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ppt/tags/tag7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3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0.xml" ContentType="application/vnd.openxmlformats-officedocument.presentationml.notesSlide+xml"/>
  <Override PartName="/ppt/tags/tag110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111.xml" ContentType="application/vnd.openxmlformats-officedocument.presentationml.tags+xml"/>
  <Override PartName="/ppt/notesSlides/notesSlide48.xml" ContentType="application/vnd.openxmlformats-officedocument.presentationml.notesSlide+xml"/>
  <Override PartName="/ppt/tags/tag112.xml" ContentType="application/vnd.openxmlformats-officedocument.presentationml.tags+xml"/>
  <Override PartName="/ppt/notesSlides/notesSlide49.xml" ContentType="application/vnd.openxmlformats-officedocument.presentationml.notesSlide+xml"/>
  <Override PartName="/ppt/tags/tag113.xml" ContentType="application/vnd.openxmlformats-officedocument.presentationml.tags+xml"/>
  <Override PartName="/ppt/notesSlides/notesSlide50.xml" ContentType="application/vnd.openxmlformats-officedocument.presentationml.notesSlide+xml"/>
  <Override PartName="/ppt/tags/tag114.xml" ContentType="application/vnd.openxmlformats-officedocument.presentationml.tags+xml"/>
  <Override PartName="/ppt/notesSlides/notesSlide51.xml" ContentType="application/vnd.openxmlformats-officedocument.presentationml.notesSlide+xml"/>
  <Override PartName="/ppt/tags/tag115.xml" ContentType="application/vnd.openxmlformats-officedocument.presentationml.tags+xml"/>
  <Override PartName="/ppt/notesSlides/notesSlide52.xml" ContentType="application/vnd.openxmlformats-officedocument.presentationml.notesSlide+xml"/>
  <Override PartName="/ppt/tags/tag116.xml" ContentType="application/vnd.openxmlformats-officedocument.presentationml.tags+xml"/>
  <Override PartName="/ppt/notesSlides/notesSlide53.xml" ContentType="application/vnd.openxmlformats-officedocument.presentationml.notesSlide+xml"/>
  <Override PartName="/ppt/tags/tag117.xml" ContentType="application/vnd.openxmlformats-officedocument.presentationml.tags+xml"/>
  <Override PartName="/ppt/notesSlides/notesSlide54.xml" ContentType="application/vnd.openxmlformats-officedocument.presentationml.notesSlide+xml"/>
  <Override PartName="/ppt/tags/tag118.xml" ContentType="application/vnd.openxmlformats-officedocument.presentationml.tags+xml"/>
  <Override PartName="/ppt/notesSlides/notesSlide55.xml" ContentType="application/vnd.openxmlformats-officedocument.presentationml.notesSlide+xml"/>
  <Override PartName="/ppt/tags/tag119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3.xml" ContentType="application/vnd.openxmlformats-officedocument.presentationml.notesSlide+xml"/>
  <Override PartName="/ppt/tags/tag132.xml" ContentType="application/vnd.openxmlformats-officedocument.presentationml.tags+xml"/>
  <Override PartName="/ppt/notesSlides/notesSlide64.xml" ContentType="application/vnd.openxmlformats-officedocument.presentationml.notesSlide+xml"/>
  <Override PartName="/ppt/tags/tag133.xml" ContentType="application/vnd.openxmlformats-officedocument.presentationml.tags+xml"/>
  <Override PartName="/ppt/notesSlides/notesSlide65.xml" ContentType="application/vnd.openxmlformats-officedocument.presentationml.notesSlide+xml"/>
  <Override PartName="/ppt/tags/tag134.xml" ContentType="application/vnd.openxmlformats-officedocument.presentationml.tags+xml"/>
  <Override PartName="/ppt/notesSlides/notesSlide66.xml" ContentType="application/vnd.openxmlformats-officedocument.presentationml.notesSlide+xml"/>
  <Override PartName="/ppt/tags/tag135.xml" ContentType="application/vnd.openxmlformats-officedocument.presentationml.tags+xml"/>
  <Override PartName="/ppt/notesSlides/notesSlide67.xml" ContentType="application/vnd.openxmlformats-officedocument.presentationml.notesSlide+xml"/>
  <Override PartName="/ppt/tags/tag136.xml" ContentType="application/vnd.openxmlformats-officedocument.presentationml.tags+xml"/>
  <Override PartName="/ppt/notesSlides/notesSlide68.xml" ContentType="application/vnd.openxmlformats-officedocument.presentationml.notesSlide+xml"/>
  <Override PartName="/ppt/tags/tag137.xml" ContentType="application/vnd.openxmlformats-officedocument.presentationml.tags+xml"/>
  <Override PartName="/ppt/notesSlides/notesSlide69.xml" ContentType="application/vnd.openxmlformats-officedocument.presentationml.notesSlide+xml"/>
  <Override PartName="/ppt/tags/tag138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139.xml" ContentType="application/vnd.openxmlformats-officedocument.presentationml.tags+xml"/>
  <Override PartName="/ppt/notesSlides/notesSlide72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73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74.xml" ContentType="application/vnd.openxmlformats-officedocument.presentationml.notesSlide+xml"/>
  <Override PartName="/ppt/tags/tag145.xml" ContentType="application/vnd.openxmlformats-officedocument.presentationml.tags+xml"/>
  <Override PartName="/ppt/notesSlides/notesSlide75.xml" ContentType="application/vnd.openxmlformats-officedocument.presentationml.notesSlide+xml"/>
  <Override PartName="/ppt/tags/tag146.xml" ContentType="application/vnd.openxmlformats-officedocument.presentationml.tags+xml"/>
  <Override PartName="/ppt/notesSlides/notesSlide76.xml" ContentType="application/vnd.openxmlformats-officedocument.presentationml.notesSlide+xml"/>
  <Override PartName="/ppt/tags/tag147.xml" ContentType="application/vnd.openxmlformats-officedocument.presentationml.tags+xml"/>
  <Override PartName="/ppt/notesSlides/notesSlide77.xml" ContentType="application/vnd.openxmlformats-officedocument.presentationml.notesSlide+xml"/>
  <Override PartName="/ppt/tags/tag148.xml" ContentType="application/vnd.openxmlformats-officedocument.presentationml.tags+xml"/>
  <Override PartName="/ppt/notesSlides/notesSlide78.xml" ContentType="application/vnd.openxmlformats-officedocument.presentationml.notesSlide+xml"/>
  <Override PartName="/ppt/tags/tag149.xml" ContentType="application/vnd.openxmlformats-officedocument.presentationml.tags+xml"/>
  <Override PartName="/ppt/notesSlides/notesSlide79.xml" ContentType="application/vnd.openxmlformats-officedocument.presentationml.notesSlide+xml"/>
  <Override PartName="/ppt/tags/tag150.xml" ContentType="application/vnd.openxmlformats-officedocument.presentationml.tags+xml"/>
  <Override PartName="/ppt/notesSlides/notesSlide80.xml" ContentType="application/vnd.openxmlformats-officedocument.presentationml.notesSlide+xml"/>
  <Override PartName="/ppt/tags/tag151.xml" ContentType="application/vnd.openxmlformats-officedocument.presentationml.tags+xml"/>
  <Override PartName="/ppt/notesSlides/notesSlide81.xml" ContentType="application/vnd.openxmlformats-officedocument.presentationml.notesSlide+xml"/>
  <Override PartName="/ppt/tags/tag152.xml" ContentType="application/vnd.openxmlformats-officedocument.presentationml.tags+xml"/>
  <Override PartName="/ppt/notesSlides/notesSlide82.xml" ContentType="application/vnd.openxmlformats-officedocument.presentationml.notesSlide+xml"/>
  <Override PartName="/ppt/tags/tag153.xml" ContentType="application/vnd.openxmlformats-officedocument.presentationml.tags+xml"/>
  <Override PartName="/ppt/notesSlides/notesSlide83.xml" ContentType="application/vnd.openxmlformats-officedocument.presentationml.notesSlide+xml"/>
  <Override PartName="/ppt/tags/tag154.xml" ContentType="application/vnd.openxmlformats-officedocument.presentationml.tags+xml"/>
  <Override PartName="/ppt/notesSlides/notesSlide84.xml" ContentType="application/vnd.openxmlformats-officedocument.presentationml.notesSlide+xml"/>
  <Override PartName="/ppt/tags/tag155.xml" ContentType="application/vnd.openxmlformats-officedocument.presentationml.tags+xml"/>
  <Override PartName="/ppt/notesSlides/notesSlide85.xml" ContentType="application/vnd.openxmlformats-officedocument.presentationml.notesSlide+xml"/>
  <Override PartName="/ppt/tags/tag156.xml" ContentType="application/vnd.openxmlformats-officedocument.presentationml.tags+xml"/>
  <Override PartName="/ppt/notesSlides/notesSlide86.xml" ContentType="application/vnd.openxmlformats-officedocument.presentationml.notesSlide+xml"/>
  <Override PartName="/ppt/tags/tag157.xml" ContentType="application/vnd.openxmlformats-officedocument.presentationml.tags+xml"/>
  <Override PartName="/ppt/notesSlides/notesSlide87.xml" ContentType="application/vnd.openxmlformats-officedocument.presentationml.notesSlide+xml"/>
  <Override PartName="/ppt/tags/tag158.xml" ContentType="application/vnd.openxmlformats-officedocument.presentationml.tags+xml"/>
  <Override PartName="/ppt/notesSlides/notesSlide88.xml" ContentType="application/vnd.openxmlformats-officedocument.presentationml.notesSlide+xml"/>
  <Override PartName="/ppt/tags/tag159.xml" ContentType="application/vnd.openxmlformats-officedocument.presentationml.tags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tags/tag160.xml" ContentType="application/vnd.openxmlformats-officedocument.presentationml.tags+xml"/>
  <Override PartName="/ppt/notesSlides/notesSlide91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tags/tag170.xml" ContentType="application/vnd.openxmlformats-officedocument.presentationml.tags+xml"/>
  <Override PartName="/ppt/notesSlides/notesSlide94.xml" ContentType="application/vnd.openxmlformats-officedocument.presentationml.notesSlide+xml"/>
  <Override PartName="/ppt/tags/tag171.xml" ContentType="application/vnd.openxmlformats-officedocument.presentationml.tags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0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2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0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0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05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06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07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08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09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10.xml" ContentType="application/vnd.openxmlformats-officedocument.presentationml.notesSlide+xml"/>
  <Override PartName="/ppt/tags/tag247.xml" ContentType="application/vnd.openxmlformats-officedocument.presentationml.tags+xml"/>
  <Override PartName="/ppt/notesSlides/notesSlide111.xml" ContentType="application/vnd.openxmlformats-officedocument.presentationml.notesSlide+xml"/>
  <Override PartName="/ppt/tags/tag248.xml" ContentType="application/vnd.openxmlformats-officedocument.presentationml.tags+xml"/>
  <Override PartName="/ppt/notesSlides/notesSlide112.xml" ContentType="application/vnd.openxmlformats-officedocument.presentationml.notesSlide+xml"/>
  <Override PartName="/ppt/tags/tag249.xml" ContentType="application/vnd.openxmlformats-officedocument.presentationml.tags+xml"/>
  <Override PartName="/ppt/notesSlides/notesSlide113.xml" ContentType="application/vnd.openxmlformats-officedocument.presentationml.notesSlide+xml"/>
  <Override PartName="/ppt/tags/tag250.xml" ContentType="application/vnd.openxmlformats-officedocument.presentationml.tags+xml"/>
  <Override PartName="/ppt/notesSlides/notesSlide114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15.xml" ContentType="application/vnd.openxmlformats-officedocument.presentationml.notesSlide+xml"/>
  <Override PartName="/ppt/tags/tag259.xml" ContentType="application/vnd.openxmlformats-officedocument.presentationml.tags+xml"/>
  <Override PartName="/ppt/notesSlides/notesSlide116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17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118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notesSlides/notesSlide119.xml" ContentType="application/vnd.openxmlformats-officedocument.presentationml.notesSlide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2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2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22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23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24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25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26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27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28.xml" ContentType="application/vnd.openxmlformats-officedocument.presentationml.notesSlide+xml"/>
  <Override PartName="/ppt/tags/tag297.xml" ContentType="application/vnd.openxmlformats-officedocument.presentationml.tags+xml"/>
  <Override PartName="/ppt/notesSlides/notesSlide129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130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31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132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33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34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35.xml" ContentType="application/vnd.openxmlformats-officedocument.presentationml.notesSlide+xml"/>
  <Override PartName="/ppt/tags/tag310.xml" ContentType="application/vnd.openxmlformats-officedocument.presentationml.tags+xml"/>
  <Override PartName="/ppt/notesSlides/notesSlide136.xml" ContentType="application/vnd.openxmlformats-officedocument.presentationml.notesSlide+xml"/>
  <Override PartName="/ppt/tags/tag311.xml" ContentType="application/vnd.openxmlformats-officedocument.presentationml.tags+xml"/>
  <Override PartName="/ppt/notesSlides/notesSlide137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138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139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140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141.xml" ContentType="application/vnd.openxmlformats-officedocument.presentationml.notesSlide+xml"/>
  <Override PartName="/ppt/tags/tag322.xml" ContentType="application/vnd.openxmlformats-officedocument.presentationml.tags+xml"/>
  <Override PartName="/ppt/notesSlides/notesSlide142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4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44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45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146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47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48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49.xml" ContentType="application/vnd.openxmlformats-officedocument.presentationml.notesSlide+xml"/>
  <Override PartName="/ppt/tags/tag339.xml" ContentType="application/vnd.openxmlformats-officedocument.presentationml.tags+xml"/>
  <Override PartName="/ppt/notesSlides/notesSlide150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51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handoutMasterIdLst>
    <p:handoutMasterId r:id="rId156"/>
  </p:handout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542" r:id="rId11"/>
    <p:sldId id="543" r:id="rId12"/>
    <p:sldId id="369" r:id="rId13"/>
    <p:sldId id="443" r:id="rId14"/>
    <p:sldId id="371" r:id="rId15"/>
    <p:sldId id="544" r:id="rId16"/>
    <p:sldId id="545" r:id="rId17"/>
    <p:sldId id="372" r:id="rId18"/>
    <p:sldId id="373" r:id="rId19"/>
    <p:sldId id="374" r:id="rId20"/>
    <p:sldId id="375" r:id="rId21"/>
    <p:sldId id="376" r:id="rId22"/>
    <p:sldId id="557" r:id="rId23"/>
    <p:sldId id="562" r:id="rId24"/>
    <p:sldId id="561" r:id="rId25"/>
    <p:sldId id="558" r:id="rId26"/>
    <p:sldId id="560" r:id="rId27"/>
    <p:sldId id="559" r:id="rId28"/>
    <p:sldId id="379" r:id="rId29"/>
    <p:sldId id="444" r:id="rId30"/>
    <p:sldId id="381" r:id="rId31"/>
    <p:sldId id="445" r:id="rId32"/>
    <p:sldId id="383" r:id="rId33"/>
    <p:sldId id="446" r:id="rId34"/>
    <p:sldId id="385" r:id="rId35"/>
    <p:sldId id="447" r:id="rId36"/>
    <p:sldId id="387" r:id="rId37"/>
    <p:sldId id="448" r:id="rId38"/>
    <p:sldId id="563" r:id="rId39"/>
    <p:sldId id="458" r:id="rId40"/>
    <p:sldId id="524" r:id="rId41"/>
    <p:sldId id="460" r:id="rId42"/>
    <p:sldId id="461" r:id="rId43"/>
    <p:sldId id="462" r:id="rId44"/>
    <p:sldId id="463" r:id="rId45"/>
    <p:sldId id="564" r:id="rId46"/>
    <p:sldId id="465" r:id="rId47"/>
    <p:sldId id="466" r:id="rId48"/>
    <p:sldId id="467" r:id="rId49"/>
    <p:sldId id="468" r:id="rId50"/>
    <p:sldId id="469" r:id="rId51"/>
    <p:sldId id="470" r:id="rId52"/>
    <p:sldId id="572" r:id="rId53"/>
    <p:sldId id="471" r:id="rId54"/>
    <p:sldId id="472" r:id="rId55"/>
    <p:sldId id="474" r:id="rId56"/>
    <p:sldId id="525" r:id="rId57"/>
    <p:sldId id="475" r:id="rId58"/>
    <p:sldId id="566" r:id="rId59"/>
    <p:sldId id="477" r:id="rId60"/>
    <p:sldId id="567" r:id="rId61"/>
    <p:sldId id="568" r:id="rId62"/>
    <p:sldId id="480" r:id="rId63"/>
    <p:sldId id="481" r:id="rId64"/>
    <p:sldId id="546" r:id="rId65"/>
    <p:sldId id="548" r:id="rId66"/>
    <p:sldId id="530" r:id="rId67"/>
    <p:sldId id="547" r:id="rId68"/>
    <p:sldId id="486" r:id="rId69"/>
    <p:sldId id="531" r:id="rId70"/>
    <p:sldId id="532" r:id="rId71"/>
    <p:sldId id="533" r:id="rId72"/>
    <p:sldId id="569" r:id="rId73"/>
    <p:sldId id="549" r:id="rId74"/>
    <p:sldId id="491" r:id="rId75"/>
    <p:sldId id="492" r:id="rId76"/>
    <p:sldId id="550" r:id="rId77"/>
    <p:sldId id="494" r:id="rId78"/>
    <p:sldId id="495" r:id="rId79"/>
    <p:sldId id="551" r:id="rId80"/>
    <p:sldId id="497" r:id="rId81"/>
    <p:sldId id="498" r:id="rId82"/>
    <p:sldId id="500" r:id="rId83"/>
    <p:sldId id="552" r:id="rId84"/>
    <p:sldId id="501" r:id="rId85"/>
    <p:sldId id="553" r:id="rId86"/>
    <p:sldId id="503" r:id="rId87"/>
    <p:sldId id="554" r:id="rId88"/>
    <p:sldId id="506" r:id="rId89"/>
    <p:sldId id="540" r:id="rId90"/>
    <p:sldId id="541" r:id="rId91"/>
    <p:sldId id="508" r:id="rId92"/>
    <p:sldId id="509" r:id="rId93"/>
    <p:sldId id="510" r:id="rId94"/>
    <p:sldId id="511" r:id="rId95"/>
    <p:sldId id="512" r:id="rId96"/>
    <p:sldId id="513" r:id="rId97"/>
    <p:sldId id="514" r:id="rId98"/>
    <p:sldId id="515" r:id="rId99"/>
    <p:sldId id="518" r:id="rId100"/>
    <p:sldId id="570" r:id="rId101"/>
    <p:sldId id="571" r:id="rId102"/>
    <p:sldId id="519" r:id="rId103"/>
    <p:sldId id="520" r:id="rId104"/>
    <p:sldId id="521" r:id="rId105"/>
    <p:sldId id="522" r:id="rId106"/>
    <p:sldId id="523" r:id="rId107"/>
    <p:sldId id="394" r:id="rId108"/>
    <p:sldId id="395" r:id="rId109"/>
    <p:sldId id="396" r:id="rId110"/>
    <p:sldId id="397" r:id="rId111"/>
    <p:sldId id="398" r:id="rId112"/>
    <p:sldId id="399" r:id="rId113"/>
    <p:sldId id="402" r:id="rId114"/>
    <p:sldId id="451" r:id="rId115"/>
    <p:sldId id="452" r:id="rId116"/>
    <p:sldId id="403" r:id="rId117"/>
    <p:sldId id="404" r:id="rId118"/>
    <p:sldId id="405" r:id="rId119"/>
    <p:sldId id="453" r:id="rId120"/>
    <p:sldId id="454" r:id="rId121"/>
    <p:sldId id="408" r:id="rId122"/>
    <p:sldId id="409" r:id="rId123"/>
    <p:sldId id="410" r:id="rId124"/>
    <p:sldId id="411" r:id="rId125"/>
    <p:sldId id="412" r:id="rId126"/>
    <p:sldId id="413" r:id="rId127"/>
    <p:sldId id="414" r:id="rId128"/>
    <p:sldId id="415" r:id="rId129"/>
    <p:sldId id="417" r:id="rId130"/>
    <p:sldId id="418" r:id="rId131"/>
    <p:sldId id="419" r:id="rId132"/>
    <p:sldId id="420" r:id="rId133"/>
    <p:sldId id="421" r:id="rId134"/>
    <p:sldId id="424" r:id="rId135"/>
    <p:sldId id="455" r:id="rId136"/>
    <p:sldId id="456" r:id="rId137"/>
    <p:sldId id="425" r:id="rId138"/>
    <p:sldId id="427" r:id="rId139"/>
    <p:sldId id="428" r:id="rId140"/>
    <p:sldId id="429" r:id="rId141"/>
    <p:sldId id="430" r:id="rId142"/>
    <p:sldId id="431" r:id="rId143"/>
    <p:sldId id="432" r:id="rId144"/>
    <p:sldId id="433" r:id="rId145"/>
    <p:sldId id="434" r:id="rId146"/>
    <p:sldId id="435" r:id="rId147"/>
    <p:sldId id="436" r:id="rId148"/>
    <p:sldId id="437" r:id="rId149"/>
    <p:sldId id="438" r:id="rId150"/>
    <p:sldId id="439" r:id="rId151"/>
    <p:sldId id="440" r:id="rId152"/>
    <p:sldId id="441" r:id="rId153"/>
    <p:sldId id="442" r:id="rId1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40" autoAdjust="0"/>
  </p:normalViewPr>
  <p:slideViewPr>
    <p:cSldViewPr snapToGrid="0">
      <p:cViewPr varScale="1">
        <p:scale>
          <a:sx n="124" d="100"/>
          <a:sy n="124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4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4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DF70C4-D2BE-D646-96E2-530753D59E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9B918-85AF-8940-8A85-D7E29549D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5EC66-1B74-A941-99F2-AEA8372B8513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F0D38-F95D-F343-8E29-2AD44CDAE6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21B7B-28D5-EA40-A3D1-334D3E7896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16043-7F20-2449-B757-22395B6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03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AAD16-29C4-4B0D-9509-B54CCCEEDE43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11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101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102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103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104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105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106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AEC4D-A006-43B6-B4FD-9827175F4B51}" type="slidenum">
              <a:rPr lang="en-US"/>
              <a:pPr/>
              <a:t>107</a:t>
            </a:fld>
            <a:endParaRPr lang="en-US"/>
          </a:p>
        </p:txBody>
      </p:sp>
      <p:sp>
        <p:nvSpPr>
          <p:cNvPr id="98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57AF8-CBE3-4774-8F45-08852C2DF296}" type="slidenum">
              <a:rPr lang="en-US"/>
              <a:pPr/>
              <a:t>108</a:t>
            </a:fld>
            <a:endParaRPr lang="en-US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4A0E3C-FE7D-46F2-A3FA-F9402B1CFFCF}" type="slidenum">
              <a:rPr lang="en-US"/>
              <a:pPr/>
              <a:t>109</a:t>
            </a:fld>
            <a:endParaRPr lang="en-US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3656-CEDE-4908-861A-E5D9BC9DCB30}" type="slidenum">
              <a:rPr lang="en-US"/>
              <a:pPr/>
              <a:t>110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12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E26E5-1FF9-4B6E-ABC4-48A24A646364}" type="slidenum">
              <a:rPr lang="en-US"/>
              <a:pPr/>
              <a:t>111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4DF54-CBDA-46DA-89C3-5B1365E808E1}" type="slidenum">
              <a:rPr lang="en-US"/>
              <a:pPr/>
              <a:t>112</a:t>
            </a:fld>
            <a:endParaRPr 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113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114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395CB-B906-4D0D-BECD-0835704B3ED7}" type="slidenum">
              <a:rPr lang="en-US"/>
              <a:pPr/>
              <a:t>115</a:t>
            </a:fld>
            <a:endParaRPr lang="en-US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61A8-65ED-410E-973A-345C4130B197}" type="slidenum">
              <a:rPr lang="en-US"/>
              <a:pPr/>
              <a:t>116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AED704-C661-4772-A638-AF47A6F1FAD0}" type="slidenum">
              <a:rPr lang="en-US"/>
              <a:pPr/>
              <a:t>117</a:t>
            </a:fld>
            <a:endParaRPr lang="en-US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89123-87E4-4C2B-81D5-9EEE6DF63E2D}" type="slidenum">
              <a:rPr lang="en-US"/>
              <a:pPr/>
              <a:t>118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119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6AC56-9C0C-4A4B-A190-5BB108F95972}" type="slidenum">
              <a:rPr lang="en-US"/>
              <a:pPr/>
              <a:t>120</a:t>
            </a:fld>
            <a:endParaRPr lang="en-US"/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990E3-3D55-410D-A227-5F474A298FBB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2BE79-137C-48FC-A69C-42DD13B43902}" type="slidenum">
              <a:rPr lang="en-US"/>
              <a:pPr/>
              <a:t>121</a:t>
            </a:fld>
            <a:endParaRPr lang="en-US"/>
          </a:p>
        </p:txBody>
      </p:sp>
      <p:sp>
        <p:nvSpPr>
          <p:cNvPr id="99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1C689-9B4B-4C58-92C8-6098F7B78CD9}" type="slidenum">
              <a:rPr lang="en-US"/>
              <a:pPr/>
              <a:t>122</a:t>
            </a:fld>
            <a:endParaRPr lang="en-US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A5650-B954-431F-BC9D-AF5C892F4EA4}" type="slidenum">
              <a:rPr lang="en-US"/>
              <a:pPr/>
              <a:t>123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4B1C5-B02C-4267-9730-3C06857664A8}" type="slidenum">
              <a:rPr lang="en-US"/>
              <a:pPr/>
              <a:t>124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300E77-0698-40BD-8209-D26986EB6F56}" type="slidenum">
              <a:rPr lang="en-US"/>
              <a:pPr/>
              <a:t>125</a:t>
            </a:fld>
            <a:endParaRPr lang="en-US"/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D0D880-5E42-413F-8304-55CEB24A0ADC}" type="slidenum">
              <a:rPr lang="en-US"/>
              <a:pPr/>
              <a:t>126</a:t>
            </a:fld>
            <a:endParaRPr lang="en-US"/>
          </a:p>
        </p:txBody>
      </p:sp>
      <p:sp>
        <p:nvSpPr>
          <p:cNvPr id="99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BF315-DAD1-4AEC-AFA4-5AD972D61A28}" type="slidenum">
              <a:rPr lang="en-US"/>
              <a:pPr/>
              <a:t>127</a:t>
            </a:fld>
            <a:endParaRPr lang="en-US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194518-ED2A-4FE1-9A2F-282A916F9132}" type="slidenum">
              <a:rPr lang="en-US"/>
              <a:pPr/>
              <a:t>128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C3BA6-32FA-4004-987D-6B1385B80AD8}" type="slidenum">
              <a:rPr lang="en-US"/>
              <a:pPr/>
              <a:t>129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BA3D7-4C80-4787-A38D-282410CAE6F1}" type="slidenum">
              <a:rPr lang="en-US"/>
              <a:pPr/>
              <a:t>130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14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9A230-1CEE-4365-98E5-E5D8D1CB7A0D}" type="slidenum">
              <a:rPr lang="en-US"/>
              <a:pPr/>
              <a:t>131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0D040-7A13-4572-BBEB-899D3F78339D}" type="slidenum">
              <a:rPr lang="en-US"/>
              <a:pPr/>
              <a:t>132</a:t>
            </a:fld>
            <a:endParaRPr lang="en-US"/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CE4F-088A-4127-841E-97C4EBD66B79}" type="slidenum">
              <a:rPr lang="en-US"/>
              <a:pPr/>
              <a:t>133</a:t>
            </a:fld>
            <a:endParaRPr lang="en-US"/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134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135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471D6-9FAA-4144-972A-6465665D2280}" type="slidenum">
              <a:rPr lang="en-US"/>
              <a:pPr/>
              <a:t>136</a:t>
            </a:fld>
            <a:endParaRPr 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47163-3C85-455D-974E-FC7970630275}" type="slidenum">
              <a:rPr lang="en-US"/>
              <a:pPr/>
              <a:t>137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2A010-D8B5-4956-AD77-7CB697F294E6}" type="slidenum">
              <a:rPr lang="en-US"/>
              <a:pPr/>
              <a:t>138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ED2E-1D6C-44A0-85F6-4B7E5EC7291D}" type="slidenum">
              <a:rPr lang="en-US"/>
              <a:pPr/>
              <a:t>139</a:t>
            </a:fld>
            <a:endParaRPr 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5811-86C3-430D-A2C0-E389873C63E0}" type="slidenum">
              <a:rPr lang="en-US"/>
              <a:pPr/>
              <a:t>140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15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9EDCC-B73F-4303-9888-A34FB7DF2A0D}" type="slidenum">
              <a:rPr lang="en-US"/>
              <a:pPr/>
              <a:t>141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63B4-C7E6-4230-BF4B-6A95DDDD3D17}" type="slidenum">
              <a:rPr lang="en-US"/>
              <a:pPr/>
              <a:t>142</a:t>
            </a:fld>
            <a:endParaRPr lang="en-US"/>
          </a:p>
        </p:txBody>
      </p:sp>
      <p:sp>
        <p:nvSpPr>
          <p:cNvPr id="100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8E213-DB51-472C-9866-EB9716505CA4}" type="slidenum">
              <a:rPr lang="en-US"/>
              <a:pPr/>
              <a:t>143</a:t>
            </a:fld>
            <a:endParaRPr 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706F-ED4F-4262-84D0-62C0EEC2865D}" type="slidenum">
              <a:rPr lang="en-US"/>
              <a:pPr/>
              <a:t>144</a:t>
            </a:fld>
            <a:endParaRPr lang="en-US"/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05186-FCC2-4A2D-A400-07B1D3379528}" type="slidenum">
              <a:rPr lang="en-US"/>
              <a:pPr/>
              <a:t>145</a:t>
            </a:fld>
            <a:endParaRPr lang="en-US"/>
          </a:p>
        </p:txBody>
      </p:sp>
      <p:sp>
        <p:nvSpPr>
          <p:cNvPr id="101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0DA16-AD53-4042-9247-495EB0C84AF1}" type="slidenum">
              <a:rPr lang="en-US"/>
              <a:pPr/>
              <a:t>146</a:t>
            </a:fld>
            <a:endParaRPr lang="en-US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252E0-C543-453A-A3CD-7D3E22E429E1}" type="slidenum">
              <a:rPr lang="en-US"/>
              <a:pPr/>
              <a:t>147</a:t>
            </a:fld>
            <a:endParaRPr lang="en-US"/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116A2-289C-46C5-9D36-D6AE93CCD44C}" type="slidenum">
              <a:rPr lang="en-US"/>
              <a:pPr/>
              <a:t>148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9EDBB-1C0D-423E-BD1A-31C54EAD9EC4}" type="slidenum">
              <a:rPr lang="en-US"/>
              <a:pPr/>
              <a:t>149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F9E32-A147-4A89-84FC-CDED79CE5E5A}" type="slidenum">
              <a:rPr lang="en-US"/>
              <a:pPr/>
              <a:t>150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7FECA-8382-46E7-8BB7-9AD0B36C0195}" type="slidenum">
              <a:rPr lang="en-US"/>
              <a:pPr/>
              <a:t>16</a:t>
            </a:fld>
            <a:endParaRPr lang="en-US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EA0A7-C596-4378-9E3B-264C02717B05}" type="slidenum">
              <a:rPr lang="en-US"/>
              <a:pPr/>
              <a:t>151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57202-96F5-4EC5-94AB-A335E1449AAB}" type="slidenum">
              <a:rPr lang="en-US"/>
              <a:pPr/>
              <a:t>152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FF6C5-8D54-44FA-ADEE-D1E2AA125DCC}" type="slidenum">
              <a:rPr lang="en-US"/>
              <a:pPr/>
              <a:t>153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9647-BF47-4C08-85D8-20F4CC8944FF}" type="slidenum">
              <a:rPr lang="en-US"/>
              <a:pPr/>
              <a:t>17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8260-E6FC-4FC9-9129-393CDEFF3025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775D4-B030-4C40-AC4B-94EF3C37A5AD}" type="slidenum">
              <a:rPr lang="en-US"/>
              <a:pPr/>
              <a:t>19</a:t>
            </a:fld>
            <a:endParaRPr lang="en-US"/>
          </a:p>
        </p:txBody>
      </p:sp>
      <p:sp>
        <p:nvSpPr>
          <p:cNvPr id="111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20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F5EE0-56FA-4BE8-8AFE-4060AAC94837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0F679-6A4D-4609-BE32-9BD48A7FABB3}" type="slidenum">
              <a:rPr lang="en-US"/>
              <a:pPr/>
              <a:t>21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23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24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25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27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28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8C3B-3C10-463C-90F4-47086DE2C62A}" type="slidenum">
              <a:rPr lang="en-US"/>
              <a:pPr/>
              <a:t>29</a:t>
            </a:fld>
            <a:endParaRPr lang="en-US"/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30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D37E0B-3DAB-475B-8FC7-B1D69D97DB55}" type="slidenum">
              <a:rPr lang="en-US"/>
              <a:pPr/>
              <a:t>4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6891A-AFE6-4A33-85FD-C38964C21F99}" type="slidenum">
              <a:rPr lang="en-US"/>
              <a:pPr/>
              <a:t>31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32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9A22-37A2-4620-9F9D-88AF73FCF4CD}" type="slidenum">
              <a:rPr lang="en-US"/>
              <a:pPr/>
              <a:t>33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34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10F9D-3A68-4B10-9B41-9893A9FD386B}" type="slidenum">
              <a:rPr lang="en-US"/>
              <a:pPr/>
              <a:t>35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36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935C4-55E1-46AE-B7A8-3527592A7AC7}" type="slidenum">
              <a:rPr lang="en-US"/>
              <a:pPr/>
              <a:t>37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C6CD8-E8E2-45E0-8BB1-A2E08383FDE6}" type="slidenum">
              <a:rPr lang="en-US"/>
              <a:pPr/>
              <a:t>38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39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D87C6-1B3F-4CCB-ACC2-0B5CA304ECE9}" type="slidenum">
              <a:rPr lang="en-US"/>
              <a:pPr/>
              <a:t>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49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EC506-4CB4-4D2F-AA5C-3B96B8A4D5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59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D5204-050E-4BB4-9CAD-069BB89B7376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64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69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5B791-7938-4EF5-B09A-81FCA0ECAB92}" type="slidenum">
              <a:rPr lang="en-US"/>
              <a:pPr/>
              <a:t>8</a:t>
            </a:fld>
            <a:endParaRPr 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71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72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74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7D45-BF21-4E75-B5C4-EC8ED64405C5}" type="slidenum">
              <a:rPr lang="en-US"/>
              <a:pPr/>
              <a:t>75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76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77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78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79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80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9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81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83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85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86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87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88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89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90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C310-BF5B-4BC1-A177-BFC7FD1CF577}" type="slidenum">
              <a:rPr lang="en-US"/>
              <a:pPr/>
              <a:t>10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91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92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031BD-F81F-4889-9B4B-8220F6CC56E3}" type="slidenum">
              <a:rPr lang="en-US"/>
              <a:pPr/>
              <a:t>93</a:t>
            </a:fld>
            <a:endParaRPr 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94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95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BA7D-21A9-470D-80A1-A68F80B05348}" type="slidenum">
              <a:rPr lang="en-US"/>
              <a:pPr/>
              <a:t>96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97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98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99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C77EE-D763-4A76-845B-5F2BC173BDBB}" type="slidenum">
              <a:rPr lang="en-US"/>
              <a:pPr/>
              <a:t>100</a:t>
            </a:fld>
            <a:endParaRPr lang="en-US"/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56772E6B-5AA2-4C5F-A7F8-95F9D4354597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8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3D7F715D-3209-482A-ABCD-4F9C0036FCD6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DD0BCF35-A1C1-47C4-BF2B-8B9B8D4EBCAE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4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C0FBBB96-A630-4B05-BA47-6FDCC80A253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B8D13B05-696B-43F3-A133-03DEFFF24850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7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77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2007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096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2-&lt;</a:t>
            </a:r>
            <a:fld id="{ABE97F21-FF4B-4B80-811E-C7802C99A8A5}" type="slidenum">
              <a:rPr lang="en-US"/>
              <a:pPr/>
              <a:t>‹#›</a:t>
            </a:fld>
            <a:r>
              <a:rPr lang="en-US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3.xml"/><Relationship Id="rId7" Type="http://schemas.openxmlformats.org/officeDocument/2006/relationships/oleObject" Target="../embeddings/oleObject7.bin"/><Relationship Id="rId2" Type="http://schemas.openxmlformats.org/officeDocument/2006/relationships/tags" Target="../tags/tag32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notesSlide" Target="../notesSlides/notesSlide101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.wmf"/><Relationship Id="rId2" Type="http://schemas.openxmlformats.org/officeDocument/2006/relationships/tags" Target="../tags/tag172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24.v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image" Target="../media/image23.wmf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oleObject" Target="../embeddings/oleObject27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10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notesSlide" Target="../notesSlides/notesSlide103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1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notesSlide" Target="../notesSlides/notesSlide105.xml"/><Relationship Id="rId3" Type="http://schemas.openxmlformats.org/officeDocument/2006/relationships/tags" Target="../tags/tag205.xml"/><Relationship Id="rId21" Type="http://schemas.openxmlformats.org/officeDocument/2006/relationships/tags" Target="../tags/tag223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tags" Target="../tags/tag222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tags" Target="../tags/tag226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tags" Target="../tags/tag225.xml"/><Relationship Id="rId10" Type="http://schemas.openxmlformats.org/officeDocument/2006/relationships/tags" Target="../tags/tag212.xml"/><Relationship Id="rId19" Type="http://schemas.openxmlformats.org/officeDocument/2006/relationships/tags" Target="../tags/tag221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tags" Target="../tags/tag224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notesSlide" Target="../notesSlides/notesSlide106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4.wmf"/><Relationship Id="rId2" Type="http://schemas.openxmlformats.org/officeDocument/2006/relationships/tags" Target="../tags/tag227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25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image" Target="../media/image23.wmf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oleObject" Target="../embeddings/oleObject29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238.xml"/><Relationship Id="rId7" Type="http://schemas.openxmlformats.org/officeDocument/2006/relationships/oleObject" Target="../embeddings/oleObject31.bin"/><Relationship Id="rId2" Type="http://schemas.openxmlformats.org/officeDocument/2006/relationships/tags" Target="../tags/tag237.xml"/><Relationship Id="rId1" Type="http://schemas.openxmlformats.org/officeDocument/2006/relationships/vmlDrawing" Target="../drawings/vmlDrawing26.vml"/><Relationship Id="rId6" Type="http://schemas.openxmlformats.org/officeDocument/2006/relationships/notesSlide" Target="../notesSlides/notesSlide10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4" Type="http://schemas.openxmlformats.org/officeDocument/2006/relationships/tags" Target="../tags/tag239.xml"/><Relationship Id="rId9" Type="http://schemas.openxmlformats.org/officeDocument/2006/relationships/oleObject" Target="../embeddings/oleObject32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7" Type="http://schemas.openxmlformats.org/officeDocument/2006/relationships/image" Target="../media/image27.wmf"/><Relationship Id="rId2" Type="http://schemas.openxmlformats.org/officeDocument/2006/relationships/tags" Target="../tags/tag24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10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6.xml"/><Relationship Id="rId7" Type="http://schemas.openxmlformats.org/officeDocument/2006/relationships/oleObject" Target="../embeddings/oleObject8.bin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243.xml"/><Relationship Id="rId7" Type="http://schemas.openxmlformats.org/officeDocument/2006/relationships/oleObject" Target="../embeddings/oleObject34.bin"/><Relationship Id="rId2" Type="http://schemas.openxmlformats.org/officeDocument/2006/relationships/tags" Target="../tags/tag242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29.wmf"/><Relationship Id="rId2" Type="http://schemas.openxmlformats.org/officeDocument/2006/relationships/tags" Target="../tags/tag245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110.xml"/><Relationship Id="rId4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6.bin"/><Relationship Id="rId4" Type="http://schemas.openxmlformats.org/officeDocument/2006/relationships/notesSlide" Target="../notesSlides/notesSlide11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1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1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114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34.wmf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oleObject" Target="../embeddings/oleObject40.bin"/><Relationship Id="rId2" Type="http://schemas.openxmlformats.org/officeDocument/2006/relationships/tags" Target="../tags/tag251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55.xml"/><Relationship Id="rId11" Type="http://schemas.openxmlformats.org/officeDocument/2006/relationships/notesSlide" Target="../notesSlides/notesSlide115.xml"/><Relationship Id="rId5" Type="http://schemas.openxmlformats.org/officeDocument/2006/relationships/tags" Target="../tags/tag25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53.xml"/><Relationship Id="rId9" Type="http://schemas.openxmlformats.org/officeDocument/2006/relationships/tags" Target="../tags/tag25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35.wmf"/><Relationship Id="rId2" Type="http://schemas.openxmlformats.org/officeDocument/2006/relationships/tags" Target="../tags/tag26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1.bin"/><Relationship Id="rId5" Type="http://schemas.openxmlformats.org/officeDocument/2006/relationships/notesSlide" Target="../notesSlides/notesSlide117.xml"/><Relationship Id="rId4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63.xml"/><Relationship Id="rId7" Type="http://schemas.openxmlformats.org/officeDocument/2006/relationships/oleObject" Target="../embeddings/oleObject42.bin"/><Relationship Id="rId2" Type="http://schemas.openxmlformats.org/officeDocument/2006/relationships/tags" Target="../tags/tag262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11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4" Type="http://schemas.openxmlformats.org/officeDocument/2006/relationships/tags" Target="../tags/tag264.xml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10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tags" Target="../tags/tag266.xml"/><Relationship Id="rId7" Type="http://schemas.openxmlformats.org/officeDocument/2006/relationships/oleObject" Target="../embeddings/oleObject44.bin"/><Relationship Id="rId2" Type="http://schemas.openxmlformats.org/officeDocument/2006/relationships/tags" Target="../tags/tag265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11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wmf"/><Relationship Id="rId4" Type="http://schemas.openxmlformats.org/officeDocument/2006/relationships/tags" Target="../tags/tag267.xml"/><Relationship Id="rId9" Type="http://schemas.openxmlformats.org/officeDocument/2006/relationships/oleObject" Target="../embeddings/oleObject45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tags" Target="../tags/tag269.xml"/><Relationship Id="rId7" Type="http://schemas.openxmlformats.org/officeDocument/2006/relationships/image" Target="../media/image39.wmf"/><Relationship Id="rId2" Type="http://schemas.openxmlformats.org/officeDocument/2006/relationships/tags" Target="../tags/tag26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6.bin"/><Relationship Id="rId5" Type="http://schemas.openxmlformats.org/officeDocument/2006/relationships/notesSlide" Target="../notesSlides/notesSlide12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wmf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tags" Target="../tags/tag271.xml"/><Relationship Id="rId7" Type="http://schemas.openxmlformats.org/officeDocument/2006/relationships/image" Target="../media/image39.wmf"/><Relationship Id="rId2" Type="http://schemas.openxmlformats.org/officeDocument/2006/relationships/tags" Target="../tags/tag27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48.bin"/><Relationship Id="rId5" Type="http://schemas.openxmlformats.org/officeDocument/2006/relationships/notesSlide" Target="../notesSlides/notesSlide1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1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7" Type="http://schemas.openxmlformats.org/officeDocument/2006/relationships/image" Target="../media/image42.wmf"/><Relationship Id="rId2" Type="http://schemas.openxmlformats.org/officeDocument/2006/relationships/tags" Target="../tags/tag27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50.bin"/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7" Type="http://schemas.openxmlformats.org/officeDocument/2006/relationships/image" Target="../media/image43.wmf"/><Relationship Id="rId2" Type="http://schemas.openxmlformats.org/officeDocument/2006/relationships/tags" Target="../tags/tag27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51.bin"/><Relationship Id="rId5" Type="http://schemas.openxmlformats.org/officeDocument/2006/relationships/notesSlide" Target="../notesSlides/notesSlide123.xml"/><Relationship Id="rId4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44.wmf"/><Relationship Id="rId2" Type="http://schemas.openxmlformats.org/officeDocument/2006/relationships/tags" Target="../tags/tag27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124.xml"/><Relationship Id="rId4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tags" Target="../tags/tag279.xml"/><Relationship Id="rId7" Type="http://schemas.openxmlformats.org/officeDocument/2006/relationships/oleObject" Target="../embeddings/oleObject53.bin"/><Relationship Id="rId2" Type="http://schemas.openxmlformats.org/officeDocument/2006/relationships/tags" Target="../tags/tag278.xml"/><Relationship Id="rId1" Type="http://schemas.openxmlformats.org/officeDocument/2006/relationships/vmlDrawing" Target="../drawings/vmlDrawing43.vml"/><Relationship Id="rId6" Type="http://schemas.openxmlformats.org/officeDocument/2006/relationships/notesSlide" Target="../notesSlides/notesSlide1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0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6.xml"/><Relationship Id="rId3" Type="http://schemas.openxmlformats.org/officeDocument/2006/relationships/tags" Target="../tags/tag2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wmf"/><Relationship Id="rId2" Type="http://schemas.openxmlformats.org/officeDocument/2006/relationships/tags" Target="../tags/tag281.xml"/><Relationship Id="rId1" Type="http://schemas.openxmlformats.org/officeDocument/2006/relationships/vmlDrawing" Target="../drawings/vmlDrawing44.vml"/><Relationship Id="rId6" Type="http://schemas.openxmlformats.org/officeDocument/2006/relationships/tags" Target="../tags/tag285.xml"/><Relationship Id="rId11" Type="http://schemas.openxmlformats.org/officeDocument/2006/relationships/oleObject" Target="../embeddings/oleObject55.bin"/><Relationship Id="rId5" Type="http://schemas.openxmlformats.org/officeDocument/2006/relationships/tags" Target="../tags/tag284.xml"/><Relationship Id="rId10" Type="http://schemas.openxmlformats.org/officeDocument/2006/relationships/image" Target="../media/image46.wmf"/><Relationship Id="rId4" Type="http://schemas.openxmlformats.org/officeDocument/2006/relationships/tags" Target="../tags/tag283.xml"/><Relationship Id="rId9" Type="http://schemas.openxmlformats.org/officeDocument/2006/relationships/oleObject" Target="../embeddings/oleObject54.bin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287.xml"/><Relationship Id="rId7" Type="http://schemas.openxmlformats.org/officeDocument/2006/relationships/image" Target="../media/image48.wmf"/><Relationship Id="rId2" Type="http://schemas.openxmlformats.org/officeDocument/2006/relationships/tags" Target="../tags/tag28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56.bin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wmf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3" Type="http://schemas.openxmlformats.org/officeDocument/2006/relationships/tags" Target="../tags/tag290.xml"/><Relationship Id="rId7" Type="http://schemas.openxmlformats.org/officeDocument/2006/relationships/tags" Target="../tags/tag294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notesSlide" Target="../notesSlides/notesSlide128.xml"/><Relationship Id="rId5" Type="http://schemas.openxmlformats.org/officeDocument/2006/relationships/tags" Target="../tags/tag29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1.xml"/><Relationship Id="rId9" Type="http://schemas.openxmlformats.org/officeDocument/2006/relationships/tags" Target="../tags/tag29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0.emf"/><Relationship Id="rId4" Type="http://schemas.openxmlformats.org/officeDocument/2006/relationships/tags" Target="../tags/tag44.xml"/><Relationship Id="rId9" Type="http://schemas.openxmlformats.org/officeDocument/2006/relationships/oleObject" Target="../embeddings/oleObject10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7.xm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tags" Target="../tags/tag299.xml"/><Relationship Id="rId7" Type="http://schemas.openxmlformats.org/officeDocument/2006/relationships/image" Target="../media/image50.wmf"/><Relationship Id="rId2" Type="http://schemas.openxmlformats.org/officeDocument/2006/relationships/tags" Target="../tags/tag298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58.bin"/><Relationship Id="rId5" Type="http://schemas.openxmlformats.org/officeDocument/2006/relationships/notesSlide" Target="../notesSlides/notesSlide13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301.xml"/><Relationship Id="rId7" Type="http://schemas.openxmlformats.org/officeDocument/2006/relationships/image" Target="../media/image52.wmf"/><Relationship Id="rId2" Type="http://schemas.openxmlformats.org/officeDocument/2006/relationships/tags" Target="../tags/tag300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60.bin"/><Relationship Id="rId5" Type="http://schemas.openxmlformats.org/officeDocument/2006/relationships/notesSlide" Target="../notesSlides/notesSlide13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tags" Target="../tags/tag303.xml"/><Relationship Id="rId7" Type="http://schemas.openxmlformats.org/officeDocument/2006/relationships/image" Target="../media/image53.wmf"/><Relationship Id="rId2" Type="http://schemas.openxmlformats.org/officeDocument/2006/relationships/tags" Target="../tags/tag30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13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wm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tags" Target="../tags/tag305.xml"/><Relationship Id="rId7" Type="http://schemas.openxmlformats.org/officeDocument/2006/relationships/image" Target="../media/image54.wmf"/><Relationship Id="rId2" Type="http://schemas.openxmlformats.org/officeDocument/2006/relationships/tags" Target="../tags/tag304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13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e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tags" Target="../tags/tag307.xml"/><Relationship Id="rId7" Type="http://schemas.openxmlformats.org/officeDocument/2006/relationships/image" Target="../media/image54.wmf"/><Relationship Id="rId2" Type="http://schemas.openxmlformats.org/officeDocument/2006/relationships/tags" Target="../tags/tag30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66.bin"/><Relationship Id="rId5" Type="http://schemas.openxmlformats.org/officeDocument/2006/relationships/notesSlide" Target="../notesSlides/notesSlide13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6.e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tags" Target="../tags/tag309.xml"/><Relationship Id="rId7" Type="http://schemas.openxmlformats.org/officeDocument/2006/relationships/image" Target="../media/image54.wmf"/><Relationship Id="rId2" Type="http://schemas.openxmlformats.org/officeDocument/2006/relationships/tags" Target="../tags/tag308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13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7.wm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137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tags" Target="../tags/tag313.xml"/><Relationship Id="rId7" Type="http://schemas.openxmlformats.org/officeDocument/2006/relationships/notesSlide" Target="../notesSlides/notesSlide138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5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0.wmf"/><Relationship Id="rId5" Type="http://schemas.openxmlformats.org/officeDocument/2006/relationships/tags" Target="../tags/tag315.xml"/><Relationship Id="rId10" Type="http://schemas.openxmlformats.org/officeDocument/2006/relationships/oleObject" Target="../embeddings/oleObject72.bin"/><Relationship Id="rId4" Type="http://schemas.openxmlformats.org/officeDocument/2006/relationships/tags" Target="../tags/tag314.xml"/><Relationship Id="rId9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1.emf"/><Relationship Id="rId2" Type="http://schemas.openxmlformats.org/officeDocument/2006/relationships/tags" Target="../tags/tag4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image" Target="../media/image61.wmf"/><Relationship Id="rId2" Type="http://schemas.openxmlformats.org/officeDocument/2006/relationships/tags" Target="../tags/tag316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73.bin"/><Relationship Id="rId5" Type="http://schemas.openxmlformats.org/officeDocument/2006/relationships/notesSlide" Target="../notesSlides/notesSlide139.xml"/><Relationship Id="rId4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319.xml"/><Relationship Id="rId7" Type="http://schemas.openxmlformats.org/officeDocument/2006/relationships/image" Target="../media/image62.wmf"/><Relationship Id="rId2" Type="http://schemas.openxmlformats.org/officeDocument/2006/relationships/tags" Target="../tags/tag318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4.bin"/><Relationship Id="rId5" Type="http://schemas.openxmlformats.org/officeDocument/2006/relationships/notesSlide" Target="../notesSlides/notesSlide140.xml"/><Relationship Id="rId4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7" Type="http://schemas.openxmlformats.org/officeDocument/2006/relationships/image" Target="../media/image63.wmf"/><Relationship Id="rId2" Type="http://schemas.openxmlformats.org/officeDocument/2006/relationships/tags" Target="../tags/tag320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75.bin"/><Relationship Id="rId5" Type="http://schemas.openxmlformats.org/officeDocument/2006/relationships/notesSlide" Target="../notesSlides/notesSlide141.xml"/><Relationship Id="rId4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76.bin"/><Relationship Id="rId4" Type="http://schemas.openxmlformats.org/officeDocument/2006/relationships/notesSlide" Target="../notesSlides/notesSlide14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7" Type="http://schemas.openxmlformats.org/officeDocument/2006/relationships/image" Target="../media/image65.wmf"/><Relationship Id="rId2" Type="http://schemas.openxmlformats.org/officeDocument/2006/relationships/tags" Target="../tags/tag323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77.bin"/><Relationship Id="rId5" Type="http://schemas.openxmlformats.org/officeDocument/2006/relationships/notesSlide" Target="../notesSlides/notesSlide143.xml"/><Relationship Id="rId4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image" Target="../media/image66.wmf"/><Relationship Id="rId2" Type="http://schemas.openxmlformats.org/officeDocument/2006/relationships/tags" Target="../tags/tag325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78.bin"/><Relationship Id="rId5" Type="http://schemas.openxmlformats.org/officeDocument/2006/relationships/notesSlide" Target="../notesSlides/notesSlide144.xml"/><Relationship Id="rId4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67.wmf"/><Relationship Id="rId2" Type="http://schemas.openxmlformats.org/officeDocument/2006/relationships/tags" Target="../tags/tag32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79.bin"/><Relationship Id="rId5" Type="http://schemas.openxmlformats.org/officeDocument/2006/relationships/notesSlide" Target="../notesSlides/notesSlide145.xml"/><Relationship Id="rId4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4" Type="http://schemas.openxmlformats.org/officeDocument/2006/relationships/notesSlide" Target="../notesSlides/notesSlide146.xm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tags" Target="../tags/tag332.xml"/><Relationship Id="rId7" Type="http://schemas.openxmlformats.org/officeDocument/2006/relationships/oleObject" Target="../embeddings/oleObject80.bin"/><Relationship Id="rId2" Type="http://schemas.openxmlformats.org/officeDocument/2006/relationships/tags" Target="../tags/tag331.xml"/><Relationship Id="rId1" Type="http://schemas.openxmlformats.org/officeDocument/2006/relationships/vmlDrawing" Target="../drawings/vmlDrawing61.vml"/><Relationship Id="rId6" Type="http://schemas.openxmlformats.org/officeDocument/2006/relationships/notesSlide" Target="../notesSlides/notesSlide1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4" Type="http://schemas.openxmlformats.org/officeDocument/2006/relationships/notesSlide" Target="../notesSlides/notesSlide1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11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tags" Target="../tags/tag337.xml"/><Relationship Id="rId7" Type="http://schemas.openxmlformats.org/officeDocument/2006/relationships/oleObject" Target="../embeddings/oleObject81.bin"/><Relationship Id="rId2" Type="http://schemas.openxmlformats.org/officeDocument/2006/relationships/tags" Target="../tags/tag336.xml"/><Relationship Id="rId1" Type="http://schemas.openxmlformats.org/officeDocument/2006/relationships/vmlDrawing" Target="../drawings/vmlDrawing62.vml"/><Relationship Id="rId6" Type="http://schemas.openxmlformats.org/officeDocument/2006/relationships/notesSlide" Target="../notesSlides/notesSlide1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9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2.bin"/><Relationship Id="rId4" Type="http://schemas.openxmlformats.org/officeDocument/2006/relationships/notesSlide" Target="../notesSlides/notesSlide150.xml"/></Relationships>
</file>

<file path=ppt/slides/_rels/slide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tags" Target="../tags/tag341.xml"/><Relationship Id="rId7" Type="http://schemas.openxmlformats.org/officeDocument/2006/relationships/oleObject" Target="../embeddings/oleObject83.bin"/><Relationship Id="rId2" Type="http://schemas.openxmlformats.org/officeDocument/2006/relationships/tags" Target="../tags/tag340.xml"/><Relationship Id="rId1" Type="http://schemas.openxmlformats.org/officeDocument/2006/relationships/vmlDrawing" Target="../drawings/vmlDrawing64.vml"/><Relationship Id="rId6" Type="http://schemas.openxmlformats.org/officeDocument/2006/relationships/notesSlide" Target="../notesSlides/notesSlide15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2.wmf"/><Relationship Id="rId4" Type="http://schemas.openxmlformats.org/officeDocument/2006/relationships/tags" Target="../tags/tag342.xml"/><Relationship Id="rId9" Type="http://schemas.openxmlformats.org/officeDocument/2006/relationships/oleObject" Target="../embeddings/oleObject84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notesSlide" Target="../notesSlides/notesSlide15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5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6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emf"/><Relationship Id="rId5" Type="http://schemas.openxmlformats.org/officeDocument/2006/relationships/tags" Target="../tags/tag66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65.xml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6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7.v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8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79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tags" Target="../tags/tag85.xml"/><Relationship Id="rId7" Type="http://schemas.openxmlformats.org/officeDocument/2006/relationships/oleObject" Target="../embeddings/oleObject2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90.xml"/><Relationship Id="rId7" Type="http://schemas.openxmlformats.org/officeDocument/2006/relationships/oleObject" Target="../embeddings/oleObject22.bin"/><Relationship Id="rId2" Type="http://schemas.openxmlformats.org/officeDocument/2006/relationships/tags" Target="../tags/tag8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96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6.xml"/><Relationship Id="rId3" Type="http://schemas.openxmlformats.org/officeDocument/2006/relationships/tags" Target="../tags/tag10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10" Type="http://schemas.openxmlformats.org/officeDocument/2006/relationships/image" Target="../media/image22.wmf"/><Relationship Id="rId4" Type="http://schemas.openxmlformats.org/officeDocument/2006/relationships/tags" Target="../tags/tag105.xml"/><Relationship Id="rId9" Type="http://schemas.openxmlformats.org/officeDocument/2006/relationships/oleObject" Target="../embeddings/oleObject2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w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w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7.w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2.xml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3.xml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8.w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0.xml"/><Relationship Id="rId7" Type="http://schemas.openxmlformats.org/officeDocument/2006/relationships/oleObject" Target="../embeddings/oleObject6.bin"/><Relationship Id="rId2" Type="http://schemas.openxmlformats.org/officeDocument/2006/relationships/tags" Target="../tags/tag29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notesSlide" Target="../notesSlides/notesSlide92.xml"/><Relationship Id="rId2" Type="http://schemas.openxmlformats.org/officeDocument/2006/relationships/tags" Target="../tags/tag16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23.vml"/><Relationship Id="rId6" Type="http://schemas.openxmlformats.org/officeDocument/2006/relationships/tags" Target="../tags/tag16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64.xml"/><Relationship Id="rId15" Type="http://schemas.openxmlformats.org/officeDocument/2006/relationships/oleObject" Target="../embeddings/oleObject26.bin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image" Target="../media/image16.wmf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07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/>
              <a:t>Digital Design and Computer Architecture</a:t>
            </a:r>
            <a:r>
              <a:rPr lang="en-US" sz="2600" b="1" dirty="0"/>
              <a:t>: ARM® Edition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3226713"/>
            <a:ext cx="8077200" cy="893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1000" y="32267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Sarah L. Harris and David Money Harris</a:t>
            </a:r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085388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1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</p:txBody>
      </p:sp>
    </p:spTree>
    <p:extLst>
      <p:ext uri="{BB962C8B-B14F-4D97-AF65-F5344CB8AC3E}">
        <p14:creationId xmlns:p14="http://schemas.microsoft.com/office/powerpoint/2010/main" val="2174095292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Theorem: Dual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236" y="2893665"/>
            <a:ext cx="73812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The complement of the product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sum of the complements.</a:t>
            </a:r>
          </a:p>
          <a:p>
            <a:pPr algn="ctr"/>
            <a:endParaRPr lang="en-US" sz="10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77536"/>
              </p:ext>
            </p:extLst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3864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Theorem: Dual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2236" y="2893665"/>
            <a:ext cx="7381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The complement of the product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sum of the complements.</a:t>
            </a:r>
          </a:p>
          <a:p>
            <a:pPr algn="ctr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+mj-lt"/>
                <a:cs typeface="Times New Roman" panose="02020603050405020304" pitchFamily="18" charset="0"/>
              </a:rPr>
              <a:t>Dual: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complement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sum</a:t>
            </a:r>
          </a:p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product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complements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77536"/>
              </p:ext>
            </p:extLst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38646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  </a:t>
            </a:r>
            <a:r>
              <a:rPr lang="en-US" i="1" dirty="0"/>
              <a:t>B</a:t>
            </a:r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0054652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6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7852716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7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34205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89517" y="426564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22917" y="426564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70317" y="4265648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3777697903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(A+BD)C</a:t>
            </a:r>
          </a:p>
          <a:p>
            <a:pPr marL="0" indent="0">
              <a:buNone/>
            </a:pPr>
            <a:r>
              <a:rPr lang="en-US" i="1" dirty="0"/>
              <a:t>   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67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00942" y="1328057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08314"/>
            <a:ext cx="1306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1</a:t>
            </a:r>
          </a:p>
        </p:txBody>
      </p:sp>
    </p:spTree>
    <p:extLst>
      <p:ext uri="{BB962C8B-B14F-4D97-AF65-F5344CB8AC3E}">
        <p14:creationId xmlns:p14="http://schemas.microsoft.com/office/powerpoint/2010/main" val="2948819471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(A+BD)C</a:t>
            </a:r>
          </a:p>
          <a:p>
            <a:pPr marL="0" indent="0">
              <a:buNone/>
            </a:pPr>
            <a:r>
              <a:rPr lang="en-US" i="1" dirty="0"/>
              <a:t>   = (A+BD) + C</a:t>
            </a:r>
          </a:p>
          <a:p>
            <a:pPr marL="0" indent="0">
              <a:buNone/>
            </a:pPr>
            <a:r>
              <a:rPr lang="en-US" i="1" dirty="0"/>
              <a:t>   = (A•(BD)) + C</a:t>
            </a:r>
          </a:p>
          <a:p>
            <a:pPr marL="0" indent="0">
              <a:buNone/>
            </a:pPr>
            <a:r>
              <a:rPr lang="en-US" i="1" dirty="0"/>
              <a:t>   = (A•(BD)) + C</a:t>
            </a:r>
          </a:p>
          <a:p>
            <a:pPr marL="0" indent="0">
              <a:buNone/>
            </a:pPr>
            <a:r>
              <a:rPr lang="en-US" i="1" dirty="0"/>
              <a:t>   = ABD + C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7867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00942" y="1328057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08314"/>
            <a:ext cx="13062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1</a:t>
            </a:r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051" y="1850571"/>
            <a:ext cx="93617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45976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122710" y="1926770"/>
            <a:ext cx="4898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145976" y="187234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98172" y="249282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18659" y="2492829"/>
            <a:ext cx="38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18659" y="2427516"/>
            <a:ext cx="380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36272" y="306977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194" y="365760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71764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(ACE+D) + B</a:t>
            </a:r>
          </a:p>
          <a:p>
            <a:pPr marL="0" indent="0">
              <a:buNone/>
            </a:pPr>
            <a:r>
              <a:rPr lang="en-US" i="1" dirty="0"/>
              <a:t>  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81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30827" y="1328056"/>
            <a:ext cx="4463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30086"/>
            <a:ext cx="1861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2</a:t>
            </a:r>
          </a:p>
        </p:txBody>
      </p:sp>
    </p:spTree>
    <p:extLst>
      <p:ext uri="{BB962C8B-B14F-4D97-AF65-F5344CB8AC3E}">
        <p14:creationId xmlns:p14="http://schemas.microsoft.com/office/powerpoint/2010/main" val="2047346794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3810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(ACE+D) + B</a:t>
            </a:r>
          </a:p>
          <a:p>
            <a:pPr marL="0" indent="0">
              <a:buNone/>
            </a:pPr>
            <a:r>
              <a:rPr lang="en-US" i="1" dirty="0"/>
              <a:t>   = (ACE+D) • B</a:t>
            </a:r>
          </a:p>
          <a:p>
            <a:pPr marL="0" indent="0">
              <a:buNone/>
            </a:pPr>
            <a:r>
              <a:rPr lang="en-US" i="1" dirty="0"/>
              <a:t>   = (ACE•D) • B</a:t>
            </a:r>
          </a:p>
          <a:p>
            <a:pPr marL="0" indent="0">
              <a:buNone/>
            </a:pPr>
            <a:r>
              <a:rPr lang="en-US" i="1" dirty="0"/>
              <a:t>   = ((AC+E)•D) • B</a:t>
            </a:r>
          </a:p>
          <a:p>
            <a:pPr marL="0" indent="0">
              <a:buNone/>
            </a:pPr>
            <a:r>
              <a:rPr lang="en-US" i="1" dirty="0"/>
              <a:t>   = ((AC+E)•D) • B</a:t>
            </a:r>
          </a:p>
          <a:p>
            <a:pPr marL="0" indent="0">
              <a:buNone/>
            </a:pPr>
            <a:r>
              <a:rPr lang="en-US" i="1" dirty="0"/>
              <a:t>   = (ACD + DE) • B</a:t>
            </a:r>
          </a:p>
          <a:p>
            <a:pPr marL="0" indent="0">
              <a:buNone/>
            </a:pPr>
            <a:r>
              <a:rPr lang="en-US" i="1" dirty="0"/>
              <a:t>   = ABCD + BDE</a:t>
            </a:r>
          </a:p>
        </p:txBody>
      </p:sp>
      <p:sp>
        <p:nvSpPr>
          <p:cNvPr id="87654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58142" y="132805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30827" y="1328056"/>
            <a:ext cx="44631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09050" y="1230086"/>
            <a:ext cx="18614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 Example 2</a:t>
            </a:r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09050" y="1850571"/>
            <a:ext cx="1045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98380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63473" y="1926770"/>
            <a:ext cx="41366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98171" y="2492829"/>
            <a:ext cx="47896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698171" y="2438403"/>
            <a:ext cx="620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856018" y="3069768"/>
            <a:ext cx="375548" cy="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25482" y="19267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309266" y="2492829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73680" y="24928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443842" y="306976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828794" y="2982693"/>
            <a:ext cx="402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766466" y="30697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449270" y="365759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771894" y="365760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754200" y="424544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64296" y="424544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779815" y="4855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841167" y="4855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66376" y="485503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574452" y="243090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1318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3810000" cy="4953000"/>
          </a:xfrm>
        </p:spPr>
        <p:txBody>
          <a:bodyPr/>
          <a:lstStyle/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  </a:t>
            </a:r>
            <a:r>
              <a:rPr lang="en-US" i="1" dirty="0"/>
              <a:t>B</a:t>
            </a:r>
          </a:p>
        </p:txBody>
      </p:sp>
      <p:graphicFrame>
        <p:nvGraphicFramePr>
          <p:cNvPr id="876555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6768318"/>
              </p:ext>
            </p:extLst>
          </p:nvPr>
        </p:nvGraphicFramePr>
        <p:xfrm>
          <a:off x="4343400" y="12192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8" name="VISIO" r:id="rId14" imgW="838800" imgH="714240" progId="Visio.Drawing.6">
                  <p:embed/>
                </p:oleObj>
              </mc:Choice>
              <mc:Fallback>
                <p:oleObj name="VISIO" r:id="rId14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192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6557" name="Object 13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24019701"/>
              </p:ext>
            </p:extLst>
          </p:nvPr>
        </p:nvGraphicFramePr>
        <p:xfrm>
          <a:off x="4419600" y="4038600"/>
          <a:ext cx="18669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9" name="VISIO" r:id="rId16" imgW="838800" imgH="714240" progId="Visio.Drawing.6">
                  <p:embed/>
                </p:oleObj>
              </mc:Choice>
              <mc:Fallback>
                <p:oleObj name="VISIO" r:id="rId16" imgW="83880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18669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29000" y="134205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81200" y="134205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55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8179" y="425631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41579" y="4256317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655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88979" y="425631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451175683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8" name="Rectangle 10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7772400" cy="4953000"/>
          </a:xfrm>
          <a:noFill/>
          <a:ln/>
        </p:spPr>
        <p:txBody>
          <a:bodyPr/>
          <a:lstStyle/>
          <a:p>
            <a:r>
              <a:rPr lang="en-US" b="1" dirty="0"/>
              <a:t>Backward:</a:t>
            </a:r>
          </a:p>
          <a:p>
            <a:pPr lvl="1"/>
            <a:r>
              <a:rPr lang="en-US" sz="2000" dirty="0"/>
              <a:t>Body changes</a:t>
            </a:r>
          </a:p>
          <a:p>
            <a:pPr lvl="1"/>
            <a:r>
              <a:rPr lang="en-US" sz="2000" dirty="0"/>
              <a:t>Adds bubbles to inputs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400" dirty="0"/>
          </a:p>
          <a:p>
            <a:r>
              <a:rPr lang="en-US" b="1" dirty="0"/>
              <a:t>Forward:</a:t>
            </a:r>
          </a:p>
          <a:p>
            <a:pPr lvl="1"/>
            <a:r>
              <a:rPr lang="en-US" sz="2000" dirty="0"/>
              <a:t>Body changes</a:t>
            </a:r>
          </a:p>
          <a:p>
            <a:pPr lvl="1"/>
            <a:r>
              <a:rPr lang="en-US" sz="2000" dirty="0"/>
              <a:t>Adds bubble to output</a:t>
            </a:r>
          </a:p>
        </p:txBody>
      </p:sp>
      <p:graphicFrame>
        <p:nvGraphicFramePr>
          <p:cNvPr id="877573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73695193"/>
              </p:ext>
            </p:extLst>
          </p:nvPr>
        </p:nvGraphicFramePr>
        <p:xfrm>
          <a:off x="1828800" y="2209800"/>
          <a:ext cx="50292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4" name="VISIO" r:id="rId7" imgW="1685880" imgH="371520" progId="Visio.Drawing.6">
                  <p:embed/>
                </p:oleObj>
              </mc:Choice>
              <mc:Fallback>
                <p:oleObj name="VISIO" r:id="rId7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09800"/>
                        <a:ext cx="502920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7575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8708836"/>
              </p:ext>
            </p:extLst>
          </p:nvPr>
        </p:nvGraphicFramePr>
        <p:xfrm>
          <a:off x="1828800" y="4800600"/>
          <a:ext cx="49577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VISIO" r:id="rId9" imgW="1685880" imgH="371520" progId="Visio.Drawing.6">
                  <p:embed/>
                </p:oleObj>
              </mc:Choice>
              <mc:Fallback>
                <p:oleObj name="VISIO" r:id="rId9" imgW="1685880" imgH="371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800600"/>
                        <a:ext cx="49577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</a:t>
            </a:r>
          </a:p>
        </p:txBody>
      </p:sp>
    </p:spTree>
    <p:extLst>
      <p:ext uri="{BB962C8B-B14F-4D97-AF65-F5344CB8AC3E}">
        <p14:creationId xmlns:p14="http://schemas.microsoft.com/office/powerpoint/2010/main" val="1770837474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859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1195031"/>
              </p:ext>
            </p:extLst>
          </p:nvPr>
        </p:nvGraphicFramePr>
        <p:xfrm>
          <a:off x="2133600" y="2362200"/>
          <a:ext cx="44958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9" name="VISIO" r:id="rId6" imgW="1407240" imgH="714240" progId="Visio.Drawing.6">
                  <p:embed/>
                </p:oleObj>
              </mc:Choice>
              <mc:Fallback>
                <p:oleObj name="VISIO" r:id="rId6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362200"/>
                        <a:ext cx="44958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</a:t>
            </a: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806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996139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5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minterms</a:t>
            </a:r>
            <a:r>
              <a:rPr lang="en-US" sz="2800" dirty="0">
                <a:latin typeface="+mj-lt"/>
                <a:cs typeface="Arial" charset="0"/>
              </a:rPr>
              <a:t> where output is 1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</p:spTree>
    <p:extLst>
      <p:ext uri="{BB962C8B-B14F-4D97-AF65-F5344CB8AC3E}">
        <p14:creationId xmlns:p14="http://schemas.microsoft.com/office/powerpoint/2010/main" val="1196961950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443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5333448"/>
              </p:ext>
            </p:extLst>
          </p:nvPr>
        </p:nvGraphicFramePr>
        <p:xfrm>
          <a:off x="2057400" y="2401887"/>
          <a:ext cx="4419600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4" name="VISIO" r:id="rId7" imgW="1407240" imgH="714240" progId="Visio.Drawing.6">
                  <p:embed/>
                </p:oleObj>
              </mc:Choice>
              <mc:Fallback>
                <p:oleObj name="VISIO" r:id="rId7" imgW="1407240" imgH="714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01887"/>
                        <a:ext cx="4419600" cy="224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443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is the Boolean expression for this circuit?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91443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4953000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AB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CD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</a:t>
            </a:r>
          </a:p>
        </p:txBody>
      </p:sp>
    </p:spTree>
    <p:extLst>
      <p:ext uri="{BB962C8B-B14F-4D97-AF65-F5344CB8AC3E}">
        <p14:creationId xmlns:p14="http://schemas.microsoft.com/office/powerpoint/2010/main" val="2801096402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7752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0718751"/>
              </p:ext>
            </p:extLst>
          </p:nvPr>
        </p:nvGraphicFramePr>
        <p:xfrm>
          <a:off x="1828800" y="3124200"/>
          <a:ext cx="62896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6" name="VISIO" r:id="rId6" imgW="2064600" imgH="771480" progId="Visio.Drawing.6">
                  <p:embed/>
                </p:oleObj>
              </mc:Choice>
              <mc:Fallback>
                <p:oleObj name="VISIO" r:id="rId6" imgW="2064600" imgH="77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62896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74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00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Begin at output, then work toward inputs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Push bubbles on final output back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Draw gates in a form so bubbles cancel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Rules</a:t>
            </a:r>
          </a:p>
        </p:txBody>
      </p:sp>
    </p:spTree>
    <p:extLst>
      <p:ext uri="{BB962C8B-B14F-4D97-AF65-F5344CB8AC3E}">
        <p14:creationId xmlns:p14="http://schemas.microsoft.com/office/powerpoint/2010/main" val="2191302727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725097"/>
              </p:ext>
            </p:extLst>
          </p:nvPr>
        </p:nvGraphicFramePr>
        <p:xfrm>
          <a:off x="2362200" y="1066800"/>
          <a:ext cx="44021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0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066800"/>
                        <a:ext cx="4402138" cy="533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3655000950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1240923"/>
              </p:ext>
            </p:extLst>
          </p:nvPr>
        </p:nvGraphicFramePr>
        <p:xfrm>
          <a:off x="2362200" y="914400"/>
          <a:ext cx="4150587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3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150587" cy="502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2944570107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2242936"/>
              </p:ext>
            </p:extLst>
          </p:nvPr>
        </p:nvGraphicFramePr>
        <p:xfrm>
          <a:off x="2362200" y="914400"/>
          <a:ext cx="4114800" cy="4985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6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114800" cy="4985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047017"/>
              </p:ext>
            </p:extLst>
          </p:nvPr>
        </p:nvGraphicFramePr>
        <p:xfrm>
          <a:off x="2362200" y="914400"/>
          <a:ext cx="40877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00" name="VISIO" r:id="rId5" imgW="2235960" imgH="2709000" progId="Visio.Drawing.6">
                  <p:embed/>
                </p:oleObj>
              </mc:Choice>
              <mc:Fallback>
                <p:oleObj name="VISIO" r:id="rId5" imgW="2235960" imgH="270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40877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Bubble Pushing Example</a:t>
            </a:r>
          </a:p>
        </p:txBody>
      </p:sp>
    </p:spTree>
    <p:extLst>
      <p:ext uri="{BB962C8B-B14F-4D97-AF65-F5344CB8AC3E}">
        <p14:creationId xmlns:p14="http://schemas.microsoft.com/office/powerpoint/2010/main" val="422831836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315200" cy="4953000"/>
          </a:xfrm>
        </p:spPr>
        <p:txBody>
          <a:bodyPr/>
          <a:lstStyle/>
          <a:p>
            <a:r>
              <a:rPr lang="en-US" sz="2400" dirty="0"/>
              <a:t>Two-level logic: ANDs followed by ORs</a:t>
            </a:r>
          </a:p>
          <a:p>
            <a:r>
              <a:rPr lang="en-US" sz="2400" dirty="0"/>
              <a:t>Example: </a:t>
            </a:r>
            <a:r>
              <a:rPr lang="en-US" sz="2400" i="1" dirty="0"/>
              <a:t>Y</a:t>
            </a:r>
            <a:r>
              <a:rPr lang="en-US" sz="2400" dirty="0"/>
              <a:t> = </a:t>
            </a:r>
            <a:r>
              <a:rPr lang="en-US" sz="2400" i="1" dirty="0"/>
              <a:t>ABC</a:t>
            </a:r>
            <a:r>
              <a:rPr lang="en-US" sz="2400" dirty="0"/>
              <a:t> + </a:t>
            </a:r>
            <a:r>
              <a:rPr lang="en-US" sz="2400" i="1" dirty="0"/>
              <a:t>ABC</a:t>
            </a:r>
            <a:r>
              <a:rPr lang="en-US" sz="2400" dirty="0"/>
              <a:t> + </a:t>
            </a:r>
            <a:r>
              <a:rPr lang="en-US" sz="2400" i="1" dirty="0"/>
              <a:t>ABC</a:t>
            </a:r>
          </a:p>
        </p:txBody>
      </p:sp>
      <p:graphicFrame>
        <p:nvGraphicFramePr>
          <p:cNvPr id="8990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1107293"/>
              </p:ext>
            </p:extLst>
          </p:nvPr>
        </p:nvGraphicFramePr>
        <p:xfrm>
          <a:off x="1981200" y="2209800"/>
          <a:ext cx="535624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7" name="VISIO" r:id="rId12" imgW="3041640" imgH="1914480" progId="Visio.Drawing.6">
                  <p:embed/>
                </p:oleObj>
              </mc:Choice>
              <mc:Fallback>
                <p:oleObj name="VISIO" r:id="rId12" imgW="304164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09800"/>
                        <a:ext cx="535624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9079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200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718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3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962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4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1910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1752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From Logic to Gates</a:t>
            </a:r>
          </a:p>
        </p:txBody>
      </p:sp>
    </p:spTree>
    <p:extLst>
      <p:ext uri="{BB962C8B-B14F-4D97-AF65-F5344CB8AC3E}">
        <p14:creationId xmlns:p14="http://schemas.microsoft.com/office/powerpoint/2010/main" val="199672065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/>
              <a:t>Inputs on the left (or top)</a:t>
            </a:r>
          </a:p>
          <a:p>
            <a:r>
              <a:rPr lang="en-US" dirty="0"/>
              <a:t>Outputs on right (or bottom)</a:t>
            </a:r>
          </a:p>
          <a:p>
            <a:r>
              <a:rPr lang="en-US" dirty="0"/>
              <a:t>Gates flow from left to right</a:t>
            </a:r>
          </a:p>
          <a:p>
            <a:r>
              <a:rPr lang="en-US" dirty="0"/>
              <a:t>Straight wires are best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Circuit Schematics Rules</a:t>
            </a:r>
          </a:p>
        </p:txBody>
      </p:sp>
    </p:spTree>
    <p:extLst>
      <p:ext uri="{BB962C8B-B14F-4D97-AF65-F5344CB8AC3E}">
        <p14:creationId xmlns:p14="http://schemas.microsoft.com/office/powerpoint/2010/main" val="2850568548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7315200" cy="4953000"/>
          </a:xfrm>
        </p:spPr>
        <p:txBody>
          <a:bodyPr>
            <a:normAutofit/>
          </a:bodyPr>
          <a:lstStyle/>
          <a:p>
            <a:r>
              <a:rPr lang="en-US" dirty="0"/>
              <a:t>Wires always connect at a T junction</a:t>
            </a:r>
          </a:p>
          <a:p>
            <a:r>
              <a:rPr lang="en-US" dirty="0"/>
              <a:t>A dot where wires cross indicates a connection between the wires</a:t>
            </a:r>
          </a:p>
          <a:p>
            <a:r>
              <a:rPr lang="en-US" dirty="0"/>
              <a:t>Wires crossing </a:t>
            </a:r>
            <a:r>
              <a:rPr lang="en-US" i="1" dirty="0"/>
              <a:t>without</a:t>
            </a:r>
            <a:r>
              <a:rPr lang="en-US" dirty="0"/>
              <a:t> a dot make no connection</a:t>
            </a:r>
          </a:p>
        </p:txBody>
      </p:sp>
      <p:graphicFrame>
        <p:nvGraphicFramePr>
          <p:cNvPr id="917514" name="Object 10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5472803"/>
              </p:ext>
            </p:extLst>
          </p:nvPr>
        </p:nvGraphicFramePr>
        <p:xfrm>
          <a:off x="1136754" y="3546475"/>
          <a:ext cx="7391400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0" name="VISIO" r:id="rId6" imgW="3120840" imgH="915480" progId="Visio.Drawing.6">
                  <p:embed/>
                </p:oleObj>
              </mc:Choice>
              <mc:Fallback>
                <p:oleObj name="VISIO" r:id="rId6" imgW="3120840" imgH="915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754" y="3546475"/>
                        <a:ext cx="7391400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Circuit Schematic Rules (cont.)</a:t>
            </a:r>
          </a:p>
        </p:txBody>
      </p:sp>
    </p:spTree>
    <p:extLst>
      <p:ext uri="{BB962C8B-B14F-4D97-AF65-F5344CB8AC3E}">
        <p14:creationId xmlns:p14="http://schemas.microsoft.com/office/powerpoint/2010/main" val="1478695543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0914943"/>
              </p:ext>
            </p:extLst>
          </p:nvPr>
        </p:nvGraphicFramePr>
        <p:xfrm>
          <a:off x="4495800" y="1295400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4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Multiple-Output Circuits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6017624"/>
              </p:ext>
            </p:extLst>
          </p:nvPr>
        </p:nvGraphicFramePr>
        <p:xfrm>
          <a:off x="1219200" y="30861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5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57200" y="990600"/>
            <a:ext cx="7315200" cy="495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70C0"/>
                </a:solidFill>
              </a:rPr>
              <a:t>Example: </a:t>
            </a:r>
            <a:r>
              <a:rPr lang="en-US" b="1"/>
              <a:t>Priority Circuit</a:t>
            </a:r>
          </a:p>
          <a:p>
            <a:pPr marL="0" indent="0">
              <a:buFont typeface="Arial" pitchFamily="34" charset="0"/>
              <a:buNone/>
            </a:pPr>
            <a:r>
              <a:rPr lang="en-US" sz="2400"/>
              <a:t>     Output asserted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/>
              <a:t>     corresponding to most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/>
              <a:t>     significant TRUE input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7888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Sum-of-Products Form</a:t>
            </a:r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4369"/>
              </p:ext>
            </p:extLst>
          </p:nvPr>
        </p:nvGraphicFramePr>
        <p:xfrm>
          <a:off x="2514600" y="3962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VISIO" r:id="rId8" imgW="1766520" imgH="808560" progId="Visio.Drawing.6">
                  <p:embed/>
                </p:oleObj>
              </mc:Choice>
              <mc:Fallback>
                <p:oleObj name="VISIO" r:id="rId8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minterms</a:t>
            </a:r>
            <a:r>
              <a:rPr lang="en-US" sz="2800" dirty="0">
                <a:latin typeface="+mj-lt"/>
                <a:cs typeface="Arial" charset="0"/>
              </a:rPr>
              <a:t> where output is 1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</p:spTree>
    <p:extLst>
      <p:ext uri="{BB962C8B-B14F-4D97-AF65-F5344CB8AC3E}">
        <p14:creationId xmlns:p14="http://schemas.microsoft.com/office/powerpoint/2010/main" val="3201111570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6771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0477092"/>
              </p:ext>
            </p:extLst>
          </p:nvPr>
        </p:nvGraphicFramePr>
        <p:xfrm>
          <a:off x="4495800" y="1341437"/>
          <a:ext cx="40005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8" name="VISIO" r:id="rId7" imgW="1873440" imgH="2105640" progId="Visio.Drawing.6">
                  <p:embed/>
                </p:oleObj>
              </mc:Choice>
              <mc:Fallback>
                <p:oleObj name="VISIO" r:id="rId7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41437"/>
                        <a:ext cx="40005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77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0681320"/>
              </p:ext>
            </p:extLst>
          </p:nvPr>
        </p:nvGraphicFramePr>
        <p:xfrm>
          <a:off x="1219200" y="3086100"/>
          <a:ext cx="2865438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9" name="VISIO" r:id="rId9" imgW="1405800" imgH="1177920" progId="Visio.Drawing.6">
                  <p:embed/>
                </p:oleObj>
              </mc:Choice>
              <mc:Fallback>
                <p:oleObj name="VISIO" r:id="rId9" imgW="1405800" imgH="117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2865438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3" name="Rectangle 5"/>
          <p:cNvSpPr>
            <a:spLocks noGrp="1" noChangeArrowheads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457200" y="990600"/>
            <a:ext cx="7315200" cy="49530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Example: </a:t>
            </a:r>
            <a:r>
              <a:rPr lang="en-US" b="1" dirty="0"/>
              <a:t>Priority Circuit</a:t>
            </a:r>
          </a:p>
          <a:p>
            <a:pPr marL="0" indent="0">
              <a:buNone/>
            </a:pPr>
            <a:r>
              <a:rPr lang="en-US" sz="2400" dirty="0"/>
              <a:t>     Output asserted </a:t>
            </a:r>
          </a:p>
          <a:p>
            <a:pPr marL="0" indent="0">
              <a:buNone/>
            </a:pPr>
            <a:r>
              <a:rPr lang="en-US" sz="2400" dirty="0"/>
              <a:t>     corresponding to most </a:t>
            </a:r>
          </a:p>
          <a:p>
            <a:pPr marL="0" indent="0">
              <a:buNone/>
            </a:pPr>
            <a:r>
              <a:rPr lang="en-US" sz="2400" dirty="0"/>
              <a:t>     significant TRUE input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Multiple-Output Circuits</a:t>
            </a:r>
          </a:p>
        </p:txBody>
      </p:sp>
    </p:spTree>
    <p:extLst>
      <p:ext uri="{BB962C8B-B14F-4D97-AF65-F5344CB8AC3E}">
        <p14:creationId xmlns:p14="http://schemas.microsoft.com/office/powerpoint/2010/main" val="1175336714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2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528807"/>
              </p:ext>
            </p:extLst>
          </p:nvPr>
        </p:nvGraphicFramePr>
        <p:xfrm>
          <a:off x="12954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8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4613183"/>
              </p:ext>
            </p:extLst>
          </p:nvPr>
        </p:nvGraphicFramePr>
        <p:xfrm>
          <a:off x="5105400" y="1828800"/>
          <a:ext cx="3429000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9" name="VISIO" r:id="rId8" imgW="1200240" imgH="1154520" progId="Visio.Drawing.6">
                  <p:embed/>
                </p:oleObj>
              </mc:Choice>
              <mc:Fallback>
                <p:oleObj name="VISIO" r:id="rId8" imgW="1200240" imgH="115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3429000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Priority Circuit Hardware</a:t>
            </a:r>
          </a:p>
        </p:txBody>
      </p:sp>
    </p:spTree>
    <p:extLst>
      <p:ext uri="{BB962C8B-B14F-4D97-AF65-F5344CB8AC3E}">
        <p14:creationId xmlns:p14="http://schemas.microsoft.com/office/powerpoint/2010/main" val="591219776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214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579347"/>
              </p:ext>
            </p:extLst>
          </p:nvPr>
        </p:nvGraphicFramePr>
        <p:xfrm>
          <a:off x="990600" y="1447800"/>
          <a:ext cx="3594100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2" name="VISIO" r:id="rId6" imgW="1873440" imgH="2105640" progId="Visio.Drawing.6">
                  <p:embed/>
                </p:oleObj>
              </mc:Choice>
              <mc:Fallback>
                <p:oleObj name="VISIO" r:id="rId6" imgW="1873440" imgH="2105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3594100" cy="385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214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102238"/>
              </p:ext>
            </p:extLst>
          </p:nvPr>
        </p:nvGraphicFramePr>
        <p:xfrm>
          <a:off x="4724400" y="2362200"/>
          <a:ext cx="419100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3" name="VISIO" r:id="rId8" imgW="1913040" imgH="884520" progId="Visio.Drawing.6">
                  <p:embed/>
                </p:oleObj>
              </mc:Choice>
              <mc:Fallback>
                <p:oleObj name="VISIO" r:id="rId8" imgW="1913040" imgH="884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19100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Don’t Cares</a:t>
            </a:r>
          </a:p>
        </p:txBody>
      </p:sp>
    </p:spTree>
    <p:extLst>
      <p:ext uri="{BB962C8B-B14F-4D97-AF65-F5344CB8AC3E}">
        <p14:creationId xmlns:p14="http://schemas.microsoft.com/office/powerpoint/2010/main" val="2038658957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1066800"/>
            <a:ext cx="7391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Contention:</a:t>
            </a:r>
            <a:r>
              <a:rPr lang="en-US" sz="2400" dirty="0"/>
              <a:t> circuit tries to drive output to 1 </a:t>
            </a:r>
            <a:r>
              <a:rPr lang="en-US" sz="2400" b="1" dirty="0"/>
              <a:t>and</a:t>
            </a:r>
            <a:r>
              <a:rPr lang="en-US" sz="2400" dirty="0"/>
              <a:t> 0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Actual value somewhere in between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Could be 0, 1, or in forbidden zone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Might change with voltage, temperature, time, noise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causes excessive power dissipation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Warnings: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Contention usually indicates a </a:t>
            </a:r>
            <a:r>
              <a:rPr lang="en-US" sz="2000" b="1" dirty="0"/>
              <a:t>bug</a:t>
            </a:r>
            <a:r>
              <a:rPr lang="en-US" sz="16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X </a:t>
            </a:r>
            <a:r>
              <a:rPr lang="en-US" sz="2000" dirty="0"/>
              <a:t>is used for </a:t>
            </a:r>
            <a:r>
              <a:rPr lang="en-US" sz="2000" b="1" dirty="0"/>
              <a:t>“don’t care” </a:t>
            </a:r>
            <a:r>
              <a:rPr lang="en-US" sz="2000" dirty="0"/>
              <a:t>and</a:t>
            </a:r>
            <a:r>
              <a:rPr lang="en-US" sz="2000" b="1" dirty="0"/>
              <a:t> contention </a:t>
            </a:r>
            <a:r>
              <a:rPr lang="en-US" sz="2000" dirty="0"/>
              <a:t>- look at the context to tell them apart.</a:t>
            </a:r>
          </a:p>
        </p:txBody>
      </p:sp>
      <p:graphicFrame>
        <p:nvGraphicFramePr>
          <p:cNvPr id="92979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52980146"/>
              </p:ext>
            </p:extLst>
          </p:nvPr>
        </p:nvGraphicFramePr>
        <p:xfrm>
          <a:off x="3352800" y="2819400"/>
          <a:ext cx="32004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6" name="VISIO" r:id="rId6" imgW="1057320" imgH="607320" progId="Visio.Drawing.6">
                  <p:embed/>
                </p:oleObj>
              </mc:Choice>
              <mc:Fallback>
                <p:oleObj name="VISIO" r:id="rId6" imgW="1057320" imgH="60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19400"/>
                        <a:ext cx="32004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Contention: X</a:t>
            </a:r>
          </a:p>
        </p:txBody>
      </p:sp>
    </p:spTree>
    <p:extLst>
      <p:ext uri="{BB962C8B-B14F-4D97-AF65-F5344CB8AC3E}">
        <p14:creationId xmlns:p14="http://schemas.microsoft.com/office/powerpoint/2010/main" val="1896795740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14400"/>
            <a:ext cx="7543800" cy="4953000"/>
          </a:xfrm>
        </p:spPr>
        <p:txBody>
          <a:bodyPr/>
          <a:lstStyle/>
          <a:p>
            <a:r>
              <a:rPr lang="en-US" dirty="0"/>
              <a:t>Floating, high impedance, open, high Z</a:t>
            </a:r>
          </a:p>
          <a:p>
            <a:r>
              <a:rPr lang="en-US" dirty="0"/>
              <a:t>Floating output might be 0, 1, or somewhere in between</a:t>
            </a:r>
          </a:p>
          <a:p>
            <a:pPr lvl="1"/>
            <a:r>
              <a:rPr lang="en-US" sz="2400" dirty="0"/>
              <a:t>A voltmeter won’t indicate whether a node is floating</a:t>
            </a:r>
            <a:endParaRPr lang="en-US" sz="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                                   </a:t>
            </a:r>
            <a:r>
              <a:rPr lang="en-US" sz="2400" b="1" dirty="0">
                <a:solidFill>
                  <a:srgbClr val="0070C0"/>
                </a:solidFill>
              </a:rPr>
              <a:t>Tristate Buffer</a:t>
            </a:r>
          </a:p>
        </p:txBody>
      </p:sp>
      <p:graphicFrame>
        <p:nvGraphicFramePr>
          <p:cNvPr id="930820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9580887"/>
              </p:ext>
            </p:extLst>
          </p:nvPr>
        </p:nvGraphicFramePr>
        <p:xfrm>
          <a:off x="3048000" y="3276600"/>
          <a:ext cx="1810229" cy="2728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VISIO" r:id="rId6" imgW="828720" imgH="1305720" progId="Visio.Drawing.6">
                  <p:embed/>
                </p:oleObj>
              </mc:Choice>
              <mc:Fallback>
                <p:oleObj name="VISIO" r:id="rId6" imgW="828720" imgH="1305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1810229" cy="2728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Floating: Z</a:t>
            </a:r>
          </a:p>
        </p:txBody>
      </p:sp>
    </p:spTree>
    <p:extLst>
      <p:ext uri="{BB962C8B-B14F-4D97-AF65-F5344CB8AC3E}">
        <p14:creationId xmlns:p14="http://schemas.microsoft.com/office/powerpoint/2010/main" val="242131581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381000" y="1066800"/>
            <a:ext cx="64770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Floating nodes are used in </a:t>
            </a:r>
            <a:r>
              <a:rPr lang="en-US" dirty="0" err="1"/>
              <a:t>tristate</a:t>
            </a:r>
            <a:r>
              <a:rPr lang="en-US" dirty="0"/>
              <a:t> busses</a:t>
            </a:r>
          </a:p>
          <a:p>
            <a:pPr lvl="1"/>
            <a:r>
              <a:rPr lang="en-US" sz="2600" dirty="0"/>
              <a:t>Many different drivers</a:t>
            </a:r>
          </a:p>
          <a:p>
            <a:pPr lvl="1"/>
            <a:r>
              <a:rPr lang="en-US" sz="2600" dirty="0"/>
              <a:t>Exactly one is active at once</a:t>
            </a:r>
          </a:p>
        </p:txBody>
      </p:sp>
      <p:graphicFrame>
        <p:nvGraphicFramePr>
          <p:cNvPr id="105882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76951634"/>
              </p:ext>
            </p:extLst>
          </p:nvPr>
        </p:nvGraphicFramePr>
        <p:xfrm>
          <a:off x="6200775" y="1219200"/>
          <a:ext cx="225742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3" name="VISIO" r:id="rId6" imgW="1143000" imgH="2238120" progId="Visio.Drawing.6">
                  <p:embed/>
                </p:oleObj>
              </mc:Choice>
              <mc:Fallback>
                <p:oleObj name="VISIO" r:id="rId6" imgW="1143000" imgH="2238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775" y="1219200"/>
                        <a:ext cx="2257425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Tristate Busses</a:t>
            </a:r>
          </a:p>
        </p:txBody>
      </p:sp>
    </p:spTree>
    <p:extLst>
      <p:ext uri="{BB962C8B-B14F-4D97-AF65-F5344CB8AC3E}">
        <p14:creationId xmlns:p14="http://schemas.microsoft.com/office/powerpoint/2010/main" val="218021430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143000"/>
            <a:ext cx="8153400" cy="1752600"/>
          </a:xfrm>
        </p:spPr>
        <p:txBody>
          <a:bodyPr>
            <a:noAutofit/>
          </a:bodyPr>
          <a:lstStyle/>
          <a:p>
            <a:r>
              <a:rPr lang="en-US" dirty="0"/>
              <a:t>Boolean expressions can be minimized by combining terms</a:t>
            </a:r>
          </a:p>
          <a:p>
            <a:r>
              <a:rPr lang="en-US" dirty="0"/>
              <a:t>K-maps minimize equations graphically</a:t>
            </a:r>
          </a:p>
          <a:p>
            <a:r>
              <a:rPr lang="en-US" i="1" dirty="0"/>
              <a:t>PA</a:t>
            </a:r>
            <a:r>
              <a:rPr lang="en-US" dirty="0"/>
              <a:t> + </a:t>
            </a:r>
            <a:r>
              <a:rPr lang="en-US" i="1" dirty="0"/>
              <a:t>PA</a:t>
            </a:r>
            <a:r>
              <a:rPr lang="en-US" dirty="0"/>
              <a:t> =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918535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58878664"/>
              </p:ext>
            </p:extLst>
          </p:nvPr>
        </p:nvGraphicFramePr>
        <p:xfrm>
          <a:off x="685800" y="3886200"/>
          <a:ext cx="8077200" cy="210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6" name="VISIO" r:id="rId7" imgW="4889520" imgH="1274760" progId="Visio.Drawing.6">
                  <p:embed/>
                </p:oleObj>
              </mc:Choice>
              <mc:Fallback>
                <p:oleObj name="VISIO" r:id="rId7" imgW="4889520" imgH="1274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86200"/>
                        <a:ext cx="8077200" cy="2106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3622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Karnaugh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Maps (K-Maps)</a:t>
            </a:r>
          </a:p>
        </p:txBody>
      </p:sp>
    </p:spTree>
    <p:extLst>
      <p:ext uri="{BB962C8B-B14F-4D97-AF65-F5344CB8AC3E}">
        <p14:creationId xmlns:p14="http://schemas.microsoft.com/office/powerpoint/2010/main" val="4058737733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3408782"/>
              </p:ext>
            </p:extLst>
          </p:nvPr>
        </p:nvGraphicFramePr>
        <p:xfrm>
          <a:off x="3771900" y="2974731"/>
          <a:ext cx="3810000" cy="23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4" name="VISIO" r:id="rId9" imgW="1746000" imgH="1060200" progId="Visio.Drawing.6">
                  <p:embed/>
                </p:oleObj>
              </mc:Choice>
              <mc:Fallback>
                <p:oleObj name="VISIO" r:id="rId9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2974731"/>
                        <a:ext cx="3810000" cy="231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9563" name="Object 11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43079009"/>
              </p:ext>
            </p:extLst>
          </p:nvPr>
        </p:nvGraphicFramePr>
        <p:xfrm>
          <a:off x="1485900" y="3127131"/>
          <a:ext cx="178593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5" name="VISIO" r:id="rId11" imgW="948960" imgH="1174680" progId="Visio.Drawing.6">
                  <p:embed/>
                </p:oleObj>
              </mc:Choice>
              <mc:Fallback>
                <p:oleObj name="VISIO" r:id="rId11" imgW="948960" imgH="1174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3127131"/>
                        <a:ext cx="1785938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990600"/>
            <a:ext cx="7543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Circle 1’s in adjacent squares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In Boolean expression, include only literals whose true and complement form are </a:t>
            </a:r>
            <a:r>
              <a:rPr lang="en-US" sz="3200" b="1" i="1" dirty="0">
                <a:latin typeface="+mj-lt"/>
                <a:cs typeface="Arial" charset="0"/>
              </a:rPr>
              <a:t>not</a:t>
            </a:r>
            <a:r>
              <a:rPr lang="en-US" sz="3200" dirty="0">
                <a:latin typeface="+mj-lt"/>
                <a:cs typeface="Arial" charset="0"/>
              </a:rPr>
              <a:t> in the circle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+mj-lt"/>
                <a:cs typeface="Arial" charset="0"/>
              </a:rPr>
              <a:t>                                                   Y</a:t>
            </a:r>
            <a:r>
              <a:rPr lang="en-US" sz="2400" b="1" dirty="0">
                <a:latin typeface="+mj-lt"/>
                <a:cs typeface="Arial" charset="0"/>
              </a:rPr>
              <a:t> = </a:t>
            </a:r>
            <a:r>
              <a:rPr lang="en-US" sz="2400" b="1" i="1" dirty="0">
                <a:latin typeface="+mj-lt"/>
                <a:cs typeface="Arial" charset="0"/>
              </a:rPr>
              <a:t>AB</a:t>
            </a:r>
          </a:p>
        </p:txBody>
      </p:sp>
      <p:sp>
        <p:nvSpPr>
          <p:cNvPr id="9195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610100" y="54131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2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81500" y="541313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</a:t>
            </a:r>
          </a:p>
        </p:txBody>
      </p:sp>
    </p:spTree>
    <p:extLst>
      <p:ext uri="{BB962C8B-B14F-4D97-AF65-F5344CB8AC3E}">
        <p14:creationId xmlns:p14="http://schemas.microsoft.com/office/powerpoint/2010/main" val="208798233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0083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9524972"/>
              </p:ext>
            </p:extLst>
          </p:nvPr>
        </p:nvGraphicFramePr>
        <p:xfrm>
          <a:off x="2362200" y="914400"/>
          <a:ext cx="3657600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8" name="VISIO" r:id="rId6" imgW="1746000" imgH="1060200" progId="Visio.Drawing.6">
                  <p:embed/>
                </p:oleObj>
              </mc:Choice>
              <mc:Fallback>
                <p:oleObj name="VISIO" r:id="rId6" imgW="1746000" imgH="1060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14400"/>
                        <a:ext cx="3657600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4456541"/>
              </p:ext>
            </p:extLst>
          </p:nvPr>
        </p:nvGraphicFramePr>
        <p:xfrm>
          <a:off x="1600200" y="3276600"/>
          <a:ext cx="6096000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9" name="VISIO" r:id="rId8" imgW="3017880" imgH="1368000" progId="Visio.Drawing.6">
                  <p:embed/>
                </p:oleObj>
              </mc:Choice>
              <mc:Fallback>
                <p:oleObj name="VISIO" r:id="rId8" imgW="3017880" imgH="1368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76600"/>
                        <a:ext cx="6096000" cy="26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3-Input K-Map</a:t>
            </a:r>
          </a:p>
        </p:txBody>
      </p:sp>
    </p:spTree>
    <p:extLst>
      <p:ext uri="{BB962C8B-B14F-4D97-AF65-F5344CB8AC3E}">
        <p14:creationId xmlns:p14="http://schemas.microsoft.com/office/powerpoint/2010/main" val="1987168017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69620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Complement: </a:t>
            </a:r>
            <a:r>
              <a:rPr lang="en-US" dirty="0"/>
              <a:t>variable with a bar over it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b="1" i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</a:p>
          <a:p>
            <a:r>
              <a:rPr lang="en-US" b="1" dirty="0"/>
              <a:t>Literal: </a:t>
            </a:r>
            <a:r>
              <a:rPr lang="en-US" dirty="0"/>
              <a:t>variable or its complement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70C0"/>
                </a:solidFill>
              </a:rPr>
              <a:t>    </a:t>
            </a:r>
            <a:r>
              <a:rPr lang="en-US" b="1" i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C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/>
              <a:t>Implicant</a:t>
            </a:r>
            <a:r>
              <a:rPr lang="en-US" b="1" dirty="0"/>
              <a:t>: </a:t>
            </a:r>
            <a:r>
              <a:rPr lang="en-US" dirty="0"/>
              <a:t>product of literals</a:t>
            </a:r>
          </a:p>
          <a:p>
            <a:pPr>
              <a:buFontTx/>
              <a:buNone/>
            </a:pPr>
            <a:r>
              <a:rPr lang="en-US" dirty="0"/>
              <a:t>    </a:t>
            </a:r>
            <a:r>
              <a:rPr lang="en-US" b="1" i="1" dirty="0">
                <a:solidFill>
                  <a:srgbClr val="0070C0"/>
                </a:solidFill>
              </a:rPr>
              <a:t>ABC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AC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i="1" dirty="0">
                <a:solidFill>
                  <a:srgbClr val="0070C0"/>
                </a:solidFill>
              </a:rPr>
              <a:t>BC</a:t>
            </a:r>
          </a:p>
          <a:p>
            <a:r>
              <a:rPr lang="en-US" sz="3600" b="1" dirty="0"/>
              <a:t>Prime </a:t>
            </a:r>
            <a:r>
              <a:rPr lang="en-US" sz="3600" b="1" dirty="0" err="1"/>
              <a:t>implicant</a:t>
            </a:r>
            <a:r>
              <a:rPr lang="en-US" sz="3600" b="1" dirty="0"/>
              <a:t>:</a:t>
            </a:r>
            <a:r>
              <a:rPr lang="en-US" dirty="0"/>
              <a:t> </a:t>
            </a:r>
            <a:r>
              <a:rPr lang="en-US" dirty="0" err="1"/>
              <a:t>implicant</a:t>
            </a:r>
            <a:r>
              <a:rPr lang="en-US" dirty="0"/>
              <a:t> corresponding to the largest circle in a K-map</a:t>
            </a:r>
          </a:p>
        </p:txBody>
      </p:sp>
      <p:sp>
        <p:nvSpPr>
          <p:cNvPr id="92160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471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089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89924" y="1884786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429000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27586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37793" y="2971800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628193" y="4075924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42038" y="4075924"/>
            <a:ext cx="1524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 Definitions</a:t>
            </a:r>
          </a:p>
        </p:txBody>
      </p:sp>
    </p:spTree>
    <p:extLst>
      <p:ext uri="{BB962C8B-B14F-4D97-AF65-F5344CB8AC3E}">
        <p14:creationId xmlns:p14="http://schemas.microsoft.com/office/powerpoint/2010/main" val="751776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 hidden="1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Sum-of-Products Form</a:t>
            </a:r>
          </a:p>
        </p:txBody>
      </p:sp>
      <p:sp>
        <p:nvSpPr>
          <p:cNvPr id="1022978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29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41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AB + AB 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(1, 3)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910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80390"/>
              </p:ext>
            </p:extLst>
          </p:nvPr>
        </p:nvGraphicFramePr>
        <p:xfrm>
          <a:off x="2514600" y="3581400"/>
          <a:ext cx="4332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0" name="VISIO" r:id="rId9" imgW="1766520" imgH="808560" progId="Visio.Drawing.6">
                  <p:embed/>
                </p:oleObj>
              </mc:Choice>
              <mc:Fallback>
                <p:oleObj name="VISIO" r:id="rId9" imgW="1766520" imgH="808560" progId="Visio.Drawing.6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81400"/>
                        <a:ext cx="4332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a product (AND)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minterm</a:t>
            </a:r>
            <a:r>
              <a:rPr lang="en-US" sz="2800" dirty="0">
                <a:latin typeface="+mj-lt"/>
                <a:cs typeface="Arial" charset="0"/>
              </a:rPr>
              <a:t> is TRUE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ORing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minterms</a:t>
            </a:r>
            <a:r>
              <a:rPr lang="en-US" sz="2800" dirty="0">
                <a:latin typeface="+mj-lt"/>
                <a:cs typeface="Arial" charset="0"/>
              </a:rPr>
              <a:t> where output is 1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sum (OR) of products (AND terms)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</p:spTree>
    <p:extLst>
      <p:ext uri="{BB962C8B-B14F-4D97-AF65-F5344CB8AC3E}">
        <p14:creationId xmlns:p14="http://schemas.microsoft.com/office/powerpoint/2010/main" val="1551053630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/>
              <a:t>Every 1 must be circled at least once</a:t>
            </a:r>
          </a:p>
          <a:p>
            <a:r>
              <a:rPr lang="en-US" dirty="0"/>
              <a:t>Each circle must span a power of 2 (i.e. 1, 2, 4) squares in each direction</a:t>
            </a:r>
          </a:p>
          <a:p>
            <a:r>
              <a:rPr lang="en-US" dirty="0"/>
              <a:t>Each circle must be as large as possible</a:t>
            </a:r>
          </a:p>
          <a:p>
            <a:r>
              <a:rPr lang="en-US" dirty="0"/>
              <a:t>A circle may wrap around the edges</a:t>
            </a:r>
          </a:p>
          <a:p>
            <a:r>
              <a:rPr lang="en-US" dirty="0"/>
              <a:t>A “don't care” (X) is circled only if it helps minimize the equation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 Rules</a:t>
            </a:r>
          </a:p>
        </p:txBody>
      </p:sp>
    </p:spTree>
    <p:extLst>
      <p:ext uri="{BB962C8B-B14F-4D97-AF65-F5344CB8AC3E}">
        <p14:creationId xmlns:p14="http://schemas.microsoft.com/office/powerpoint/2010/main" val="1406714391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7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75255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4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827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46806730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5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4-Input K-Map</a:t>
            </a:r>
          </a:p>
        </p:txBody>
      </p:sp>
    </p:spTree>
    <p:extLst>
      <p:ext uri="{BB962C8B-B14F-4D97-AF65-F5344CB8AC3E}">
        <p14:creationId xmlns:p14="http://schemas.microsoft.com/office/powerpoint/2010/main" val="3601587699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227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7922444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8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228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77551214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9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4-Input K-Map</a:t>
            </a:r>
          </a:p>
        </p:txBody>
      </p:sp>
    </p:spTree>
    <p:extLst>
      <p:ext uri="{BB962C8B-B14F-4D97-AF65-F5344CB8AC3E}">
        <p14:creationId xmlns:p14="http://schemas.microsoft.com/office/powerpoint/2010/main" val="2984977792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2131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0972858"/>
              </p:ext>
            </p:extLst>
          </p:nvPr>
        </p:nvGraphicFramePr>
        <p:xfrm>
          <a:off x="4572000" y="1752600"/>
          <a:ext cx="3319462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2" name="VISIO" r:id="rId6" imgW="1732320" imgH="1988280" progId="Visio.Drawing.6">
                  <p:embed/>
                </p:oleObj>
              </mc:Choice>
              <mc:Fallback>
                <p:oleObj name="VISIO" r:id="rId6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3319462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132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0203783"/>
              </p:ext>
            </p:extLst>
          </p:nvPr>
        </p:nvGraphicFramePr>
        <p:xfrm>
          <a:off x="1676400" y="1600200"/>
          <a:ext cx="227647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3" name="VISIO" r:id="rId8" imgW="1177560" imgH="2089080" progId="Visio.Drawing.6">
                  <p:embed/>
                </p:oleObj>
              </mc:Choice>
              <mc:Fallback>
                <p:oleObj name="VISIO" r:id="rId8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276475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4-Input K-Map</a:t>
            </a:r>
          </a:p>
        </p:txBody>
      </p:sp>
    </p:spTree>
    <p:extLst>
      <p:ext uri="{BB962C8B-B14F-4D97-AF65-F5344CB8AC3E}">
        <p14:creationId xmlns:p14="http://schemas.microsoft.com/office/powerpoint/2010/main" val="3459309495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0363353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4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1624290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5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K-Maps with Don’t Cares</a:t>
            </a:r>
          </a:p>
        </p:txBody>
      </p:sp>
    </p:spTree>
    <p:extLst>
      <p:ext uri="{BB962C8B-B14F-4D97-AF65-F5344CB8AC3E}">
        <p14:creationId xmlns:p14="http://schemas.microsoft.com/office/powerpoint/2010/main" val="2710701870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8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70789762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9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K-Maps with Don’t Cares</a:t>
            </a: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0324" name="Object 4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2188760"/>
              </p:ext>
            </p:extLst>
          </p:nvPr>
        </p:nvGraphicFramePr>
        <p:xfrm>
          <a:off x="1600200" y="1600200"/>
          <a:ext cx="23622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2" name="VISIO" r:id="rId6" imgW="1177560" imgH="2089080" progId="Visio.Drawing.6">
                  <p:embed/>
                </p:oleObj>
              </mc:Choice>
              <mc:Fallback>
                <p:oleObj name="VISIO" r:id="rId6" imgW="1177560" imgH="2089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00200"/>
                        <a:ext cx="23622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0331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218005"/>
              </p:ext>
            </p:extLst>
          </p:nvPr>
        </p:nvGraphicFramePr>
        <p:xfrm>
          <a:off x="4724400" y="1676400"/>
          <a:ext cx="3454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3" name="VISIO" r:id="rId8" imgW="1732320" imgH="1988280" progId="Visio.Drawing.6">
                  <p:embed/>
                </p:oleObj>
              </mc:Choice>
              <mc:Fallback>
                <p:oleObj name="VISIO" r:id="rId8" imgW="1732320" imgH="198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454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K-Maps with Don’t Cares</a:t>
            </a:r>
          </a:p>
        </p:txBody>
      </p:sp>
    </p:spTree>
    <p:extLst>
      <p:ext uri="{BB962C8B-B14F-4D97-AF65-F5344CB8AC3E}">
        <p14:creationId xmlns:p14="http://schemas.microsoft.com/office/powerpoint/2010/main" val="485203364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8" name="Rectangle 4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36885" y="1371600"/>
            <a:ext cx="7673715" cy="4525963"/>
          </a:xfrm>
        </p:spPr>
        <p:txBody>
          <a:bodyPr/>
          <a:lstStyle/>
          <a:p>
            <a:r>
              <a:rPr lang="en-US" dirty="0"/>
              <a:t>Multiplexers</a:t>
            </a:r>
          </a:p>
          <a:p>
            <a:r>
              <a:rPr lang="en-US" dirty="0"/>
              <a:t>Decoders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Combinational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183602888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3" name="Rectangle 3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381000" y="990600"/>
            <a:ext cx="7772400" cy="4953000"/>
          </a:xfrm>
        </p:spPr>
        <p:txBody>
          <a:bodyPr/>
          <a:lstStyle/>
          <a:p>
            <a:r>
              <a:rPr lang="en-US" dirty="0"/>
              <a:t>Selects between one of </a:t>
            </a:r>
            <a:r>
              <a:rPr lang="en-US" i="1" dirty="0"/>
              <a:t>N</a:t>
            </a:r>
            <a:r>
              <a:rPr lang="en-US" dirty="0"/>
              <a:t> inputs to connect to output</a:t>
            </a:r>
          </a:p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i="1" dirty="0"/>
              <a:t>N</a:t>
            </a:r>
            <a:r>
              <a:rPr lang="en-US" dirty="0"/>
              <a:t>-bit select input – control input</a:t>
            </a:r>
          </a:p>
          <a:p>
            <a:r>
              <a:rPr lang="en-US" sz="2400" b="1" dirty="0"/>
              <a:t>Example:</a:t>
            </a:r>
            <a:r>
              <a:rPr lang="en-US" sz="2400" dirty="0"/>
              <a:t>                     </a:t>
            </a:r>
            <a:r>
              <a:rPr lang="en-US" sz="2400" b="1" dirty="0">
                <a:solidFill>
                  <a:srgbClr val="0070C0"/>
                </a:solidFill>
              </a:rPr>
              <a:t>2:1 Mux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Multiplexer (Mux)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84337"/>
              </p:ext>
            </p:extLst>
          </p:nvPr>
        </p:nvGraphicFramePr>
        <p:xfrm>
          <a:off x="2590800" y="2921663"/>
          <a:ext cx="2362200" cy="302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1" name="VISIO" r:id="rId5" imgW="1517400" imgH="1942200" progId="Visio.Drawing.6">
                  <p:embed/>
                </p:oleObj>
              </mc:Choice>
              <mc:Fallback>
                <p:oleObj name="VISIO" r:id="rId5" imgW="1517400" imgH="194220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2921663"/>
                        <a:ext cx="2362200" cy="302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508593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90544" y="5867400"/>
            <a:ext cx="1905000" cy="457200"/>
          </a:xfrm>
        </p:spPr>
        <p:txBody>
          <a:bodyPr/>
          <a:lstStyle/>
          <a:p>
            <a:r>
              <a:rPr lang="en-US"/>
              <a:t>2-&lt;</a:t>
            </a:r>
            <a:fld id="{4A5C0BFF-4629-4BAF-A722-EBD678215DEC}" type="slidenum">
              <a:rPr lang="en-US" smtClean="0"/>
              <a:pPr/>
              <a:t>139</a:t>
            </a:fld>
            <a:r>
              <a:rPr lang="en-US"/>
              <a:t>&gt;</a:t>
            </a:r>
          </a:p>
          <a:p>
            <a:endParaRPr lang="en-GB"/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858187"/>
            <a:ext cx="3810000" cy="4953000"/>
          </a:xfrm>
        </p:spPr>
        <p:txBody>
          <a:bodyPr/>
          <a:lstStyle/>
          <a:p>
            <a:r>
              <a:rPr lang="en-US" b="1" dirty="0"/>
              <a:t>Logic gates</a:t>
            </a:r>
          </a:p>
          <a:p>
            <a:pPr lvl="1"/>
            <a:r>
              <a:rPr lang="en-US" sz="2000" dirty="0"/>
              <a:t>Sum-of-products form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47239448"/>
              </p:ext>
            </p:extLst>
          </p:nvPr>
        </p:nvGraphicFramePr>
        <p:xfrm>
          <a:off x="5647544" y="2971800"/>
          <a:ext cx="164782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8" name="VISIO" r:id="rId8" imgW="942840" imgH="1221480" progId="Visio.Drawing.6">
                  <p:embed/>
                </p:oleObj>
              </mc:Choice>
              <mc:Fallback>
                <p:oleObj name="VISIO" r:id="rId8" imgW="942840" imgH="1221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44" y="2971800"/>
                        <a:ext cx="164782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2614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37990172"/>
              </p:ext>
            </p:extLst>
          </p:nvPr>
        </p:nvGraphicFramePr>
        <p:xfrm>
          <a:off x="1092200" y="1752600"/>
          <a:ext cx="2413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9" name="VISIO" r:id="rId10" imgW="1774800" imgH="2914560" progId="Visio.Drawing.6">
                  <p:embed/>
                </p:oleObj>
              </mc:Choice>
              <mc:Fallback>
                <p:oleObj name="VISIO" r:id="rId10" imgW="1774800" imgH="2914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752600"/>
                        <a:ext cx="2413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26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52144" y="838200"/>
            <a:ext cx="381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latin typeface="+mj-lt"/>
                <a:cs typeface="Arial" charset="0"/>
              </a:rPr>
              <a:t>Tristates</a:t>
            </a:r>
            <a:endParaRPr lang="en-US" sz="3200" b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For an N-input mux, use N </a:t>
            </a:r>
            <a:r>
              <a:rPr lang="en-US" sz="2000" dirty="0" err="1">
                <a:latin typeface="+mj-lt"/>
                <a:cs typeface="Arial" charset="0"/>
              </a:rPr>
              <a:t>tristates</a:t>
            </a:r>
            <a:endParaRPr lang="en-US" sz="20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Turn on exactly one to select the appropriate input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Multiplexer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91106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Product-of-Sums (POS)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59496"/>
              </p:ext>
            </p:extLst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VISIO" r:id="rId6" imgW="1794960" imgH="844560" progId="Visio.Drawing.6">
                  <p:embed/>
                </p:oleObj>
              </mc:Choice>
              <mc:Fallback>
                <p:oleObj name="VISIO" r:id="rId6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429093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894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897710"/>
              </p:ext>
            </p:extLst>
          </p:nvPr>
        </p:nvGraphicFramePr>
        <p:xfrm>
          <a:off x="3396911" y="1943100"/>
          <a:ext cx="170973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3" name="VISIO" r:id="rId6" imgW="772920" imgH="1583640" progId="Visio.Drawing.6">
                  <p:embed/>
                </p:oleObj>
              </mc:Choice>
              <mc:Fallback>
                <p:oleObj name="VISIO" r:id="rId6" imgW="772920" imgH="1583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911" y="1943100"/>
                        <a:ext cx="1709738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3898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Using mux as a lookup table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using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2249097582"/>
      </p:ext>
    </p:extLst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1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32833732"/>
              </p:ext>
            </p:extLst>
          </p:nvPr>
        </p:nvGraphicFramePr>
        <p:xfrm>
          <a:off x="1476375" y="2438400"/>
          <a:ext cx="657225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VISIO" r:id="rId6" imgW="2322360" imgH="697320" progId="Visio.Drawing.6">
                  <p:embed/>
                </p:oleObj>
              </mc:Choice>
              <mc:Fallback>
                <p:oleObj name="VISIO" r:id="rId6" imgW="2322360" imgH="697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438400"/>
                        <a:ext cx="657225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310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Reducing the size of the mux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using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2028894071"/>
      </p:ext>
    </p:extLst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59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9735141"/>
              </p:ext>
            </p:extLst>
          </p:nvPr>
        </p:nvGraphicFramePr>
        <p:xfrm>
          <a:off x="2895600" y="1981200"/>
          <a:ext cx="3327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VISIO" r:id="rId6" imgW="1422000" imgH="1693800" progId="Visio.Drawing.6">
                  <p:embed/>
                </p:oleObj>
              </mc:Choice>
              <mc:Fallback>
                <p:oleObj name="VISIO" r:id="rId6" imgW="1422000" imgH="1693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332740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9144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+mj-lt"/>
                <a:cs typeface="Arial" charset="0"/>
              </a:rPr>
              <a:t>N</a:t>
            </a:r>
            <a:r>
              <a:rPr lang="en-US" sz="3200" dirty="0">
                <a:latin typeface="+mj-lt"/>
                <a:cs typeface="Arial" charset="0"/>
              </a:rPr>
              <a:t> inputs, 2</a:t>
            </a:r>
            <a:r>
              <a:rPr lang="en-US" sz="3200" i="1" baseline="30000" dirty="0">
                <a:latin typeface="+mj-lt"/>
                <a:cs typeface="Arial" charset="0"/>
              </a:rPr>
              <a:t>N</a:t>
            </a:r>
            <a:r>
              <a:rPr lang="en-US" sz="3200" dirty="0">
                <a:latin typeface="+mj-lt"/>
                <a:cs typeface="Arial" charset="0"/>
              </a:rPr>
              <a:t> outputs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One-hot</a:t>
            </a:r>
            <a:r>
              <a:rPr lang="en-US" sz="3200" dirty="0">
                <a:latin typeface="+mj-lt"/>
                <a:cs typeface="Arial" charset="0"/>
              </a:rPr>
              <a:t> outputs: only one output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HIGH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at once</a:t>
            </a:r>
            <a:endParaRPr lang="en-US" sz="3200" dirty="0">
              <a:solidFill>
                <a:schemeClr val="accent2"/>
              </a:solidFill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Decoders</a:t>
            </a:r>
          </a:p>
        </p:txBody>
      </p:sp>
    </p:spTree>
    <p:extLst>
      <p:ext uri="{BB962C8B-B14F-4D97-AF65-F5344CB8AC3E}">
        <p14:creationId xmlns:p14="http://schemas.microsoft.com/office/powerpoint/2010/main" val="1135473493"/>
      </p:ext>
    </p:extLst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08752"/>
              </p:ext>
            </p:extLst>
          </p:nvPr>
        </p:nvGraphicFramePr>
        <p:xfrm>
          <a:off x="2438400" y="1066800"/>
          <a:ext cx="4343400" cy="466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VISIO" r:id="rId5" imgW="1872000" imgH="2011680" progId="Visio.Drawing.6">
                  <p:embed/>
                </p:oleObj>
              </mc:Choice>
              <mc:Fallback>
                <p:oleObj name="VISIO" r:id="rId5" imgW="1872000" imgH="2011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066800"/>
                        <a:ext cx="4343400" cy="466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Decoder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3467541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41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7466514"/>
              </p:ext>
            </p:extLst>
          </p:nvPr>
        </p:nvGraphicFramePr>
        <p:xfrm>
          <a:off x="2514600" y="2133600"/>
          <a:ext cx="4038600" cy="377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8" name="VISIO" r:id="rId6" imgW="1443240" imgH="1350720" progId="Visio.Drawing.6">
                  <p:embed/>
                </p:oleObj>
              </mc:Choice>
              <mc:Fallback>
                <p:oleObj name="VISIO" r:id="rId6" imgW="1443240" imgH="13507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4038600" cy="377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41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OR </a:t>
            </a:r>
            <a:r>
              <a:rPr lang="en-US" sz="3200" dirty="0" err="1">
                <a:latin typeface="+mj-lt"/>
                <a:cs typeface="Arial" charset="0"/>
              </a:rPr>
              <a:t>minterms</a:t>
            </a: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Logic Using Decoders</a:t>
            </a:r>
          </a:p>
        </p:txBody>
      </p:sp>
    </p:spTree>
    <p:extLst>
      <p:ext uri="{BB962C8B-B14F-4D97-AF65-F5344CB8AC3E}">
        <p14:creationId xmlns:p14="http://schemas.microsoft.com/office/powerpoint/2010/main" val="1758001581"/>
      </p:ext>
    </p:extLst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618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010137"/>
              </p:ext>
            </p:extLst>
          </p:nvPr>
        </p:nvGraphicFramePr>
        <p:xfrm>
          <a:off x="2640197" y="2743200"/>
          <a:ext cx="337960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4" name="VISIO" r:id="rId6" imgW="1735560" imgH="1603080" progId="Visio.Drawing.6">
                  <p:embed/>
                </p:oleObj>
              </mc:Choice>
              <mc:Fallback>
                <p:oleObj name="VISIO" r:id="rId6" imgW="1735560" imgH="1603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197" y="2743200"/>
                        <a:ext cx="337960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Delay: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time between input change and output changing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How to build fast circuits?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2805357500"/>
      </p:ext>
    </p:extLst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9258" name="Object 10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02692"/>
              </p:ext>
            </p:extLst>
          </p:nvPr>
        </p:nvGraphicFramePr>
        <p:xfrm>
          <a:off x="2590800" y="2251003"/>
          <a:ext cx="3836555" cy="354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8" name="VISIO" r:id="rId6" imgW="1768320" imgH="1631880" progId="Visio.Drawing.6">
                  <p:embed/>
                </p:oleObj>
              </mc:Choice>
              <mc:Fallback>
                <p:oleObj name="VISIO" r:id="rId6" imgW="1768320" imgH="1631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51003"/>
                        <a:ext cx="3836555" cy="3540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925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066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+mj-lt"/>
                <a:cs typeface="Arial" charset="0"/>
              </a:rPr>
              <a:t>Propagation delay:</a:t>
            </a:r>
            <a:r>
              <a:rPr lang="en-US" sz="28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pd</a:t>
            </a:r>
            <a:r>
              <a:rPr lang="en-US" sz="2400" dirty="0">
                <a:latin typeface="+mj-lt"/>
                <a:cs typeface="Arial" charset="0"/>
              </a:rPr>
              <a:t> = max delay from input to output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Contamination delay: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cd</a:t>
            </a:r>
            <a:r>
              <a:rPr lang="en-US" sz="2400" dirty="0">
                <a:latin typeface="+mj-lt"/>
                <a:cs typeface="Arial" charset="0"/>
              </a:rPr>
              <a:t> = min delay from input to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Propagation &amp; Contamination Delay</a:t>
            </a:r>
          </a:p>
        </p:txBody>
      </p:sp>
    </p:spTree>
    <p:extLst>
      <p:ext uri="{BB962C8B-B14F-4D97-AF65-F5344CB8AC3E}">
        <p14:creationId xmlns:p14="http://schemas.microsoft.com/office/powerpoint/2010/main" val="1382548673"/>
      </p:ext>
    </p:extLst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130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0668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Delay is caused by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Capacitance and resistance in a circuit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Speed of light limitation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Reasons why </a:t>
            </a:r>
            <a:r>
              <a:rPr lang="en-US" sz="3200" i="1" dirty="0" err="1">
                <a:latin typeface="+mj-lt"/>
                <a:cs typeface="Arial" charset="0"/>
              </a:rPr>
              <a:t>t</a:t>
            </a:r>
            <a:r>
              <a:rPr lang="en-US" sz="3200" i="1" baseline="-25000" dirty="0" err="1">
                <a:latin typeface="+mj-lt"/>
                <a:cs typeface="Arial" charset="0"/>
              </a:rPr>
              <a:t>pd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 err="1">
                <a:latin typeface="+mj-lt"/>
                <a:cs typeface="Arial" charset="0"/>
              </a:rPr>
              <a:t>t</a:t>
            </a:r>
            <a:r>
              <a:rPr lang="en-US" sz="3200" i="1" baseline="-25000" dirty="0" err="1">
                <a:latin typeface="+mj-lt"/>
                <a:cs typeface="Arial" charset="0"/>
              </a:rPr>
              <a:t>cd</a:t>
            </a:r>
            <a:r>
              <a:rPr lang="en-US" sz="3200" dirty="0">
                <a:latin typeface="+mj-lt"/>
                <a:cs typeface="Arial" charset="0"/>
              </a:rPr>
              <a:t> may be different: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Different rising and falling delays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Multiple inputs and outputs, some of which are faster than others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Circuits slow down when hot and speed up when cold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Propagation &amp; Contamination Delay</a:t>
            </a:r>
          </a:p>
        </p:txBody>
      </p:sp>
    </p:spTree>
    <p:extLst>
      <p:ext uri="{BB962C8B-B14F-4D97-AF65-F5344CB8AC3E}">
        <p14:creationId xmlns:p14="http://schemas.microsoft.com/office/powerpoint/2010/main" val="1887309499"/>
      </p:ext>
    </p:extLst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7990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9740426"/>
              </p:ext>
            </p:extLst>
          </p:nvPr>
        </p:nvGraphicFramePr>
        <p:xfrm>
          <a:off x="2057400" y="1371600"/>
          <a:ext cx="5343525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VISIO" r:id="rId7" imgW="2000160" imgH="1178640" progId="Visio.Drawing.6">
                  <p:embed/>
                </p:oleObj>
              </mc:Choice>
              <mc:Fallback>
                <p:oleObj name="VISIO" r:id="rId7" imgW="2000160" imgH="1178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5343525" cy="314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7988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92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   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Critical (Long) Path: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_AND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_OR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		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Arial" charset="0"/>
              </a:rPr>
              <a:t>                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Short Path: 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cd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_AND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Critical (Long) &amp; Short Paths</a:t>
            </a:r>
          </a:p>
        </p:txBody>
      </p:sp>
    </p:spTree>
    <p:extLst>
      <p:ext uri="{BB962C8B-B14F-4D97-AF65-F5344CB8AC3E}">
        <p14:creationId xmlns:p14="http://schemas.microsoft.com/office/powerpoint/2010/main" val="414854254"/>
      </p:ext>
    </p:extLst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901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6512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When a single input change causes an output to change multiple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Glitches</a:t>
            </a:r>
          </a:p>
        </p:txBody>
      </p:sp>
    </p:spTree>
    <p:extLst>
      <p:ext uri="{BB962C8B-B14F-4D97-AF65-F5344CB8AC3E}">
        <p14:creationId xmlns:p14="http://schemas.microsoft.com/office/powerpoint/2010/main" val="35480187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a sum (OR)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</a:t>
            </a:r>
            <a:r>
              <a:rPr lang="en-US" sz="2800" b="1" dirty="0">
                <a:latin typeface="+mj-lt"/>
                <a:cs typeface="Arial" charset="0"/>
              </a:rPr>
              <a:t>FALSE</a:t>
            </a:r>
            <a:r>
              <a:rPr lang="en-US" sz="2800" dirty="0">
                <a:latin typeface="+mj-lt"/>
                <a:cs typeface="Arial" charset="0"/>
              </a:rPr>
              <a:t> for that row (and only that row)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Product-of-Sums (POS)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11800"/>
              </p:ext>
            </p:extLst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VISIO" r:id="rId6" imgW="1794960" imgH="844560" progId="Visio.Drawing.6">
                  <p:embed/>
                </p:oleObj>
              </mc:Choice>
              <mc:Fallback>
                <p:oleObj name="VISIO" r:id="rId6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9677"/>
      </p:ext>
    </p:extLst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406076"/>
              </p:ext>
            </p:extLst>
          </p:nvPr>
        </p:nvGraphicFramePr>
        <p:xfrm>
          <a:off x="2133600" y="1905000"/>
          <a:ext cx="4006702" cy="38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VISIO" r:id="rId7" imgW="2143080" imgH="2057400" progId="Visio.Drawing.6">
                  <p:embed/>
                </p:oleObj>
              </mc:Choice>
              <mc:Fallback>
                <p:oleObj name="VISIO" r:id="rId7" imgW="2143080" imgH="2057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006702" cy="3845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What happens when A = 0, C = 1, B falls?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Glitch Example</a:t>
            </a:r>
          </a:p>
        </p:txBody>
      </p:sp>
    </p:spTree>
    <p:extLst>
      <p:ext uri="{BB962C8B-B14F-4D97-AF65-F5344CB8AC3E}">
        <p14:creationId xmlns:p14="http://schemas.microsoft.com/office/powerpoint/2010/main" val="2458060089"/>
      </p:ext>
    </p:extLst>
  </p:cSld>
  <p:clrMapOvr>
    <a:masterClrMapping/>
  </p:clrMapOvr>
  <p:transition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3347" name="Object 3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2820117"/>
              </p:ext>
            </p:extLst>
          </p:nvPr>
        </p:nvGraphicFramePr>
        <p:xfrm>
          <a:off x="1981200" y="838200"/>
          <a:ext cx="4918677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3" name="VISIO" r:id="rId5" imgW="2629080" imgH="2750400" progId="Visio.Drawing.6">
                  <p:embed/>
                </p:oleObj>
              </mc:Choice>
              <mc:Fallback>
                <p:oleObj name="VISIO" r:id="rId5" imgW="2629080" imgH="2750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838200"/>
                        <a:ext cx="4918677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Glitch Example (cont.)</a:t>
            </a:r>
          </a:p>
        </p:txBody>
      </p:sp>
    </p:spTree>
    <p:extLst>
      <p:ext uri="{BB962C8B-B14F-4D97-AF65-F5344CB8AC3E}">
        <p14:creationId xmlns:p14="http://schemas.microsoft.com/office/powerpoint/2010/main" val="3584819431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1063" name="Object 7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9740718"/>
              </p:ext>
            </p:extLst>
          </p:nvPr>
        </p:nvGraphicFramePr>
        <p:xfrm>
          <a:off x="2743200" y="990600"/>
          <a:ext cx="338772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8" name="VISIO" r:id="rId7" imgW="1746000" imgH="1314360" progId="Visio.Drawing.6">
                  <p:embed/>
                </p:oleObj>
              </mc:Choice>
              <mc:Fallback>
                <p:oleObj name="VISIO" r:id="rId7" imgW="1746000" imgH="1314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990600"/>
                        <a:ext cx="338772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1065" name="Object 9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30264853"/>
              </p:ext>
            </p:extLst>
          </p:nvPr>
        </p:nvGraphicFramePr>
        <p:xfrm>
          <a:off x="2133600" y="3602037"/>
          <a:ext cx="5105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9" name="VISIO" r:id="rId9" imgW="2286000" imgH="1015200" progId="Visio.Drawing.6">
                  <p:embed/>
                </p:oleObj>
              </mc:Choice>
              <mc:Fallback>
                <p:oleObj name="VISIO" r:id="rId9" imgW="2286000" imgH="10152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02037"/>
                        <a:ext cx="510540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1058" name="Rectangle 2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Fixing the Glitch</a:t>
            </a:r>
          </a:p>
        </p:txBody>
      </p:sp>
    </p:spTree>
    <p:extLst>
      <p:ext uri="{BB962C8B-B14F-4D97-AF65-F5344CB8AC3E}">
        <p14:creationId xmlns:p14="http://schemas.microsoft.com/office/powerpoint/2010/main" val="4174164947"/>
      </p:ext>
    </p:extLst>
  </p:cSld>
  <p:clrMapOvr>
    <a:masterClrMapping/>
  </p:clrMapOvr>
  <p:transition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5539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540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Glitches don’t cause problems because of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synchronous design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conventions (see Chapter 3)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It’s important to </a:t>
            </a:r>
            <a:r>
              <a:rPr lang="en-US" sz="3200" b="1" dirty="0">
                <a:latin typeface="+mj-lt"/>
                <a:cs typeface="Arial" charset="0"/>
              </a:rPr>
              <a:t>recognize</a:t>
            </a:r>
            <a:r>
              <a:rPr lang="en-US" sz="3200" dirty="0">
                <a:latin typeface="+mj-lt"/>
                <a:cs typeface="Arial" charset="0"/>
              </a:rPr>
              <a:t> a glitch: in simulations or on oscilloscope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Can’t get rid of all glitches – simultaneous transitions on multiple inputs can also cause glitches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Why Understand Glitches?</a:t>
            </a:r>
          </a:p>
        </p:txBody>
      </p:sp>
    </p:spTree>
    <p:extLst>
      <p:ext uri="{BB962C8B-B14F-4D97-AF65-F5344CB8AC3E}">
        <p14:creationId xmlns:p14="http://schemas.microsoft.com/office/powerpoint/2010/main" val="254999798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939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8800" y="54102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 + 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(0, 2)</a:t>
            </a:r>
          </a:p>
        </p:txBody>
      </p:sp>
      <p:sp>
        <p:nvSpPr>
          <p:cNvPr id="8939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744595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95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9906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Boolean equations can be written in POS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maxterm</a:t>
            </a:r>
            <a:endParaRPr lang="en-US" sz="2800" b="1" dirty="0">
              <a:latin typeface="+mj-lt"/>
              <a:cs typeface="Arial" charset="0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a sum (OR) of literals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</a:t>
            </a:r>
            <a:r>
              <a:rPr lang="en-US" sz="2800" dirty="0" err="1">
                <a:latin typeface="+mj-lt"/>
                <a:cs typeface="Arial" charset="0"/>
              </a:rPr>
              <a:t>maxterm</a:t>
            </a:r>
            <a:r>
              <a:rPr lang="en-US" sz="2800" dirty="0">
                <a:latin typeface="+mj-lt"/>
                <a:cs typeface="Arial" charset="0"/>
              </a:rPr>
              <a:t> is </a:t>
            </a:r>
            <a:r>
              <a:rPr lang="en-US" sz="2800" b="1" dirty="0">
                <a:latin typeface="+mj-lt"/>
                <a:cs typeface="Arial" charset="0"/>
              </a:rPr>
              <a:t>FALSE</a:t>
            </a:r>
            <a:r>
              <a:rPr lang="en-US" sz="2800" dirty="0">
                <a:latin typeface="+mj-lt"/>
                <a:cs typeface="Arial" charset="0"/>
              </a:rPr>
              <a:t> for that row (and only that row)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Form function by </a:t>
            </a:r>
            <a:r>
              <a:rPr lang="en-US" sz="2800" dirty="0" err="1">
                <a:latin typeface="+mj-lt"/>
                <a:cs typeface="Arial" charset="0"/>
              </a:rPr>
              <a:t>ANDing</a:t>
            </a:r>
            <a:r>
              <a:rPr lang="en-US" sz="2800" dirty="0">
                <a:latin typeface="+mj-lt"/>
                <a:cs typeface="Arial" charset="0"/>
              </a:rPr>
              <a:t> </a:t>
            </a:r>
            <a:r>
              <a:rPr lang="en-US" sz="2800" dirty="0" err="1">
                <a:latin typeface="+mj-lt"/>
                <a:cs typeface="Arial" charset="0"/>
              </a:rPr>
              <a:t>maxterms</a:t>
            </a:r>
            <a:r>
              <a:rPr lang="en-US" sz="2800" dirty="0">
                <a:latin typeface="+mj-lt"/>
                <a:cs typeface="Arial" charset="0"/>
              </a:rPr>
              <a:t> where output is </a:t>
            </a:r>
            <a:r>
              <a:rPr lang="en-US" sz="2800" b="1" dirty="0">
                <a:latin typeface="+mj-lt"/>
                <a:cs typeface="Arial" charset="0"/>
              </a:rPr>
              <a:t>0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Thus, a product (AND) of sums (OR terms)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Product-of-Sums (POS) Form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11800"/>
              </p:ext>
            </p:extLst>
          </p:nvPr>
        </p:nvGraphicFramePr>
        <p:xfrm>
          <a:off x="2133600" y="3505200"/>
          <a:ext cx="4572000" cy="2150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VISIO" r:id="rId8" imgW="1794960" imgH="844560" progId="Visio.Drawing.6">
                  <p:embed/>
                </p:oleObj>
              </mc:Choice>
              <mc:Fallback>
                <p:oleObj name="VISIO" r:id="rId8" imgW="1794960" imgH="844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3600" y="3505200"/>
                        <a:ext cx="4572000" cy="2150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496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5292" name="Object 12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2876998"/>
              </p:ext>
            </p:extLst>
          </p:nvPr>
        </p:nvGraphicFramePr>
        <p:xfrm>
          <a:off x="4343400" y="35052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9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28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657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528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196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Equations Example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533400" y="990600"/>
            <a:ext cx="7924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You are going to the cafeteria for lunch</a:t>
            </a:r>
          </a:p>
          <a:p>
            <a:pPr lvl="1"/>
            <a:r>
              <a:rPr lang="en-US"/>
              <a:t>You won’t eat lunch (E) </a:t>
            </a:r>
          </a:p>
          <a:p>
            <a:pPr lvl="1"/>
            <a:r>
              <a:rPr lang="en-US"/>
              <a:t>If it’s not open (O) or</a:t>
            </a:r>
          </a:p>
          <a:p>
            <a:pPr lvl="1"/>
            <a:r>
              <a:rPr lang="en-US"/>
              <a:t>If they only serve corndogs (C)</a:t>
            </a:r>
          </a:p>
          <a:p>
            <a:r>
              <a:rPr lang="en-US"/>
              <a:t>Write a truth table for determining if you will eat lunch (E).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519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7924800" cy="4953000"/>
          </a:xfrm>
        </p:spPr>
        <p:txBody>
          <a:bodyPr/>
          <a:lstStyle/>
          <a:p>
            <a:r>
              <a:rPr lang="en-US" dirty="0"/>
              <a:t>You are going to the cafeteria for lunch</a:t>
            </a:r>
          </a:p>
          <a:p>
            <a:pPr lvl="1"/>
            <a:r>
              <a:rPr lang="en-US" dirty="0"/>
              <a:t>You won’t eat lunch (E) </a:t>
            </a:r>
          </a:p>
          <a:p>
            <a:pPr lvl="1"/>
            <a:r>
              <a:rPr lang="en-US" dirty="0"/>
              <a:t>If it’s not open (O) or</a:t>
            </a:r>
          </a:p>
          <a:p>
            <a:pPr lvl="1"/>
            <a:r>
              <a:rPr lang="en-US" dirty="0"/>
              <a:t>If they only serve corndogs (C)</a:t>
            </a:r>
          </a:p>
          <a:p>
            <a:r>
              <a:rPr lang="en-US" dirty="0"/>
              <a:t>Write a truth table for determining if you will eat lunch (E).</a:t>
            </a:r>
          </a:p>
        </p:txBody>
      </p:sp>
      <p:graphicFrame>
        <p:nvGraphicFramePr>
          <p:cNvPr id="102503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19801324"/>
              </p:ext>
            </p:extLst>
          </p:nvPr>
        </p:nvGraphicFramePr>
        <p:xfrm>
          <a:off x="4335463" y="3505200"/>
          <a:ext cx="2446337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3" name="VISIO" r:id="rId8" imgW="732600" imgH="752040" progId="Visio.Drawing.6">
                  <p:embed/>
                </p:oleObj>
              </mc:Choice>
              <mc:Fallback>
                <p:oleObj name="VISIO" r:id="rId8" imgW="73260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3505200"/>
                        <a:ext cx="2446337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28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2133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2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196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Equations Example</a:t>
            </a:r>
          </a:p>
        </p:txBody>
      </p:sp>
    </p:spTree>
    <p:extLst>
      <p:ext uri="{BB962C8B-B14F-4D97-AF65-F5344CB8AC3E}">
        <p14:creationId xmlns:p14="http://schemas.microsoft.com/office/powerpoint/2010/main" val="27962761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57200" y="0"/>
            <a:ext cx="7010400" cy="889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SOP &amp; POS Form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990600"/>
            <a:ext cx="56388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POS – product-of-sums</a:t>
            </a:r>
          </a:p>
        </p:txBody>
      </p:sp>
      <p:graphicFrame>
        <p:nvGraphicFramePr>
          <p:cNvPr id="1109000" name="Object 8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59321570"/>
              </p:ext>
            </p:extLst>
          </p:nvPr>
        </p:nvGraphicFramePr>
        <p:xfrm>
          <a:off x="1371600" y="1371600"/>
          <a:ext cx="3810000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VISIO" r:id="rId8" imgW="1280880" imgH="737640" progId="Visio.Drawing.6">
                  <p:embed/>
                </p:oleObj>
              </mc:Choice>
              <mc:Fallback>
                <p:oleObj name="VISIO" r:id="rId8" imgW="1280880" imgH="73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3810000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9001" name="Object 9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42381878"/>
              </p:ext>
            </p:extLst>
          </p:nvPr>
        </p:nvGraphicFramePr>
        <p:xfrm>
          <a:off x="1371600" y="3733800"/>
          <a:ext cx="38100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VISIO" r:id="rId10" imgW="1287720" imgH="757080" progId="Visio.Drawing.6">
                  <p:embed/>
                </p:oleObj>
              </mc:Choice>
              <mc:Fallback>
                <p:oleObj name="VISIO" r:id="rId10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3800"/>
                        <a:ext cx="38100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04223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Introduction</a:t>
            </a:r>
          </a:p>
          <a:p>
            <a:r>
              <a:rPr lang="en-US" b="1" dirty="0"/>
              <a:t>Boolean Equations</a:t>
            </a:r>
          </a:p>
          <a:p>
            <a:r>
              <a:rPr lang="en-US" b="1" dirty="0"/>
              <a:t>Boolean Algebra</a:t>
            </a:r>
          </a:p>
          <a:p>
            <a:r>
              <a:rPr lang="en-US" b="1" dirty="0"/>
              <a:t>From Logic to Gates</a:t>
            </a:r>
          </a:p>
          <a:p>
            <a:r>
              <a:rPr lang="en-US" b="1" dirty="0"/>
              <a:t>Multilevel Combinational Logic</a:t>
            </a:r>
          </a:p>
          <a:p>
            <a:r>
              <a:rPr lang="en-US" b="1" dirty="0"/>
              <a:t>X’s and Z’s, Oh My</a:t>
            </a:r>
          </a:p>
          <a:p>
            <a:r>
              <a:rPr lang="en-US" b="1" dirty="0" err="1"/>
              <a:t>Karnaugh</a:t>
            </a:r>
            <a:r>
              <a:rPr lang="en-US" b="1" dirty="0"/>
              <a:t> Maps</a:t>
            </a:r>
          </a:p>
          <a:p>
            <a:r>
              <a:rPr lang="en-US" b="1" dirty="0"/>
              <a:t>Combinational Building Blocks</a:t>
            </a:r>
          </a:p>
          <a:p>
            <a:r>
              <a:rPr lang="en-US" b="1" dirty="0"/>
              <a:t>Timing</a:t>
            </a:r>
            <a:endParaRPr lang="en-US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2 :: Topics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1" y="1066800"/>
            <a:ext cx="173210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1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1467628"/>
              </p:ext>
            </p:extLst>
          </p:nvPr>
        </p:nvGraphicFramePr>
        <p:xfrm>
          <a:off x="1524000" y="38100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8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667334"/>
              </p:ext>
            </p:extLst>
          </p:nvPr>
        </p:nvGraphicFramePr>
        <p:xfrm>
          <a:off x="1447800" y="1355725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9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55725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4572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E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= 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   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Π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(0, 1, 3)</a:t>
            </a: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3152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962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8305800" y="4648200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5000" y="2133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E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   = </a:t>
            </a:r>
            <a:r>
              <a:rPr lang="el-GR" sz="2400" b="1" dirty="0">
                <a:latin typeface="Times New Roman" pitchFamily="18" charset="0"/>
                <a:cs typeface="Arial" charset="0"/>
              </a:rPr>
              <a:t>Σ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(2)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53200" y="2209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SOP &amp; POS Form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914400" y="990600"/>
            <a:ext cx="5638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b="1">
              <a:solidFill>
                <a:srgbClr val="0070C0"/>
              </a:solidFill>
            </a:endParaRPr>
          </a:p>
          <a:p>
            <a:endParaRPr lang="en-US" sz="2400" b="1">
              <a:solidFill>
                <a:srgbClr val="0070C0"/>
              </a:solidFill>
            </a:endParaRPr>
          </a:p>
          <a:p>
            <a:endParaRPr lang="en-US" sz="2400" b="1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400" b="1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" b="1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b="1">
                <a:solidFill>
                  <a:srgbClr val="0070C0"/>
                </a:solidFill>
              </a:rPr>
              <a:t>POS – product-of-sums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739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533400" y="1143000"/>
            <a:ext cx="7924800" cy="4953000"/>
          </a:xfrm>
        </p:spPr>
        <p:txBody>
          <a:bodyPr>
            <a:normAutofit/>
          </a:bodyPr>
          <a:lstStyle/>
          <a:p>
            <a:r>
              <a:rPr lang="en-US" dirty="0"/>
              <a:t>Axioms and theorems to </a:t>
            </a:r>
            <a:r>
              <a:rPr lang="en-US" b="1" dirty="0"/>
              <a:t>simplify</a:t>
            </a:r>
            <a:r>
              <a:rPr lang="en-US" dirty="0"/>
              <a:t> Boolean equations</a:t>
            </a:r>
          </a:p>
          <a:p>
            <a:r>
              <a:rPr lang="en-US" dirty="0"/>
              <a:t>Like regular algebra, but simpler: variables have only two values (1 or 0)</a:t>
            </a:r>
          </a:p>
          <a:p>
            <a:r>
              <a:rPr lang="en-US" b="1" dirty="0"/>
              <a:t>Duality</a:t>
            </a:r>
            <a:r>
              <a:rPr lang="en-US" dirty="0"/>
              <a:t> in axioms and theorems:</a:t>
            </a:r>
          </a:p>
          <a:p>
            <a:pPr lvl="1"/>
            <a:r>
              <a:rPr lang="en-US" sz="3200" dirty="0"/>
              <a:t>ANDs and ORs, 0’s and 1’s interchanged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Algebra</a:t>
            </a:r>
          </a:p>
        </p:txBody>
      </p:sp>
    </p:spTree>
    <p:extLst>
      <p:ext uri="{BB962C8B-B14F-4D97-AF65-F5344CB8AC3E}">
        <p14:creationId xmlns:p14="http://schemas.microsoft.com/office/powerpoint/2010/main" val="22365826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Axioms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80335"/>
              </p:ext>
            </p:extLst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Axiom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0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Binary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 • 0</a:t>
                      </a:r>
                      <a:r>
                        <a:rPr lang="en-US" sz="2400" baseline="0" dirty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691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Axioms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688899"/>
              </p:ext>
            </p:extLst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Axiom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0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Binary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 • 0</a:t>
                      </a:r>
                      <a:r>
                        <a:rPr lang="en-US" sz="2400" baseline="0" dirty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7681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Axioms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28679"/>
              </p:ext>
            </p:extLst>
          </p:nvPr>
        </p:nvGraphicFramePr>
        <p:xfrm>
          <a:off x="304801" y="1356360"/>
          <a:ext cx="83819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3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Axiom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0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= 1 if B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Binary Field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0 + 0</a:t>
                      </a:r>
                      <a:r>
                        <a:rPr lang="en-US" sz="2400" dirty="0"/>
                        <a:t>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A5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</a:t>
                      </a:r>
                      <a:r>
                        <a:rPr lang="en-US" sz="2400" dirty="0"/>
                        <a:t> = 1 • 0</a:t>
                      </a:r>
                      <a:r>
                        <a:rPr lang="en-US" sz="2400" baseline="0" dirty="0"/>
                        <a:t>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1 + 0</a:t>
                      </a:r>
                      <a:r>
                        <a:rPr lang="en-US" sz="2400" dirty="0"/>
                        <a:t> = 0 + 1</a:t>
                      </a:r>
                      <a:r>
                        <a:rPr lang="en-US" sz="2400" baseline="0" dirty="0"/>
                        <a:t>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AND/OR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02536" y="24658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40936" y="2474976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1955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One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83514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728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728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6891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One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88999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728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6728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32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One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47338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+ 0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8374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609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609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864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26457659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076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2817532"/>
              </p:ext>
            </p:extLst>
          </p:nvPr>
        </p:nvGraphicFramePr>
        <p:xfrm>
          <a:off x="2590800" y="2490788"/>
          <a:ext cx="41148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90788"/>
                        <a:ext cx="41148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1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+ 0 = B</a:t>
            </a:r>
          </a:p>
        </p:txBody>
      </p:sp>
      <p:sp>
        <p:nvSpPr>
          <p:cNvPr id="102707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4702758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219200"/>
            <a:ext cx="7620000" cy="4953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A logic circuit is composed of:</a:t>
            </a:r>
          </a:p>
          <a:p>
            <a:pPr>
              <a:spcBef>
                <a:spcPts val="0"/>
              </a:spcBef>
            </a:pPr>
            <a:r>
              <a:rPr lang="en-US" dirty="0"/>
              <a:t>Inputs</a:t>
            </a:r>
          </a:p>
          <a:p>
            <a:pPr>
              <a:spcBef>
                <a:spcPts val="0"/>
              </a:spcBef>
            </a:pPr>
            <a:r>
              <a:rPr lang="en-US" dirty="0"/>
              <a:t>Outputs</a:t>
            </a:r>
          </a:p>
          <a:p>
            <a:pPr>
              <a:spcBef>
                <a:spcPts val="0"/>
              </a:spcBef>
            </a:pPr>
            <a:r>
              <a:rPr lang="en-US" dirty="0"/>
              <a:t>Functional specification</a:t>
            </a:r>
          </a:p>
          <a:p>
            <a:pPr>
              <a:spcBef>
                <a:spcPts val="0"/>
              </a:spcBef>
            </a:pPr>
            <a:r>
              <a:rPr lang="en-US" dirty="0"/>
              <a:t>Timing specification</a:t>
            </a:r>
          </a:p>
        </p:txBody>
      </p:sp>
      <p:graphicFrame>
        <p:nvGraphicFramePr>
          <p:cNvPr id="7577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01001834"/>
              </p:ext>
            </p:extLst>
          </p:nvPr>
        </p:nvGraphicFramePr>
        <p:xfrm>
          <a:off x="1371600" y="3886200"/>
          <a:ext cx="658517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58517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789392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T2: Null Element Theorem</a:t>
            </a:r>
          </a:p>
        </p:txBody>
      </p:sp>
    </p:spTree>
    <p:extLst>
      <p:ext uri="{BB962C8B-B14F-4D97-AF65-F5344CB8AC3E}">
        <p14:creationId xmlns:p14="http://schemas.microsoft.com/office/powerpoint/2010/main" val="41862671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137341"/>
              </p:ext>
            </p:extLst>
          </p:nvPr>
        </p:nvGraphicFramePr>
        <p:xfrm>
          <a:off x="2514600" y="2514600"/>
          <a:ext cx="44402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5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14600"/>
                        <a:ext cx="4440238" cy="305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0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+ 1 = 1</a:t>
            </a:r>
          </a:p>
        </p:txBody>
      </p:sp>
      <p:sp>
        <p:nvSpPr>
          <p:cNvPr id="1037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T2: Null Element Theorem</a:t>
            </a:r>
          </a:p>
        </p:txBody>
      </p:sp>
    </p:spTree>
    <p:extLst>
      <p:ext uri="{BB962C8B-B14F-4D97-AF65-F5344CB8AC3E}">
        <p14:creationId xmlns:p14="http://schemas.microsoft.com/office/powerpoint/2010/main" val="385398177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166437641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7977718"/>
              </p:ext>
            </p:extLst>
          </p:nvPr>
        </p:nvGraphicFramePr>
        <p:xfrm>
          <a:off x="2514600" y="2743200"/>
          <a:ext cx="42116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VISIO" r:id="rId7" imgW="1412280" imgH="971280" progId="Visio.Drawing.6">
                  <p:embed/>
                </p:oleObj>
              </mc:Choice>
              <mc:Fallback>
                <p:oleObj name="VISIO" r:id="rId7" imgW="1412280" imgH="971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4211638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B</a:t>
            </a:r>
          </a:p>
        </p:txBody>
      </p:sp>
      <p:sp>
        <p:nvSpPr>
          <p:cNvPr id="10393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T3: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Idempotency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</p:spTree>
    <p:extLst>
      <p:ext uri="{BB962C8B-B14F-4D97-AF65-F5344CB8AC3E}">
        <p14:creationId xmlns:p14="http://schemas.microsoft.com/office/powerpoint/2010/main" val="23796637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2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T4: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35379156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41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3308676"/>
              </p:ext>
            </p:extLst>
          </p:nvPr>
        </p:nvGraphicFramePr>
        <p:xfrm>
          <a:off x="1981200" y="3276600"/>
          <a:ext cx="58674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3" name="VISIO" r:id="rId8" imgW="1612440" imgH="332640" progId="Visio.Drawing.6">
                  <p:embed/>
                </p:oleObj>
              </mc:Choice>
              <mc:Fallback>
                <p:oleObj name="VISIO" r:id="rId8" imgW="1612440" imgH="332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5867400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4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= B</a:t>
            </a:r>
          </a:p>
        </p:txBody>
      </p:sp>
      <p:sp>
        <p:nvSpPr>
          <p:cNvPr id="1041414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295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15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295400" y="1219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T4: Identity Theorem</a:t>
            </a:r>
          </a:p>
        </p:txBody>
      </p:sp>
    </p:spTree>
    <p:extLst>
      <p:ext uri="{BB962C8B-B14F-4D97-AF65-F5344CB8AC3E}">
        <p14:creationId xmlns:p14="http://schemas.microsoft.com/office/powerpoint/2010/main" val="25381508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60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T5: Complement Theorem</a:t>
            </a:r>
          </a:p>
        </p:txBody>
      </p:sp>
    </p:spTree>
    <p:extLst>
      <p:ext uri="{BB962C8B-B14F-4D97-AF65-F5344CB8AC3E}">
        <p14:creationId xmlns:p14="http://schemas.microsoft.com/office/powerpoint/2010/main" val="1869121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46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3118539"/>
              </p:ext>
            </p:extLst>
          </p:nvPr>
        </p:nvGraphicFramePr>
        <p:xfrm>
          <a:off x="2743200" y="2743200"/>
          <a:ext cx="3890963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7" name="VISIO" r:id="rId9" imgW="1298160" imgH="842760" progId="Visio.Drawing.6">
                  <p:embed/>
                </p:oleObj>
              </mc:Choice>
              <mc:Fallback>
                <p:oleObj name="VISIO" r:id="rId9" imgW="1298160" imgH="842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90963" cy="252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46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057400" y="129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057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46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  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B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B + B = 1</a:t>
            </a:r>
          </a:p>
        </p:txBody>
      </p:sp>
      <p:sp>
        <p:nvSpPr>
          <p:cNvPr id="1043464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T5: Complement Theorem</a:t>
            </a:r>
          </a:p>
        </p:txBody>
      </p:sp>
    </p:spTree>
    <p:extLst>
      <p:ext uri="{BB962C8B-B14F-4D97-AF65-F5344CB8AC3E}">
        <p14:creationId xmlns:p14="http://schemas.microsoft.com/office/powerpoint/2010/main" val="203396124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Recap: Basic Boolean Theorems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955529"/>
              </p:ext>
            </p:extLst>
          </p:nvPr>
        </p:nvGraphicFramePr>
        <p:xfrm>
          <a:off x="685801" y="1356360"/>
          <a:ext cx="7543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1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+ 0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Identity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58">
                <a:tc>
                  <a:txBody>
                    <a:bodyPr/>
                    <a:lstStyle/>
                    <a:p>
                      <a:r>
                        <a:rPr lang="en-US" sz="24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0 = 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+ 1 =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Null</a:t>
                      </a:r>
                      <a:r>
                        <a:rPr lang="en-US" sz="2400" baseline="0" dirty="0"/>
                        <a:t> Element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B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Idempotency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Involution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2400" dirty="0"/>
                        <a:t>T5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B + B</a:t>
                      </a:r>
                      <a:r>
                        <a:rPr lang="en-US" sz="2400" dirty="0"/>
                        <a:t> = </a:t>
                      </a:r>
                      <a:r>
                        <a:rPr lang="en-US" sz="2400" baseline="0" dirty="0"/>
                        <a:t>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2200" y="4495800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37688" y="38404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837432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6090" y="338328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6090" y="334264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451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23879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31336" y="38770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788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20000" cy="4953000"/>
          </a:xfrm>
        </p:spPr>
        <p:txBody>
          <a:bodyPr/>
          <a:lstStyle/>
          <a:p>
            <a:r>
              <a:rPr lang="en-US" dirty="0"/>
              <a:t>Nodes</a:t>
            </a:r>
          </a:p>
          <a:p>
            <a:pPr lvl="1"/>
            <a:r>
              <a:rPr lang="en-US" dirty="0"/>
              <a:t>Inputs: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</a:p>
          <a:p>
            <a:pPr lvl="1"/>
            <a:r>
              <a:rPr lang="en-US" dirty="0"/>
              <a:t>Outputs: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Internal: n1</a:t>
            </a:r>
          </a:p>
          <a:p>
            <a:r>
              <a:rPr lang="en-US" dirty="0"/>
              <a:t>Circuit elements</a:t>
            </a:r>
          </a:p>
          <a:p>
            <a:pPr lvl="1"/>
            <a:r>
              <a:rPr lang="en-US" dirty="0"/>
              <a:t>E1, E2, E3</a:t>
            </a:r>
          </a:p>
          <a:p>
            <a:pPr lvl="1"/>
            <a:r>
              <a:rPr lang="en-US" dirty="0"/>
              <a:t>Each a circuit</a:t>
            </a:r>
          </a:p>
        </p:txBody>
      </p:sp>
      <p:graphicFrame>
        <p:nvGraphicFramePr>
          <p:cNvPr id="859141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902572"/>
              </p:ext>
            </p:extLst>
          </p:nvPr>
        </p:nvGraphicFramePr>
        <p:xfrm>
          <a:off x="4267200" y="1981200"/>
          <a:ext cx="44958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VISIO" r:id="rId6" imgW="1990080" imgH="847080" progId="Visio.Drawing.6">
                  <p:embed/>
                </p:oleObj>
              </mc:Choice>
              <mc:Fallback>
                <p:oleObj name="VISIO" r:id="rId6" imgW="1990080" imgH="84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81200"/>
                        <a:ext cx="4495800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Circuits</a:t>
            </a:r>
          </a:p>
        </p:txBody>
      </p:sp>
    </p:spTree>
    <p:extLst>
      <p:ext uri="{BB962C8B-B14F-4D97-AF65-F5344CB8AC3E}">
        <p14:creationId xmlns:p14="http://schemas.microsoft.com/office/powerpoint/2010/main" val="2257296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5133" y="5257800"/>
            <a:ext cx="5444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How do we prove these are true?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86147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3822192" y="38770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6135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to Prove	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Method 1: </a:t>
            </a:r>
            <a:r>
              <a:rPr lang="en-US" sz="3200" dirty="0">
                <a:cs typeface="Arial" charset="0"/>
              </a:rPr>
              <a:t>Perfect induction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Method 2: </a:t>
            </a:r>
            <a:r>
              <a:rPr lang="en-US" sz="3200" dirty="0">
                <a:cs typeface="Arial" charset="0"/>
              </a:rPr>
              <a:t>Use other theorems and axioms to simplify the equation</a:t>
            </a:r>
            <a:endParaRPr lang="en-US" sz="3200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3200" dirty="0">
                <a:cs typeface="Arial" charset="0"/>
              </a:rPr>
              <a:t>Make one side of the equation look like the other</a:t>
            </a: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553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Proof by Perfect Induction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1430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Also called: </a:t>
            </a:r>
            <a:r>
              <a:rPr lang="en-US" sz="3200" b="1" dirty="0">
                <a:latin typeface="+mj-lt"/>
                <a:cs typeface="Arial" charset="0"/>
              </a:rPr>
              <a:t>proof by exhaustion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Check every possible input value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If two expressions produce the same value for every possible input combination, the expressions are equal</a:t>
            </a:r>
          </a:p>
        </p:txBody>
      </p:sp>
    </p:spTree>
    <p:extLst>
      <p:ext uri="{BB962C8B-B14F-4D97-AF65-F5344CB8AC3E}">
        <p14:creationId xmlns:p14="http://schemas.microsoft.com/office/powerpoint/2010/main" val="339813181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Proof by Perfect Induction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834500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9718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9718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004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 BC	     CB</a:t>
            </a:r>
          </a:p>
        </p:txBody>
      </p:sp>
    </p:spTree>
    <p:extLst>
      <p:ext uri="{BB962C8B-B14F-4D97-AF65-F5344CB8AC3E}">
        <p14:creationId xmlns:p14="http://schemas.microsoft.com/office/powerpoint/2010/main" val="29293254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971800" y="3352800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3400" y="2971800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0         0</a:t>
            </a:r>
          </a:p>
          <a:p>
            <a:r>
              <a:rPr lang="en-US" sz="2400" dirty="0"/>
              <a:t>1         1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075064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Example: Proof by Perfect Induction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3528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971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 BC	     CB</a:t>
            </a:r>
          </a:p>
        </p:txBody>
      </p:sp>
    </p:spTree>
    <p:extLst>
      <p:ext uri="{BB962C8B-B14F-4D97-AF65-F5344CB8AC3E}">
        <p14:creationId xmlns:p14="http://schemas.microsoft.com/office/powerpoint/2010/main" val="411779714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5149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86200" y="3886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8405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T7: Associativity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244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9023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T8: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Distributivity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77118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28269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76938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58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21280"/>
            <a:ext cx="82296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Method 2: </a:t>
            </a:r>
            <a:r>
              <a:rPr lang="en-US" sz="3200" dirty="0">
                <a:latin typeface="+mj-lt"/>
                <a:cs typeface="Arial" charset="0"/>
              </a:rPr>
              <a:t>Using other theorems and axioms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9663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066800"/>
            <a:ext cx="7620000" cy="4953000"/>
          </a:xfrm>
        </p:spPr>
        <p:txBody>
          <a:bodyPr/>
          <a:lstStyle/>
          <a:p>
            <a:r>
              <a:rPr lang="en-US" b="1" dirty="0"/>
              <a:t>Combinational Logic</a:t>
            </a:r>
          </a:p>
          <a:p>
            <a:pPr lvl="1"/>
            <a:r>
              <a:rPr lang="en-US" sz="2400" dirty="0" err="1"/>
              <a:t>Memoryless</a:t>
            </a:r>
            <a:endParaRPr lang="en-US" sz="2400" dirty="0"/>
          </a:p>
          <a:p>
            <a:pPr lvl="1"/>
            <a:r>
              <a:rPr lang="en-US" sz="2400" dirty="0"/>
              <a:t>Outputs determined by current values of inputs</a:t>
            </a:r>
          </a:p>
          <a:p>
            <a:r>
              <a:rPr lang="en-US" b="1" dirty="0"/>
              <a:t>Sequential Logic</a:t>
            </a:r>
          </a:p>
          <a:p>
            <a:pPr lvl="1"/>
            <a:r>
              <a:rPr lang="en-US" sz="2400" dirty="0"/>
              <a:t>Has memory</a:t>
            </a:r>
          </a:p>
          <a:p>
            <a:pPr lvl="1"/>
            <a:r>
              <a:rPr lang="en-US" sz="2400" dirty="0"/>
              <a:t>Outputs determined by previous and current values of inputs</a:t>
            </a:r>
          </a:p>
        </p:txBody>
      </p:sp>
      <p:graphicFrame>
        <p:nvGraphicFramePr>
          <p:cNvPr id="86016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3894380"/>
              </p:ext>
            </p:extLst>
          </p:nvPr>
        </p:nvGraphicFramePr>
        <p:xfrm>
          <a:off x="2461419" y="4230688"/>
          <a:ext cx="5287962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VISIO" r:id="rId6" imgW="1890000" imgH="504000" progId="Visio.Drawing.6">
                  <p:embed/>
                </p:oleObj>
              </mc:Choice>
              <mc:Fallback>
                <p:oleObj name="VISIO" r:id="rId6" imgW="1890000" imgH="504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419" y="4230688"/>
                        <a:ext cx="5287962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Types of Logic Circuits</a:t>
            </a:r>
          </a:p>
        </p:txBody>
      </p:sp>
    </p:spTree>
    <p:extLst>
      <p:ext uri="{BB962C8B-B14F-4D97-AF65-F5344CB8AC3E}">
        <p14:creationId xmlns:p14="http://schemas.microsoft.com/office/powerpoint/2010/main" val="3490651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(B+C)      B(B+C)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1454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40" y="3964632"/>
            <a:ext cx="180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  	0</a:t>
            </a:r>
          </a:p>
          <a:p>
            <a:r>
              <a:rPr lang="en-US" sz="2400" dirty="0"/>
              <a:t>1         	0</a:t>
            </a:r>
          </a:p>
          <a:p>
            <a:r>
              <a:rPr lang="en-US" sz="2400" dirty="0"/>
              <a:t>1         	1</a:t>
            </a:r>
          </a:p>
          <a:p>
            <a:r>
              <a:rPr lang="en-US" sz="2400" dirty="0"/>
              <a:t>1         	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(B+C)      B(B+C)</a:t>
            </a:r>
          </a:p>
        </p:txBody>
      </p:sp>
    </p:spTree>
    <p:extLst>
      <p:ext uri="{BB962C8B-B14F-4D97-AF65-F5344CB8AC3E}">
        <p14:creationId xmlns:p14="http://schemas.microsoft.com/office/powerpoint/2010/main" val="66739010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2594723"/>
            <a:ext cx="79248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1: </a:t>
            </a:r>
            <a:r>
              <a:rPr lang="en-US" sz="3200" dirty="0">
                <a:latin typeface="+mj-lt"/>
                <a:cs typeface="Arial" charset="0"/>
              </a:rPr>
              <a:t>Perfect Induction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3964632"/>
            <a:ext cx="381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5700" y="3583632"/>
            <a:ext cx="0" cy="2133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40" y="3964632"/>
            <a:ext cx="1800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  	0</a:t>
            </a:r>
          </a:p>
          <a:p>
            <a:r>
              <a:rPr lang="en-US" sz="2400" dirty="0"/>
              <a:t>1         	0</a:t>
            </a:r>
          </a:p>
          <a:p>
            <a:r>
              <a:rPr lang="en-US" sz="2400" dirty="0"/>
              <a:t>1         	1</a:t>
            </a:r>
          </a:p>
          <a:p>
            <a:r>
              <a:rPr lang="en-US" sz="2400" dirty="0"/>
              <a:t>1         	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95587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52700" y="3964632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0         0</a:t>
            </a:r>
          </a:p>
          <a:p>
            <a:r>
              <a:rPr lang="en-US" sz="2400" dirty="0"/>
              <a:t>0         1</a:t>
            </a:r>
          </a:p>
          <a:p>
            <a:r>
              <a:rPr lang="en-US" sz="2400" dirty="0"/>
              <a:t>1         0</a:t>
            </a:r>
          </a:p>
          <a:p>
            <a:r>
              <a:rPr lang="en-US" sz="2400" dirty="0"/>
              <a:t>1         1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52700" y="3583632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</a:t>
            </a:r>
            <a:r>
              <a:rPr lang="en-US" sz="2400" b="1" dirty="0"/>
              <a:t>         </a:t>
            </a:r>
            <a:r>
              <a:rPr lang="en-US" sz="2400" b="1" i="1" dirty="0"/>
              <a:t>C      (B+C)      B(B+C)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2700" y="3583632"/>
            <a:ext cx="339790" cy="195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3800" y="3583632"/>
            <a:ext cx="1023776" cy="1950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903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468880"/>
            <a:ext cx="85090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2: </a:t>
            </a:r>
            <a:r>
              <a:rPr lang="en-US" sz="3200" dirty="0">
                <a:latin typeface="+mj-lt"/>
                <a:cs typeface="Arial" charset="0"/>
              </a:rPr>
              <a:t>Prove true using other axioms and theorems.</a:t>
            </a:r>
          </a:p>
        </p:txBody>
      </p:sp>
    </p:spTree>
    <p:extLst>
      <p:ext uri="{BB962C8B-B14F-4D97-AF65-F5344CB8AC3E}">
        <p14:creationId xmlns:p14="http://schemas.microsoft.com/office/powerpoint/2010/main" val="357029059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T9: Covering</a:t>
            </a: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2468880"/>
            <a:ext cx="85090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Method 2: </a:t>
            </a:r>
            <a:r>
              <a:rPr lang="en-US" sz="3200" dirty="0">
                <a:latin typeface="+mj-lt"/>
                <a:cs typeface="Arial" charset="0"/>
              </a:rPr>
              <a:t>Prove true using other axioms and theorems.</a:t>
            </a:r>
          </a:p>
          <a:p>
            <a:r>
              <a:rPr lang="en-US" sz="2800" dirty="0">
                <a:latin typeface="+mj-lt"/>
                <a:cs typeface="Arial" charset="0"/>
              </a:rPr>
              <a:t>B•(B+C)	= B•B + B•C		T8: </a:t>
            </a:r>
            <a:r>
              <a:rPr lang="en-US" sz="2800" dirty="0" err="1">
                <a:latin typeface="+mj-lt"/>
                <a:cs typeface="Arial" charset="0"/>
              </a:rPr>
              <a:t>Distributivity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</a:t>
            </a:r>
            <a:r>
              <a:rPr lang="en-US" sz="2800" b="1" dirty="0">
                <a:latin typeface="+mj-lt"/>
                <a:cs typeface="Arial" charset="0"/>
              </a:rPr>
              <a:t>B</a:t>
            </a:r>
            <a:r>
              <a:rPr lang="en-US" sz="2800" dirty="0">
                <a:latin typeface="+mj-lt"/>
                <a:cs typeface="Arial" charset="0"/>
              </a:rPr>
              <a:t> + B•C		T3: </a:t>
            </a:r>
            <a:r>
              <a:rPr lang="en-US" sz="2800" dirty="0" err="1">
                <a:latin typeface="+mj-lt"/>
                <a:cs typeface="Arial" charset="0"/>
              </a:rPr>
              <a:t>Idempotency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B•(1 + C)		T8: </a:t>
            </a:r>
            <a:r>
              <a:rPr lang="en-US" sz="2800" dirty="0" err="1">
                <a:latin typeface="+mj-lt"/>
                <a:cs typeface="Arial" charset="0"/>
              </a:rPr>
              <a:t>Distributivity</a:t>
            </a:r>
            <a:endParaRPr lang="en-US" sz="2800" dirty="0">
              <a:latin typeface="+mj-lt"/>
              <a:cs typeface="Arial" charset="0"/>
            </a:endParaRPr>
          </a:p>
          <a:p>
            <a:r>
              <a:rPr lang="en-US" sz="2800" dirty="0">
                <a:latin typeface="+mj-lt"/>
                <a:cs typeface="Arial" charset="0"/>
              </a:rPr>
              <a:t>		= B•(</a:t>
            </a:r>
            <a:r>
              <a:rPr lang="en-US" sz="2800" b="1" dirty="0">
                <a:latin typeface="+mj-lt"/>
                <a:cs typeface="Arial" charset="0"/>
              </a:rPr>
              <a:t>1</a:t>
            </a:r>
            <a:r>
              <a:rPr lang="en-US" sz="2800" dirty="0">
                <a:latin typeface="+mj-lt"/>
                <a:cs typeface="Arial" charset="0"/>
              </a:rPr>
              <a:t>)		T2: Null element</a:t>
            </a:r>
          </a:p>
          <a:p>
            <a:r>
              <a:rPr lang="en-US" sz="2800" dirty="0">
                <a:latin typeface="+mj-lt"/>
                <a:cs typeface="Arial" charset="0"/>
              </a:rPr>
              <a:t>		= B			T1: Identity</a:t>
            </a:r>
          </a:p>
          <a:p>
            <a:pPr>
              <a:spcBef>
                <a:spcPct val="20000"/>
              </a:spcBef>
            </a:pPr>
            <a:endParaRPr lang="en-US" sz="2800" dirty="0">
              <a:latin typeface="+mj-lt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27671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72476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T10: Combining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40200" y="2057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41600"/>
            <a:ext cx="8153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using other axioms and theorems: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33182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1853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T10: Combining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40200" y="2057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641600"/>
            <a:ext cx="8153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using other axioms and theorems:</a:t>
            </a: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  B•C + B•C	= B•(C+C)     T8: </a:t>
            </a:r>
            <a:r>
              <a:rPr lang="en-US" sz="3200" dirty="0" err="1">
                <a:latin typeface="+mj-lt"/>
                <a:cs typeface="Arial" charset="0"/>
              </a:rPr>
              <a:t>Distributivity</a:t>
            </a:r>
            <a:endParaRPr lang="en-US" sz="32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	= B•(</a:t>
            </a:r>
            <a:r>
              <a:rPr lang="en-US" sz="3200" b="1" dirty="0">
                <a:latin typeface="+mj-lt"/>
                <a:cs typeface="Arial" charset="0"/>
              </a:rPr>
              <a:t>1</a:t>
            </a:r>
            <a:r>
              <a:rPr lang="en-US" sz="3200" dirty="0">
                <a:latin typeface="+mj-lt"/>
                <a:cs typeface="Arial" charset="0"/>
              </a:rPr>
              <a:t>) 	   T5’: Complements</a:t>
            </a:r>
          </a:p>
          <a:p>
            <a:pPr lvl="1"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		= B		   T1: Identity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333756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6340" y="333756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389560"/>
              </p:ext>
            </p:extLst>
          </p:nvPr>
        </p:nvGraphicFramePr>
        <p:xfrm>
          <a:off x="1143001" y="1397000"/>
          <a:ext cx="73914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8666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T11: Consensus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55863"/>
              </p:ext>
            </p:extLst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205232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5936" y="241808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43000" y="2773680"/>
            <a:ext cx="73914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Prove true using (1) perfect induction or (2) other axioms and theorems.</a:t>
            </a:r>
          </a:p>
          <a:p>
            <a:pPr>
              <a:spcBef>
                <a:spcPct val="20000"/>
              </a:spcBef>
            </a:pPr>
            <a:endParaRPr lang="en-US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4172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01705"/>
              </p:ext>
            </p:extLst>
          </p:nvPr>
        </p:nvGraphicFramePr>
        <p:xfrm>
          <a:off x="838200" y="1397000"/>
          <a:ext cx="7391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B•C</a:t>
                      </a:r>
                      <a:r>
                        <a:rPr lang="en-US" sz="2400" baseline="0" dirty="0"/>
                        <a:t> = C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 = B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 (C + D) =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Distributivity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(B•C)</a:t>
                      </a:r>
                      <a:r>
                        <a:rPr lang="en-US" sz="2400" baseline="0" dirty="0"/>
                        <a:t> = 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886200" y="38862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08248" y="43434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8248" y="47122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3988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1573" y="4713982"/>
            <a:ext cx="43861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Dual:</a:t>
            </a:r>
            <a:r>
              <a:rPr lang="en-US" sz="3200" dirty="0"/>
              <a:t>  Replace:	• with + </a:t>
            </a:r>
          </a:p>
          <a:p>
            <a:r>
              <a:rPr lang="en-US" sz="3200" dirty="0"/>
              <a:t>	  		0 with 1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56079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224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85800" y="1066800"/>
            <a:ext cx="7696200" cy="4953000"/>
          </a:xfrm>
        </p:spPr>
        <p:txBody>
          <a:bodyPr/>
          <a:lstStyle/>
          <a:p>
            <a:r>
              <a:rPr lang="en-US" dirty="0"/>
              <a:t>Every element is combinational</a:t>
            </a:r>
          </a:p>
          <a:p>
            <a:r>
              <a:rPr lang="en-US" dirty="0"/>
              <a:t>Every node is either an input or connects to </a:t>
            </a:r>
            <a:r>
              <a:rPr lang="en-US" i="1" dirty="0"/>
              <a:t>exactly one </a:t>
            </a:r>
            <a:r>
              <a:rPr lang="en-US" dirty="0"/>
              <a:t>output</a:t>
            </a:r>
          </a:p>
          <a:p>
            <a:r>
              <a:rPr lang="en-US" dirty="0"/>
              <a:t>The circuit contains no cyclic paths</a:t>
            </a:r>
          </a:p>
          <a:p>
            <a:r>
              <a:rPr lang="en-US" b="1" dirty="0"/>
              <a:t>Example:</a:t>
            </a:r>
          </a:p>
          <a:p>
            <a:pPr>
              <a:spcAft>
                <a:spcPts val="800"/>
              </a:spcAft>
              <a:buFontTx/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766980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09907821"/>
              </p:ext>
            </p:extLst>
          </p:nvPr>
        </p:nvGraphicFramePr>
        <p:xfrm>
          <a:off x="3468687" y="3657600"/>
          <a:ext cx="3084513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5" name="VISIO" r:id="rId6" imgW="834840" imgH="549000" progId="Visio.Drawing.6">
                  <p:embed/>
                </p:oleObj>
              </mc:Choice>
              <mc:Fallback>
                <p:oleObj name="VISIO" r:id="rId6" imgW="834840" imgH="549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7" y="3657600"/>
                        <a:ext cx="3084513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+mj-lt"/>
              </a:rPr>
              <a:t>Rules of Combinational Composition</a:t>
            </a:r>
          </a:p>
        </p:txBody>
      </p:sp>
    </p:spTree>
    <p:extLst>
      <p:ext uri="{BB962C8B-B14F-4D97-AF65-F5344CB8AC3E}">
        <p14:creationId xmlns:p14="http://schemas.microsoft.com/office/powerpoint/2010/main" val="16675104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6742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368" y="4824984"/>
            <a:ext cx="634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Warning: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T8’ differs from traditional algebra: </a:t>
            </a:r>
          </a:p>
          <a:p>
            <a:r>
              <a:rPr lang="en-US" sz="2400" dirty="0">
                <a:latin typeface="+mj-lt"/>
                <a:cs typeface="Times New Roman" panose="02020603050405020304" pitchFamily="18" charset="0"/>
              </a:rPr>
              <a:t>	OR (+) distributes over AND (•)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92903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43387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88698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cs typeface="Times New Roman" panose="02020603050405020304" pitchFamily="18" charset="0"/>
              </a:rPr>
              <a:t>Axioms and theorems are useful for </a:t>
            </a:r>
            <a:r>
              <a:rPr lang="en-US" sz="2800" b="1" i="1" dirty="0">
                <a:latin typeface="+mj-lt"/>
                <a:cs typeface="Times New Roman" panose="02020603050405020304" pitchFamily="18" charset="0"/>
              </a:rPr>
              <a:t>simplifying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equations.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5603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an Equation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143000"/>
            <a:ext cx="7772400" cy="242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076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447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91262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971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05000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37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an Equation </a:t>
            </a: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305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143000"/>
            <a:ext cx="7772400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Recall: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Implicant</a:t>
            </a:r>
            <a:r>
              <a:rPr lang="en-US" sz="2800" dirty="0"/>
              <a:t>: product of literals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</a:rPr>
              <a:t>	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	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3079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8447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091262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9971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05000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63786" y="3886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an Equation </a:t>
            </a:r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30586" y="4800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1143000"/>
            <a:ext cx="7772400" cy="532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Times New Roman" panose="02020603050405020304" pitchFamily="18" charset="0"/>
              </a:rPr>
              <a:t>Reducing an equation to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number of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implicants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, where each </a:t>
            </a:r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implicant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 has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fewest literals</a:t>
            </a:r>
          </a:p>
          <a:p>
            <a:pPr lvl="1"/>
            <a:endParaRPr lang="en-US" sz="10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cs typeface="Times New Roman" panose="02020603050405020304" pitchFamily="18" charset="0"/>
              </a:rPr>
              <a:t>Recall: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err="1"/>
              <a:t>Implicant</a:t>
            </a:r>
            <a:r>
              <a:rPr lang="en-US" sz="2800" dirty="0"/>
              <a:t>: product of literals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</a:rPr>
              <a:t>	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  <a:endParaRPr lang="en-US" sz="2800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Literal: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	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/>
              <a:t>	       Also called </a:t>
            </a:r>
            <a:r>
              <a:rPr lang="en-US" sz="2800" b="1" i="1" dirty="0"/>
              <a:t>minimizing</a:t>
            </a:r>
            <a:r>
              <a:rPr lang="en-US" sz="2800" i="1" dirty="0"/>
              <a:t> the equation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9881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8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136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4331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2136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Proving the “Simplification” Theorem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066800"/>
            <a:ext cx="782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“Simplification” theorem</a:t>
            </a:r>
          </a:p>
          <a:p>
            <a:r>
              <a:rPr lang="en-US" sz="3200" dirty="0">
                <a:latin typeface="+mj-lt"/>
                <a:cs typeface="Arial" charset="0"/>
              </a:rPr>
              <a:t>     PA + A = P + A</a:t>
            </a:r>
          </a:p>
          <a:p>
            <a:r>
              <a:rPr lang="en-US" sz="3200" dirty="0">
                <a:solidFill>
                  <a:srgbClr val="0070C0"/>
                </a:solidFill>
                <a:latin typeface="+mj-lt"/>
                <a:cs typeface="Arial" charset="0"/>
              </a:rPr>
              <a:t>    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Method 1: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>
                <a:latin typeface="Times New Roman" pitchFamily="18" charset="0"/>
                <a:cs typeface="Arial" charset="0"/>
              </a:rPr>
              <a:t>PA + A 	= PA + (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A + AP)      </a:t>
            </a:r>
            <a:r>
              <a:rPr lang="en-US" sz="2200" b="1" dirty="0">
                <a:latin typeface="+mj-lt"/>
                <a:cs typeface="Arial" charset="0"/>
              </a:rPr>
              <a:t>T9’ Covering</a:t>
            </a:r>
          </a:p>
          <a:p>
            <a:r>
              <a:rPr lang="en-US" sz="2200" b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200" dirty="0">
                <a:latin typeface="Times New Roman" pitchFamily="18" charset="0"/>
                <a:cs typeface="Arial" charset="0"/>
              </a:rPr>
              <a:t>= PA + 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PA</a:t>
            </a:r>
            <a:r>
              <a:rPr lang="en-US" sz="2200" dirty="0">
                <a:latin typeface="Times New Roman" pitchFamily="18" charset="0"/>
                <a:cs typeface="Arial" charset="0"/>
              </a:rPr>
              <a:t> + A	      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b="1" dirty="0">
                <a:latin typeface="+mj-lt"/>
                <a:cs typeface="Arial" charset="0"/>
              </a:rPr>
              <a:t>T6 Commutativity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			= 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P(A + A) </a:t>
            </a:r>
            <a:r>
              <a:rPr lang="en-US" sz="2200" dirty="0">
                <a:latin typeface="Times New Roman" pitchFamily="18" charset="0"/>
                <a:cs typeface="Arial" charset="0"/>
              </a:rPr>
              <a:t>+ A 	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       </a:t>
            </a:r>
            <a:r>
              <a:rPr lang="en-US" sz="2200" b="1" dirty="0">
                <a:latin typeface="+mj-lt"/>
                <a:cs typeface="Arial" charset="0"/>
              </a:rPr>
              <a:t>T8 </a:t>
            </a: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endParaRPr lang="en-US" sz="2200" b="1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200" dirty="0">
                <a:latin typeface="Times New Roman" pitchFamily="18" charset="0"/>
                <a:cs typeface="Arial" charset="0"/>
              </a:rPr>
              <a:t>= P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(1) </a:t>
            </a:r>
            <a:r>
              <a:rPr lang="en-US" sz="2200" dirty="0">
                <a:latin typeface="Times New Roman" pitchFamily="18" charset="0"/>
                <a:cs typeface="Arial" charset="0"/>
              </a:rPr>
              <a:t>+ A	       </a:t>
            </a:r>
            <a:r>
              <a:rPr lang="en-US" sz="2200" b="1" dirty="0">
                <a:latin typeface="+mj-lt"/>
                <a:cs typeface="Arial" charset="0"/>
              </a:rPr>
              <a:t>T5’ Complements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200" dirty="0">
                <a:latin typeface="Times New Roman" pitchFamily="18" charset="0"/>
                <a:cs typeface="Arial" charset="0"/>
              </a:rPr>
              <a:t>= P + A		</a:t>
            </a:r>
            <a:r>
              <a:rPr lang="en-US" sz="2200" dirty="0">
                <a:latin typeface="+mj-lt"/>
                <a:cs typeface="Arial" charset="0"/>
              </a:rPr>
              <a:t>       </a:t>
            </a:r>
            <a:r>
              <a:rPr lang="en-US" sz="2200" b="1" dirty="0">
                <a:latin typeface="+mj-lt"/>
                <a:cs typeface="Arial" charset="0"/>
              </a:rPr>
              <a:t>T1 Identity</a:t>
            </a:r>
          </a:p>
          <a:p>
            <a:pPr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  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60880" y="16637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8068" y="1676402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90001" y="2256368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89548" y="225636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32327" y="3018375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33481" y="300990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3231" y="340785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2348" y="226059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7681" y="2620434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74682" y="262042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8413" y="381426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29260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066800"/>
            <a:ext cx="782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“Simplification” theorem</a:t>
            </a:r>
          </a:p>
          <a:p>
            <a:r>
              <a:rPr lang="en-US" sz="3200" dirty="0">
                <a:latin typeface="+mj-lt"/>
                <a:cs typeface="Arial" charset="0"/>
              </a:rPr>
              <a:t>     PA + A = P + A</a:t>
            </a:r>
          </a:p>
          <a:p>
            <a:r>
              <a:rPr lang="en-US" sz="3200" dirty="0">
                <a:latin typeface="Times New Roman" pitchFamily="18" charset="0"/>
                <a:cs typeface="Arial" charset="0"/>
              </a:rPr>
              <a:t>     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Method 2: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	</a:t>
            </a:r>
            <a:r>
              <a:rPr lang="en-US" sz="2200" dirty="0">
                <a:latin typeface="Times New Roman" pitchFamily="18" charset="0"/>
                <a:cs typeface="Arial" charset="0"/>
              </a:rPr>
              <a:t>PA + A 	= (A + A)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latin typeface="Times New Roman" pitchFamily="18" charset="0"/>
                <a:cs typeface="Arial" charset="0"/>
              </a:rPr>
              <a:t>(A + P)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200" b="1" dirty="0">
                <a:latin typeface="+mj-lt"/>
                <a:cs typeface="Arial" charset="0"/>
              </a:rPr>
              <a:t>T8’ </a:t>
            </a: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endParaRPr lang="en-US" sz="2200" b="1" dirty="0">
              <a:latin typeface="+mj-lt"/>
              <a:cs typeface="Arial" charset="0"/>
            </a:endParaRPr>
          </a:p>
          <a:p>
            <a:r>
              <a:rPr lang="en-US" sz="2200" b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200" dirty="0">
                <a:latin typeface="Times New Roman" pitchFamily="18" charset="0"/>
                <a:cs typeface="Arial" charset="0"/>
              </a:rPr>
              <a:t>= 1(A + P)	</a:t>
            </a:r>
            <a:r>
              <a:rPr lang="en-US" sz="2200" dirty="0">
                <a:latin typeface="+mj-lt"/>
                <a:cs typeface="Arial" charset="0"/>
              </a:rPr>
              <a:t>      </a:t>
            </a:r>
            <a:r>
              <a:rPr lang="en-US" sz="2200" b="1" dirty="0">
                <a:latin typeface="+mj-lt"/>
                <a:cs typeface="Arial" charset="0"/>
              </a:rPr>
              <a:t> T5’ Complements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			= </a:t>
            </a:r>
            <a:r>
              <a:rPr lang="en-US" sz="2200" b="1" dirty="0">
                <a:latin typeface="Times New Roman" pitchFamily="18" charset="0"/>
                <a:cs typeface="Arial" charset="0"/>
              </a:rPr>
              <a:t>A + P       	       </a:t>
            </a:r>
            <a:r>
              <a:rPr lang="en-US" sz="2200" b="1" dirty="0">
                <a:latin typeface="+mj-lt"/>
                <a:cs typeface="Arial" charset="0"/>
              </a:rPr>
              <a:t>T1 Identity</a:t>
            </a:r>
          </a:p>
          <a:p>
            <a:pPr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2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  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960880" y="16637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58068" y="1676402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2256368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225636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5540" y="3018375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62348" y="2260591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62400" y="2620422"/>
            <a:ext cx="1244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Proving the “Simplification” Theorem</a:t>
            </a:r>
          </a:p>
        </p:txBody>
      </p:sp>
    </p:spTree>
    <p:extLst>
      <p:ext uri="{BB962C8B-B14F-4D97-AF65-F5344CB8AC3E}">
        <p14:creationId xmlns:p14="http://schemas.microsoft.com/office/powerpoint/2010/main" val="14432366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772400" cy="4953000"/>
          </a:xfrm>
        </p:spPr>
        <p:txBody>
          <a:bodyPr>
            <a:normAutofit/>
          </a:bodyPr>
          <a:lstStyle/>
          <a:p>
            <a:r>
              <a:rPr lang="en-US" dirty="0"/>
              <a:t>Functional specification of outputs in terms of inputs</a:t>
            </a:r>
          </a:p>
          <a:p>
            <a:r>
              <a:rPr lang="en-US" b="1" dirty="0">
                <a:solidFill>
                  <a:srgbClr val="0070C0"/>
                </a:solidFill>
              </a:rPr>
              <a:t>Example:    </a:t>
            </a:r>
            <a:r>
              <a:rPr lang="en-US" sz="2800" i="1" dirty="0"/>
              <a:t>S</a:t>
            </a:r>
            <a:r>
              <a:rPr lang="en-US" sz="2800" dirty="0"/>
              <a:t>     = F(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i="1" dirty="0" err="1"/>
              <a:t>C</a:t>
            </a:r>
            <a:r>
              <a:rPr lang="en-US" sz="2800" baseline="-25000" dirty="0" err="1"/>
              <a:t>in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r>
              <a:rPr lang="en-US" sz="2800" i="1" dirty="0"/>
              <a:t>                  	     </a:t>
            </a:r>
            <a:r>
              <a:rPr lang="en-US" sz="2800" i="1" dirty="0" err="1"/>
              <a:t>C</a:t>
            </a:r>
            <a:r>
              <a:rPr lang="en-US" sz="2800" baseline="-25000" dirty="0" err="1"/>
              <a:t>out</a:t>
            </a:r>
            <a:r>
              <a:rPr lang="en-US" sz="2800" dirty="0"/>
              <a:t> = F(</a:t>
            </a:r>
            <a:r>
              <a:rPr lang="en-US" sz="2800" i="1" dirty="0"/>
              <a:t>A</a:t>
            </a:r>
            <a:r>
              <a:rPr lang="en-US" sz="2800" dirty="0"/>
              <a:t>, </a:t>
            </a:r>
            <a:r>
              <a:rPr lang="en-US" sz="2800" i="1" dirty="0"/>
              <a:t>B</a:t>
            </a:r>
            <a:r>
              <a:rPr lang="en-US" sz="2800" dirty="0"/>
              <a:t>, </a:t>
            </a:r>
            <a:r>
              <a:rPr lang="en-US" sz="2800" i="1" dirty="0" err="1"/>
              <a:t>C</a:t>
            </a:r>
            <a:r>
              <a:rPr lang="en-US" sz="2800" baseline="-25000" dirty="0" err="1"/>
              <a:t>in</a:t>
            </a:r>
            <a:r>
              <a:rPr lang="en-US" sz="2800" dirty="0"/>
              <a:t>) </a:t>
            </a:r>
          </a:p>
        </p:txBody>
      </p:sp>
      <p:graphicFrame>
        <p:nvGraphicFramePr>
          <p:cNvPr id="88883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9969951"/>
              </p:ext>
            </p:extLst>
          </p:nvPr>
        </p:nvGraphicFramePr>
        <p:xfrm>
          <a:off x="2362200" y="3240405"/>
          <a:ext cx="4191000" cy="270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9" name="VISIO" r:id="rId6" imgW="1247040" imgH="805320" progId="Visio.Drawing.6">
                  <p:embed/>
                </p:oleObj>
              </mc:Choice>
              <mc:Fallback>
                <p:oleObj name="VISIO" r:id="rId6" imgW="1247040" imgH="805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40405"/>
                        <a:ext cx="4191000" cy="2703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4137612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T11: Consensus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07977"/>
              </p:ext>
            </p:extLst>
          </p:nvPr>
        </p:nvGraphicFramePr>
        <p:xfrm>
          <a:off x="1143001" y="10668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171399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87648" y="207975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448" y="2590800"/>
            <a:ext cx="7442219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Prove using other theorems and axioms:</a:t>
            </a:r>
          </a:p>
        </p:txBody>
      </p:sp>
    </p:spTree>
    <p:extLst>
      <p:ext uri="{BB962C8B-B14F-4D97-AF65-F5344CB8AC3E}">
        <p14:creationId xmlns:p14="http://schemas.microsoft.com/office/powerpoint/2010/main" val="423541366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T11: Consensus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96318"/>
              </p:ext>
            </p:extLst>
          </p:nvPr>
        </p:nvGraphicFramePr>
        <p:xfrm>
          <a:off x="1143001" y="10668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(B•C) + (B•D) + (C•D)</a:t>
                      </a:r>
                      <a:r>
                        <a:rPr lang="en-US" sz="2400" baseline="0" dirty="0"/>
                        <a:t> =</a:t>
                      </a:r>
                    </a:p>
                    <a:p>
                      <a:r>
                        <a:rPr lang="en-US" sz="2400" baseline="0" dirty="0"/>
                        <a:t>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C) + (B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D)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799840" y="172313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5936" y="208889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448" y="2590800"/>
            <a:ext cx="7442219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Prove using other theorems and axioms: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B•C + B•D + C•D 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       = BC + BD + (CDB+CDB)		</a:t>
            </a:r>
            <a:r>
              <a:rPr lang="en-US" sz="2200" b="1" dirty="0">
                <a:latin typeface="+mj-lt"/>
                <a:cs typeface="Arial" charset="0"/>
              </a:rPr>
              <a:t>T10: Combining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       = BC + BD + BCD+BCD		</a:t>
            </a:r>
            <a:r>
              <a:rPr lang="en-US" sz="2200" b="1" dirty="0">
                <a:latin typeface="+mj-lt"/>
                <a:cs typeface="Arial" charset="0"/>
              </a:rPr>
              <a:t>T6: Commutativity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latin typeface="Times New Roman" pitchFamily="18" charset="0"/>
                <a:cs typeface="Arial" charset="0"/>
              </a:rPr>
              <a:t>       = BC + BCD + BD + BCD 		</a:t>
            </a:r>
            <a:r>
              <a:rPr lang="en-US" sz="2200" b="1" dirty="0">
                <a:latin typeface="+mj-lt"/>
                <a:cs typeface="Arial" charset="0"/>
              </a:rPr>
              <a:t>T6: Commutativity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       </a:t>
            </a:r>
            <a:r>
              <a:rPr lang="en-US" sz="2200" dirty="0">
                <a:latin typeface="Times New Roman" pitchFamily="18" charset="0"/>
                <a:cs typeface="Arial" charset="0"/>
              </a:rPr>
              <a:t>= (BC + BCD) + (BD + BCD)	</a:t>
            </a:r>
            <a:r>
              <a:rPr lang="en-US" sz="2200" b="1" dirty="0">
                <a:latin typeface="+mj-lt"/>
                <a:cs typeface="Arial" charset="0"/>
              </a:rPr>
              <a:t>T7: Associativity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       </a:t>
            </a:r>
            <a:r>
              <a:rPr lang="en-US" sz="2200" dirty="0">
                <a:latin typeface="Times New Roman" pitchFamily="18" charset="0"/>
                <a:cs typeface="Arial" charset="0"/>
              </a:rPr>
              <a:t>= BC + BD				</a:t>
            </a:r>
            <a:r>
              <a:rPr lang="en-US" sz="2200" b="1" dirty="0">
                <a:latin typeface="+mj-lt"/>
                <a:cs typeface="Arial" charset="0"/>
              </a:rPr>
              <a:t>T9’: Covering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093683" y="3076787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31674" y="346625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38056" y="348318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31674" y="388961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68136" y="3889619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91817" y="428753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84121" y="4295997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91612" y="468547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46592" y="46939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31674" y="5100341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9093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25169"/>
              </p:ext>
            </p:extLst>
          </p:nvPr>
        </p:nvGraphicFramePr>
        <p:xfrm>
          <a:off x="228600" y="1295402"/>
          <a:ext cx="8686800" cy="344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7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r>
                        <a:rPr lang="en-US" sz="24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B•C</a:t>
                      </a:r>
                      <a:r>
                        <a:rPr lang="en-US" sz="2000" baseline="0" dirty="0"/>
                        <a:t> = 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B+C</a:t>
                      </a:r>
                      <a:r>
                        <a:rPr lang="en-US" sz="2000" baseline="0" dirty="0"/>
                        <a:t> = C+B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Commutativity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D = B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 + C) + D = B + (C + 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Associativity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 + D) =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</a:t>
                      </a:r>
                      <a:r>
                        <a:rPr lang="en-US" sz="2000" baseline="0" dirty="0"/>
                        <a:t> (C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 = (B+C)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Distributivity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• (B+C)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 + (B•C) =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Covering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356">
                <a:tc>
                  <a:txBody>
                    <a:bodyPr/>
                    <a:lstStyle/>
                    <a:p>
                      <a:r>
                        <a:rPr lang="en-US" sz="2000" dirty="0"/>
                        <a:t>T10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(B•C)</a:t>
                      </a:r>
                      <a:r>
                        <a:rPr lang="en-US" sz="2000" baseline="0" dirty="0"/>
                        <a:t>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 </a:t>
                      </a:r>
                      <a:r>
                        <a:rPr lang="en-US" sz="2000" baseline="0" dirty="0"/>
                        <a:t>(B+C) = 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Combining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0862">
                <a:tc>
                  <a:txBody>
                    <a:bodyPr/>
                    <a:lstStyle/>
                    <a:p>
                      <a:r>
                        <a:rPr lang="en-US" sz="2000" dirty="0"/>
                        <a:t>T11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(B•C) + (B•D) + (C•D)</a:t>
                      </a:r>
                      <a:r>
                        <a:rPr lang="en-US" sz="2000" baseline="0" dirty="0"/>
                        <a:t> =</a:t>
                      </a:r>
                    </a:p>
                    <a:p>
                      <a:r>
                        <a:rPr lang="en-US" sz="2000" baseline="0" dirty="0"/>
                        <a:t>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C) + (B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(B+C) •</a:t>
                      </a:r>
                      <a:r>
                        <a:rPr lang="en-US" sz="2000" baseline="0" dirty="0"/>
                        <a:t> (B+D)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(C+D) =</a:t>
                      </a:r>
                    </a:p>
                    <a:p>
                      <a:r>
                        <a:rPr lang="en-US" sz="2000" baseline="0" dirty="0"/>
                        <a:t>(B+C) </a:t>
                      </a:r>
                      <a:r>
                        <a:rPr lang="en-US" sz="2000" dirty="0"/>
                        <a:t>•</a:t>
                      </a:r>
                      <a:r>
                        <a:rPr lang="en-US" sz="2000" baseline="0" dirty="0"/>
                        <a:t> (B+D)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Consensus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149348" y="3597656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54708" y="403682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818" y="4343908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724" y="359867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35804" y="402869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26914" y="434492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Boolean Theorems of Several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Vars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683544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Combining (T10)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609462"/>
            <a:ext cx="1651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200" y="1722437"/>
            <a:ext cx="5105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/>
              <a:t>       </a:t>
            </a:r>
          </a:p>
        </p:txBody>
      </p:sp>
      <p:sp>
        <p:nvSpPr>
          <p:cNvPr id="1045508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055785" y="1845292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419724491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1219199" y="1722437"/>
            <a:ext cx="696685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</a:p>
          <a:p>
            <a:pPr>
              <a:buFontTx/>
              <a:buNone/>
            </a:pPr>
            <a:r>
              <a:rPr lang="en-US" dirty="0"/>
              <a:t>	Y = A		T10: Combining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or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	T8: </a:t>
            </a:r>
            <a:r>
              <a:rPr lang="en-US" dirty="0" err="1"/>
              <a:t>Distributivity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(1)		T5’: Complements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		T1: Identity</a:t>
            </a:r>
          </a:p>
        </p:txBody>
      </p:sp>
      <p:sp>
        <p:nvSpPr>
          <p:cNvPr id="104550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219068" y="4187276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7223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1:</a:t>
            </a:r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055785" y="1845292"/>
            <a:ext cx="2286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1294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70C0"/>
                </a:solidFill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(T8, T8’)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618793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ABC)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/>
              <a:t>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268756369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accent1"/>
                </a:solidFill>
              </a:rPr>
              <a:t>Y</a:t>
            </a:r>
            <a:r>
              <a:rPr lang="en-US" b="1" dirty="0">
                <a:solidFill>
                  <a:schemeClr val="accent1"/>
                </a:solidFill>
              </a:rPr>
              <a:t> = </a:t>
            </a:r>
            <a:r>
              <a:rPr lang="en-US" b="1" i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AB</a:t>
            </a:r>
            <a:r>
              <a:rPr lang="en-US" b="1" dirty="0">
                <a:solidFill>
                  <a:schemeClr val="accent1"/>
                </a:solidFill>
              </a:rPr>
              <a:t> + </a:t>
            </a:r>
            <a:r>
              <a:rPr lang="en-US" b="1" i="1" dirty="0">
                <a:solidFill>
                  <a:schemeClr val="accent1"/>
                </a:solidFill>
              </a:rPr>
              <a:t>ABC)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AB(</a:t>
            </a:r>
            <a:r>
              <a:rPr lang="en-US" dirty="0"/>
              <a:t>1 + </a:t>
            </a:r>
            <a:r>
              <a:rPr lang="en-US" i="1" dirty="0"/>
              <a:t>C</a:t>
            </a:r>
            <a:r>
              <a:rPr lang="en-US" dirty="0"/>
              <a:t>))		T8: </a:t>
            </a:r>
            <a:r>
              <a:rPr lang="en-US" dirty="0" err="1"/>
              <a:t>Distributivity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AB</a:t>
            </a:r>
            <a:r>
              <a:rPr lang="en-US" dirty="0"/>
              <a:t>(1))			T2’: Null Element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AB</a:t>
            </a:r>
            <a:r>
              <a:rPr lang="en-US" dirty="0"/>
              <a:t>)			T1: Identity</a:t>
            </a:r>
          </a:p>
          <a:p>
            <a:pPr>
              <a:buFontTx/>
              <a:buNone/>
            </a:pPr>
            <a:r>
              <a:rPr lang="en-US" dirty="0"/>
              <a:t>	   = (</a:t>
            </a:r>
            <a:r>
              <a:rPr lang="en-US" i="1" dirty="0"/>
              <a:t>AA</a:t>
            </a:r>
            <a:r>
              <a:rPr lang="en-US" dirty="0"/>
              <a:t>)</a:t>
            </a:r>
            <a:r>
              <a:rPr lang="en-US" i="1" dirty="0"/>
              <a:t>B	</a:t>
            </a:r>
            <a:r>
              <a:rPr lang="en-US" dirty="0"/>
              <a:t>		T7: Associativity</a:t>
            </a:r>
          </a:p>
          <a:p>
            <a:pPr>
              <a:buFontTx/>
              <a:buNone/>
            </a:pPr>
            <a:r>
              <a:rPr lang="en-US" dirty="0"/>
              <a:t>       = </a:t>
            </a:r>
            <a:r>
              <a:rPr lang="en-US" i="1" dirty="0"/>
              <a:t>AB</a:t>
            </a:r>
            <a:r>
              <a:rPr lang="en-US" dirty="0"/>
              <a:t>				T3: </a:t>
            </a:r>
            <a:r>
              <a:rPr lang="en-US" dirty="0" err="1"/>
              <a:t>Idempotency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259376131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Covering (T9’)		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09600" y="1066800"/>
            <a:ext cx="7772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Complement</a:t>
            </a:r>
            <a:r>
              <a:rPr lang="en-US" sz="2800" dirty="0"/>
              <a:t>: variable with a bar over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Literal</a:t>
            </a:r>
            <a:r>
              <a:rPr lang="en-US" sz="2800" dirty="0"/>
              <a:t>: variable or its complement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C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err="1"/>
              <a:t>Implicant</a:t>
            </a:r>
            <a:r>
              <a:rPr lang="en-US" sz="2800" dirty="0"/>
              <a:t>: product of literals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BC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Minterm</a:t>
            </a:r>
            <a:r>
              <a:rPr lang="en-US" sz="2800" dirty="0"/>
              <a:t>: product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ABC</a:t>
            </a:r>
          </a:p>
          <a:p>
            <a:pPr>
              <a:lnSpc>
                <a:spcPct val="90000"/>
              </a:lnSpc>
            </a:pPr>
            <a:r>
              <a:rPr lang="en-US" sz="2800" b="1" dirty="0" err="1"/>
              <a:t>Maxterm</a:t>
            </a:r>
            <a:r>
              <a:rPr lang="en-US" sz="2800" dirty="0"/>
              <a:t>: sum that includes all input variables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2800" b="1" dirty="0">
                <a:solidFill>
                  <a:schemeClr val="accent1"/>
                </a:solidFill>
              </a:rPr>
              <a:t>   </a:t>
            </a:r>
            <a:r>
              <a:rPr lang="en-US" sz="2800" b="1" i="1" dirty="0">
                <a:solidFill>
                  <a:schemeClr val="accent1"/>
                </a:solidFill>
              </a:rPr>
              <a:t>(A+B+C)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(A+B+C)</a:t>
            </a:r>
            <a:r>
              <a:rPr lang="en-US" sz="2800" b="1" dirty="0">
                <a:solidFill>
                  <a:schemeClr val="accent1"/>
                </a:solidFill>
              </a:rPr>
              <a:t>, </a:t>
            </a:r>
            <a:r>
              <a:rPr lang="en-US" sz="2800" b="1" i="1" dirty="0">
                <a:solidFill>
                  <a:schemeClr val="accent1"/>
                </a:solidFill>
              </a:rPr>
              <a:t>(A+B+C)</a:t>
            </a:r>
          </a:p>
        </p:txBody>
      </p:sp>
      <p:sp>
        <p:nvSpPr>
          <p:cNvPr id="1111044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839683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5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066800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6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47800" y="16002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7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5469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8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49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09800" y="2514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0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5240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05000" y="3429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2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478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3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0574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4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5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00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6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146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7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766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8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86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1059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5334000"/>
            <a:ext cx="152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Some Definitions</a:t>
            </a:r>
          </a:p>
        </p:txBody>
      </p:sp>
    </p:spTree>
    <p:extLst>
      <p:ext uri="{BB962C8B-B14F-4D97-AF65-F5344CB8AC3E}">
        <p14:creationId xmlns:p14="http://schemas.microsoft.com/office/powerpoint/2010/main" val="244116326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A’BC + A’			</a:t>
            </a:r>
            <a:r>
              <a:rPr lang="en-US" b="1" dirty="0"/>
              <a:t>Recall:</a:t>
            </a:r>
            <a:r>
              <a:rPr lang="en-US" b="1" dirty="0">
                <a:solidFill>
                  <a:schemeClr val="accent1"/>
                </a:solidFill>
              </a:rPr>
              <a:t> A’ = A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518922" y="1817914"/>
            <a:ext cx="217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0182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A’BC + A’			</a:t>
            </a:r>
            <a:r>
              <a:rPr lang="en-US" b="1" dirty="0"/>
              <a:t>Recall:</a:t>
            </a:r>
            <a:r>
              <a:rPr lang="en-US" b="1" dirty="0">
                <a:solidFill>
                  <a:schemeClr val="accent1"/>
                </a:solidFill>
              </a:rPr>
              <a:t> A’ = A	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      </a:t>
            </a:r>
            <a:r>
              <a:rPr lang="en-US" dirty="0"/>
              <a:t>= A’			T9’ Covering: X + XY = X</a:t>
            </a:r>
          </a:p>
          <a:p>
            <a:pPr marL="0" indent="0">
              <a:buNone/>
            </a:pPr>
            <a:r>
              <a:rPr lang="en-US" dirty="0"/>
              <a:t>or </a:t>
            </a:r>
            <a:r>
              <a:rPr lang="en-US" b="1" dirty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dirty="0"/>
              <a:t>       = A’(BC + 1)		T8: </a:t>
            </a:r>
            <a:r>
              <a:rPr lang="en-US" dirty="0" err="1"/>
              <a:t>Distributivity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       = A’(1)			T2’: Null Element</a:t>
            </a:r>
          </a:p>
          <a:p>
            <a:pPr>
              <a:buFontTx/>
              <a:buNone/>
            </a:pPr>
            <a:r>
              <a:rPr lang="en-US" dirty="0"/>
              <a:t>       =</a:t>
            </a:r>
            <a:r>
              <a:rPr lang="en-US" i="1" dirty="0"/>
              <a:t> </a:t>
            </a:r>
            <a:r>
              <a:rPr lang="en-US" dirty="0"/>
              <a:t>A’			T1: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3: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18922" y="1817914"/>
            <a:ext cx="217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0216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AB’C + ABC + A’BC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4: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339985358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latin typeface="+mj-lt"/>
                <a:cs typeface="Arial" charset="0"/>
              </a:rPr>
              <a:t> (T8, T8’)</a:t>
            </a:r>
            <a:r>
              <a:rPr lang="en-US" sz="2200" dirty="0">
                <a:latin typeface="+mj-lt"/>
                <a:cs typeface="Arial" charset="0"/>
              </a:rPr>
              <a:t>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Duplication			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0269" y="2628124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AB’C + ABC + A’BC	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  </a:t>
            </a:r>
            <a:r>
              <a:rPr lang="en-US" sz="2800" dirty="0"/>
              <a:t>= AB’C + </a:t>
            </a:r>
            <a:r>
              <a:rPr lang="en-US" sz="2800" b="1" dirty="0"/>
              <a:t>ABC + ABC</a:t>
            </a:r>
            <a:r>
              <a:rPr lang="en-US" sz="2800" dirty="0"/>
              <a:t> + A’BC	T3’: </a:t>
            </a:r>
            <a:r>
              <a:rPr lang="en-US" sz="2800" dirty="0" err="1"/>
              <a:t>Idempotency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= (AB’C+ABC) + (ABC+A’BC)	T7’: Associativity</a:t>
            </a:r>
          </a:p>
          <a:p>
            <a:pPr marL="0" indent="0">
              <a:buNone/>
            </a:pPr>
            <a:r>
              <a:rPr lang="en-US" sz="2800" dirty="0"/>
              <a:t>      = AC + BC			T10: Combining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4: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3742127089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70C0"/>
                </a:solidFill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(T8, T8’)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43400" y="4800600"/>
            <a:ext cx="2489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00938" y="2609462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71313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AB + BC +B’D’ + AC’D’</a:t>
            </a:r>
          </a:p>
          <a:p>
            <a:pPr marL="0" indent="0">
              <a:buNone/>
            </a:pPr>
            <a:r>
              <a:rPr lang="en-US" sz="2000" b="1" dirty="0"/>
              <a:t>Method 1:</a:t>
            </a:r>
          </a:p>
          <a:p>
            <a:pPr marL="0" indent="0">
              <a:buNone/>
            </a:pPr>
            <a:r>
              <a:rPr lang="en-US" sz="2000" dirty="0"/>
              <a:t>     Y = AB + BC + B’D’ + (ABC’D’ + AB’C’D’)		T10: Combining</a:t>
            </a:r>
          </a:p>
          <a:p>
            <a:pPr marL="0" indent="0">
              <a:buNone/>
            </a:pPr>
            <a:r>
              <a:rPr lang="en-US" sz="2000" dirty="0"/>
              <a:t>       = (AB + ABC’D’) + BC + (B’D’ + AB’C’D’) 		T6: Commutativity</a:t>
            </a:r>
          </a:p>
          <a:p>
            <a:pPr marL="0" indent="0">
              <a:buNone/>
            </a:pPr>
            <a:r>
              <a:rPr lang="en-US" sz="2000" dirty="0"/>
              <a:t>						T7: Associativity</a:t>
            </a:r>
          </a:p>
          <a:p>
            <a:pPr marL="0" indent="0">
              <a:buNone/>
            </a:pPr>
            <a:r>
              <a:rPr lang="en-US" sz="2000" dirty="0"/>
              <a:t>       = AB + BC + B’D’				T9: Covering</a:t>
            </a:r>
          </a:p>
          <a:p>
            <a:pPr marL="0" indent="0">
              <a:buNone/>
            </a:pPr>
            <a:r>
              <a:rPr lang="en-US" sz="2000" b="1" dirty="0"/>
              <a:t>Method 2:</a:t>
            </a:r>
          </a:p>
          <a:p>
            <a:pPr marL="0" indent="0">
              <a:buNone/>
            </a:pPr>
            <a:r>
              <a:rPr lang="en-US" sz="2000" dirty="0"/>
              <a:t>     Y = </a:t>
            </a:r>
            <a:r>
              <a:rPr lang="en-US" sz="2000" b="1" dirty="0"/>
              <a:t>AB</a:t>
            </a:r>
            <a:r>
              <a:rPr lang="en-US" sz="2000" dirty="0"/>
              <a:t> + BC + </a:t>
            </a:r>
            <a:r>
              <a:rPr lang="en-US" sz="2000" b="1" dirty="0"/>
              <a:t>B’D</a:t>
            </a:r>
            <a:r>
              <a:rPr lang="en-US" sz="2000" dirty="0"/>
              <a:t>’ + AC’D’ + </a:t>
            </a:r>
            <a:r>
              <a:rPr lang="en-US" sz="2000" b="1" dirty="0"/>
              <a:t>AD’</a:t>
            </a:r>
            <a:r>
              <a:rPr lang="en-US" sz="2000" dirty="0"/>
              <a:t>			T11: Consensus</a:t>
            </a:r>
          </a:p>
          <a:p>
            <a:pPr marL="0" indent="0">
              <a:buNone/>
            </a:pPr>
            <a:r>
              <a:rPr lang="en-US" sz="2000" dirty="0"/>
              <a:t>        = AB + BC + B’D’ + AD’ 			T9: Covering</a:t>
            </a:r>
          </a:p>
          <a:p>
            <a:pPr marL="0" indent="0">
              <a:buNone/>
            </a:pPr>
            <a:r>
              <a:rPr lang="en-US" sz="2000" dirty="0"/>
              <a:t>        = AB </a:t>
            </a:r>
            <a:r>
              <a:rPr lang="en-US" sz="2000"/>
              <a:t>+ BC + B’D’</a:t>
            </a:r>
            <a:r>
              <a:rPr lang="en-US" sz="2000" dirty="0"/>
              <a:t>				T11: Consensus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5: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345350977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957940"/>
            <a:ext cx="8102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rgbClr val="0070C0"/>
                </a:solidFill>
                <a:latin typeface="+mj-lt"/>
                <a:cs typeface="Arial" charset="0"/>
              </a:rPr>
              <a:t>Distributivity</a:t>
            </a: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(T8, T8’)      	B (C+D) = BC + BD</a:t>
            </a:r>
          </a:p>
          <a:p>
            <a:pPr marL="0" lvl="1">
              <a:spcBef>
                <a:spcPct val="20000"/>
              </a:spcBef>
            </a:pPr>
            <a:r>
              <a:rPr lang="en-US" sz="2200" b="1" dirty="0">
                <a:solidFill>
                  <a:srgbClr val="0070C0"/>
                </a:solidFill>
                <a:latin typeface="+mj-lt"/>
                <a:cs typeface="Arial" charset="0"/>
              </a:rPr>
              <a:t>      				B + CD = (B+ C)(B+D)</a:t>
            </a:r>
          </a:p>
          <a:p>
            <a:pPr marL="0" lvl="1">
              <a:spcBef>
                <a:spcPct val="20000"/>
              </a:spcBef>
            </a:pPr>
            <a:endParaRPr lang="en-US" sz="10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Covering (T9’)		</a:t>
            </a:r>
            <a:r>
              <a:rPr lang="en-US" sz="2200" dirty="0">
                <a:latin typeface="+mj-lt"/>
                <a:cs typeface="Arial" charset="0"/>
              </a:rPr>
              <a:t>A + AP =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Combining (T10)</a:t>
            </a:r>
            <a:r>
              <a:rPr lang="en-US" sz="2200" dirty="0">
                <a:latin typeface="+mj-lt"/>
                <a:cs typeface="Arial" charset="0"/>
              </a:rPr>
              <a:t>       	PA + PA = P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Expansion			</a:t>
            </a:r>
            <a:r>
              <a:rPr lang="en-US" sz="2200" dirty="0">
                <a:latin typeface="+mj-lt"/>
                <a:cs typeface="Arial" charset="0"/>
              </a:rPr>
              <a:t>P = PA + PA</a:t>
            </a:r>
          </a:p>
          <a:p>
            <a:pPr>
              <a:spcBef>
                <a:spcPct val="20000"/>
              </a:spcBef>
            </a:pPr>
            <a:r>
              <a:rPr lang="en-US" sz="2200" b="1" dirty="0">
                <a:latin typeface="+mj-lt"/>
                <a:cs typeface="Arial" charset="0"/>
              </a:rPr>
              <a:t>       				</a:t>
            </a:r>
            <a:r>
              <a:rPr lang="en-US" sz="2200" dirty="0">
                <a:latin typeface="+mj-lt"/>
                <a:cs typeface="Arial" charset="0"/>
              </a:rPr>
              <a:t>A = A + AP</a:t>
            </a:r>
          </a:p>
          <a:p>
            <a:pPr>
              <a:spcBef>
                <a:spcPct val="20000"/>
              </a:spcBef>
            </a:pPr>
            <a:endParaRPr lang="en-US" sz="1000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Duplication			</a:t>
            </a:r>
            <a:r>
              <a:rPr lang="en-US" sz="2200" dirty="0">
                <a:latin typeface="+mj-lt"/>
                <a:cs typeface="Arial" charset="0"/>
              </a:rPr>
              <a:t>A = A + A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  <a:cs typeface="Arial" charset="0"/>
              </a:rPr>
              <a:t>“Simplification” theorem</a:t>
            </a:r>
            <a:r>
              <a:rPr lang="en-US" sz="2200" dirty="0">
                <a:latin typeface="+mj-lt"/>
                <a:cs typeface="Arial" charset="0"/>
              </a:rPr>
              <a:t>	PA + A = P + A</a:t>
            </a:r>
          </a:p>
          <a:p>
            <a:pPr lvl="2">
              <a:spcBef>
                <a:spcPct val="20000"/>
              </a:spcBef>
            </a:pPr>
            <a:r>
              <a:rPr lang="en-US" sz="2200" dirty="0">
                <a:latin typeface="+mj-lt"/>
                <a:cs typeface="Arial" charset="0"/>
              </a:rPr>
              <a:t>			PA + A = P + A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0600" y="3200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01312" y="4782312"/>
            <a:ext cx="172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2590800"/>
            <a:ext cx="165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28540" y="5181600"/>
            <a:ext cx="200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38800" y="5181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398494698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(A + BC)(A + 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/>
              <a:t>Apply T8’ first when possible: </a:t>
            </a:r>
            <a:r>
              <a:rPr lang="en-US" sz="2000" dirty="0"/>
              <a:t>W+XZ = (W+X)(W+Z)</a:t>
            </a:r>
          </a:p>
          <a:p>
            <a:pPr marL="0" indent="0">
              <a:buNone/>
            </a:pPr>
            <a:r>
              <a:rPr lang="en-US" sz="2000" dirty="0"/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77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6: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106165185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(A + BC)(A + 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/>
              <a:t>Apply T8’ first when possible: </a:t>
            </a:r>
            <a:r>
              <a:rPr lang="en-US" sz="2000" dirty="0"/>
              <a:t>W+XZ = (W+X)(W+Z)</a:t>
            </a:r>
          </a:p>
          <a:p>
            <a:pPr marL="0" indent="0">
              <a:buNone/>
            </a:pPr>
            <a:r>
              <a:rPr lang="en-US" sz="2000" dirty="0"/>
              <a:t>     Make: X = BC, Z = DE and rewrite equation</a:t>
            </a:r>
          </a:p>
          <a:p>
            <a:pPr marL="0" indent="0">
              <a:buNone/>
            </a:pPr>
            <a:r>
              <a:rPr lang="en-US" sz="2000" dirty="0"/>
              <a:t>          Y	= (A+X)(A+Z)		substitution (X=BC, Z=DE)</a:t>
            </a:r>
          </a:p>
          <a:p>
            <a:pPr marL="0" indent="0">
              <a:buNone/>
            </a:pPr>
            <a:r>
              <a:rPr lang="en-US" sz="2000" dirty="0"/>
              <a:t>   	= A + XZ			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= A + BCDE		substitution</a:t>
            </a:r>
          </a:p>
          <a:p>
            <a:pPr marL="0" indent="0">
              <a:buNone/>
            </a:pPr>
            <a:r>
              <a:rPr lang="en-US" sz="2000" dirty="0"/>
              <a:t>or </a:t>
            </a:r>
            <a:r>
              <a:rPr lang="en-US" sz="2000" b="1" dirty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sz="2000" dirty="0"/>
              <a:t>          Y	= AA + ADE + ABC + BCDE	T8: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	= A + ADE + ABC + BCDE	T3: </a:t>
            </a:r>
            <a:r>
              <a:rPr lang="en-US" sz="2000" dirty="0" err="1"/>
              <a:t>Idempotency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	= </a:t>
            </a:r>
            <a:r>
              <a:rPr lang="en-US" sz="2000" b="1" dirty="0"/>
              <a:t>A + ADE </a:t>
            </a:r>
            <a:r>
              <a:rPr lang="en-US" sz="2000" dirty="0"/>
              <a:t>+ ABC + BCDE		</a:t>
            </a:r>
          </a:p>
          <a:p>
            <a:pPr>
              <a:buFontTx/>
              <a:buNone/>
            </a:pPr>
            <a:r>
              <a:rPr lang="en-US" sz="2000" dirty="0"/>
              <a:t> 		= </a:t>
            </a:r>
            <a:r>
              <a:rPr lang="en-US" sz="2000" b="1" dirty="0"/>
              <a:t>A             </a:t>
            </a:r>
            <a:r>
              <a:rPr lang="en-US" sz="2000" dirty="0"/>
              <a:t>+ ABC + BCDE	T9’: Covering</a:t>
            </a:r>
          </a:p>
          <a:p>
            <a:pPr>
              <a:buNone/>
            </a:pPr>
            <a:r>
              <a:rPr lang="en-US" sz="2000" dirty="0"/>
              <a:t> 		= A + BCDE		T9’: Covering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77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6: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</p:spTree>
    <p:extLst>
      <p:ext uri="{BB962C8B-B14F-4D97-AF65-F5344CB8AC3E}">
        <p14:creationId xmlns:p14="http://schemas.microsoft.com/office/powerpoint/2010/main" val="35989578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6221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8400" y="60198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Arial" charset="0"/>
              </a:rPr>
              <a:t>Y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= F(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B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) =</a:t>
            </a:r>
            <a:endParaRPr lang="en-US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Sum-of-Products (SOP) Form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79891"/>
              </p:ext>
            </p:extLst>
          </p:nvPr>
        </p:nvGraphicFramePr>
        <p:xfrm>
          <a:off x="2514600" y="3962400"/>
          <a:ext cx="433217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VISIO" r:id="rId7" imgW="1766520" imgH="808560" progId="Visio.Drawing.6">
                  <p:embed/>
                </p:oleObj>
              </mc:Choice>
              <mc:Fallback>
                <p:oleObj name="VISIO" r:id="rId7" imgW="1766520" imgH="80856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4600" y="3962400"/>
                        <a:ext cx="433217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9144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All equations can be written in SOP form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Each row has a </a:t>
            </a:r>
            <a:r>
              <a:rPr lang="en-US" sz="2800" b="1" dirty="0" err="1">
                <a:latin typeface="+mj-lt"/>
                <a:cs typeface="Arial" charset="0"/>
              </a:rPr>
              <a:t>minterm</a:t>
            </a:r>
            <a:endParaRPr lang="en-US" sz="28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3439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685800" y="13414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(A + BC)(A + 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/>
              <a:t>Apply T8’ first when possible: </a:t>
            </a:r>
            <a:r>
              <a:rPr lang="en-US" sz="2000" dirty="0"/>
              <a:t>W+XZ = (W+X)(W+Z)</a:t>
            </a:r>
          </a:p>
          <a:p>
            <a:pPr marL="0" indent="0">
              <a:buNone/>
            </a:pPr>
            <a:r>
              <a:rPr lang="en-US" sz="2000" dirty="0"/>
              <a:t>     Make: X = BC, Z = DE and rewrite equation</a:t>
            </a:r>
          </a:p>
          <a:p>
            <a:pPr marL="0" indent="0">
              <a:buNone/>
            </a:pPr>
            <a:r>
              <a:rPr lang="en-US" sz="2000" dirty="0"/>
              <a:t>          Y	= (A+X)(A+Z)		substitution (X=BC, Z=DE)</a:t>
            </a:r>
          </a:p>
          <a:p>
            <a:pPr marL="0" indent="0">
              <a:buNone/>
            </a:pPr>
            <a:r>
              <a:rPr lang="en-US" sz="2000" dirty="0"/>
              <a:t>   	= A + XZ			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= A + BCDE		substitution</a:t>
            </a:r>
          </a:p>
          <a:p>
            <a:pPr marL="0" indent="0">
              <a:buNone/>
            </a:pPr>
            <a:r>
              <a:rPr lang="en-US" sz="2000" dirty="0"/>
              <a:t>or </a:t>
            </a:r>
            <a:r>
              <a:rPr lang="en-US" sz="2000" b="1" dirty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sz="2000" dirty="0"/>
              <a:t>          Y	= AA + ADE + ABC + BCDE	T8: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	= A + ADE + ABC + BCDE	T3: </a:t>
            </a:r>
            <a:r>
              <a:rPr lang="en-US" sz="2000" dirty="0" err="1"/>
              <a:t>Idempotency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	= </a:t>
            </a:r>
            <a:r>
              <a:rPr lang="en-US" sz="2000" b="1" dirty="0"/>
              <a:t>A + ADE </a:t>
            </a:r>
            <a:r>
              <a:rPr lang="en-US" sz="2000" dirty="0"/>
              <a:t>+ ABC + BCDE		</a:t>
            </a:r>
          </a:p>
          <a:p>
            <a:pPr>
              <a:buFontTx/>
              <a:buNone/>
            </a:pPr>
            <a:r>
              <a:rPr lang="en-US" sz="2000" dirty="0"/>
              <a:t> 		= </a:t>
            </a:r>
            <a:r>
              <a:rPr lang="en-US" sz="2000" b="1" dirty="0"/>
              <a:t>A             </a:t>
            </a:r>
            <a:r>
              <a:rPr lang="en-US" sz="2000" dirty="0"/>
              <a:t>+ ABC + BCDE	T9’: Covering</a:t>
            </a:r>
          </a:p>
          <a:p>
            <a:pPr>
              <a:buNone/>
            </a:pPr>
            <a:r>
              <a:rPr lang="en-US" sz="2000" dirty="0"/>
              <a:t> 		= A + BCDE		T9’: Covering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877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6: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Simplifying Boolean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857" y="3722914"/>
            <a:ext cx="2481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called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multiplying out</a:t>
            </a:r>
          </a:p>
          <a:p>
            <a:r>
              <a:rPr lang="en-US" sz="2000" dirty="0"/>
              <a:t>an expression to get</a:t>
            </a:r>
          </a:p>
          <a:p>
            <a:r>
              <a:rPr lang="en-US" sz="2000" dirty="0"/>
              <a:t>sum-of-products (SOP) form.</a:t>
            </a:r>
          </a:p>
        </p:txBody>
      </p:sp>
    </p:spTree>
    <p:extLst>
      <p:ext uri="{BB962C8B-B14F-4D97-AF65-F5344CB8AC3E}">
        <p14:creationId xmlns:p14="http://schemas.microsoft.com/office/powerpoint/2010/main" val="231023737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599" y="1066800"/>
            <a:ext cx="772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expression is in </a:t>
            </a:r>
            <a:r>
              <a:rPr lang="en-US" sz="3600" b="1" dirty="0"/>
              <a:t>sum-of-products (SOP)</a:t>
            </a:r>
            <a:r>
              <a:rPr lang="en-US" sz="3600" dirty="0"/>
              <a:t> form when all products contain literals only.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SOP form: Y = AB + BC’ + 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NOT</a:t>
            </a:r>
            <a:r>
              <a:rPr lang="en-US" sz="3600" dirty="0"/>
              <a:t> SOP form: Y = DF + E(A’+B)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SOP form: Z = A + BC + DE’F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Multiplying Out: SOP Form</a:t>
            </a:r>
          </a:p>
        </p:txBody>
      </p:sp>
    </p:spTree>
    <p:extLst>
      <p:ext uri="{BB962C8B-B14F-4D97-AF65-F5344CB8AC3E}">
        <p14:creationId xmlns:p14="http://schemas.microsoft.com/office/powerpoint/2010/main" val="265258658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762000" y="15700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(A + C + D + E)(A + B)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/>
              <a:t>Apply T8’ first when possible: </a:t>
            </a:r>
            <a:r>
              <a:rPr lang="en-US" sz="2000" dirty="0"/>
              <a:t>W+XZ = (W+X)(W+Z)</a:t>
            </a:r>
          </a:p>
          <a:p>
            <a:pPr marL="0" indent="0">
              <a:buNone/>
            </a:pPr>
            <a:r>
              <a:rPr lang="en-US" sz="2000" dirty="0"/>
              <a:t>     Make: X = (C+D+E), Z = B and rewrite equation</a:t>
            </a:r>
          </a:p>
          <a:p>
            <a:pPr marL="0" indent="0">
              <a:buNone/>
            </a:pPr>
            <a:r>
              <a:rPr lang="en-US" sz="2000" dirty="0"/>
              <a:t>          Y	= (A+X)(A+Z)			substitution (X=(C+D+E), Z=B)</a:t>
            </a:r>
          </a:p>
          <a:p>
            <a:pPr marL="0" indent="0">
              <a:buNone/>
            </a:pPr>
            <a:r>
              <a:rPr lang="en-US" sz="2000" dirty="0"/>
              <a:t>   	= A + XZ				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= A + (C+D+E)B			substitution</a:t>
            </a:r>
          </a:p>
          <a:p>
            <a:pPr marL="0" indent="0">
              <a:buNone/>
            </a:pPr>
            <a:r>
              <a:rPr lang="en-US" sz="2000" dirty="0"/>
              <a:t>	= A + BC + BD + BE		T8: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or </a:t>
            </a:r>
            <a:r>
              <a:rPr lang="en-US" sz="2000" b="1" dirty="0">
                <a:solidFill>
                  <a:schemeClr val="accent1"/>
                </a:solidFill>
              </a:rPr>
              <a:t>		</a:t>
            </a:r>
          </a:p>
          <a:p>
            <a:pPr>
              <a:buFontTx/>
              <a:buNone/>
            </a:pPr>
            <a:r>
              <a:rPr lang="en-US" sz="2000" dirty="0"/>
              <a:t>          Y	= AA+AB+AC+BC+AD+BD+AE+BE 	T8: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	= </a:t>
            </a:r>
            <a:r>
              <a:rPr lang="en-US" sz="2000" b="1" dirty="0"/>
              <a:t>A</a:t>
            </a:r>
            <a:r>
              <a:rPr lang="en-US" sz="2000" dirty="0"/>
              <a:t>+AB+AC+AD+AE+BC+BD+BE	T3: </a:t>
            </a:r>
            <a:r>
              <a:rPr lang="en-US" sz="2000" dirty="0" err="1"/>
              <a:t>Idempotency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   	= A + BC + BD + BE		T9’: Covering</a:t>
            </a:r>
            <a:r>
              <a:rPr lang="en-US" sz="2000" b="1" dirty="0"/>
              <a:t> </a:t>
            </a:r>
            <a:r>
              <a:rPr lang="en-US" sz="2000" dirty="0"/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92370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Multiplying Out: SOP Form</a:t>
            </a:r>
          </a:p>
        </p:txBody>
      </p:sp>
    </p:spTree>
    <p:extLst>
      <p:ext uri="{BB962C8B-B14F-4D97-AF65-F5344CB8AC3E}">
        <p14:creationId xmlns:p14="http://schemas.microsoft.com/office/powerpoint/2010/main" val="1301955639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61" name="Rectangle 17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990600"/>
            <a:ext cx="3810000" cy="4953000"/>
          </a:xfrm>
          <a:noFill/>
          <a:ln/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</a:rPr>
              <a:t>SOP – sum-of-products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POS – product-of-sums</a:t>
            </a:r>
          </a:p>
        </p:txBody>
      </p:sp>
      <p:graphicFrame>
        <p:nvGraphicFramePr>
          <p:cNvPr id="1106962" name="Object 18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67424713"/>
              </p:ext>
            </p:extLst>
          </p:nvPr>
        </p:nvGraphicFramePr>
        <p:xfrm>
          <a:off x="1143000" y="4038600"/>
          <a:ext cx="338613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4" name="VISIO" r:id="rId13" imgW="1287720" imgH="757080" progId="Visio.Drawing.6">
                  <p:embed/>
                </p:oleObj>
              </mc:Choice>
              <mc:Fallback>
                <p:oleObj name="VISIO" r:id="rId13" imgW="1287720" imgH="757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338613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963" name="Object 19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91725809"/>
              </p:ext>
            </p:extLst>
          </p:nvPr>
        </p:nvGraphicFramePr>
        <p:xfrm>
          <a:off x="1066800" y="1371600"/>
          <a:ext cx="365760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5" name="VISIO" r:id="rId15" imgW="1280880" imgH="752040" progId="Visio.Drawing.6">
                  <p:embed/>
                </p:oleObj>
              </mc:Choice>
              <mc:Fallback>
                <p:oleObj name="VISIO" r:id="rId15" imgW="1280880" imgH="752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3657600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964" name="Rectangl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4648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E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 + C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   = </a:t>
            </a:r>
            <a:r>
              <a:rPr lang="el-GR" sz="2400" dirty="0">
                <a:latin typeface="Times New Roman" pitchFamily="18" charset="0"/>
                <a:cs typeface="Arial" charset="0"/>
              </a:rPr>
              <a:t>Π</a:t>
            </a:r>
            <a:r>
              <a:rPr lang="en-US" sz="2400" dirty="0">
                <a:latin typeface="Times New Roman" pitchFamily="18" charset="0"/>
                <a:cs typeface="Arial" charset="0"/>
              </a:rPr>
              <a:t>(0, 1, 3)</a:t>
            </a:r>
          </a:p>
        </p:txBody>
      </p:sp>
      <p:sp>
        <p:nvSpPr>
          <p:cNvPr id="110696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000875" y="47228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6" name="Line 2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381875" y="47228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7" name="Line 2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991475" y="4722812"/>
            <a:ext cx="16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968" name="Rectangl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24400" y="2209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E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OC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  = </a:t>
            </a:r>
            <a:r>
              <a:rPr lang="el-GR" sz="2400" dirty="0">
                <a:latin typeface="Times New Roman" pitchFamily="18" charset="0"/>
                <a:cs typeface="Arial" charset="0"/>
              </a:rPr>
              <a:t>Σ</a:t>
            </a:r>
            <a:r>
              <a:rPr lang="en-US" sz="2400" dirty="0">
                <a:latin typeface="Times New Roman" pitchFamily="18" charset="0"/>
                <a:cs typeface="Arial" charset="0"/>
              </a:rPr>
              <a:t>(2)</a:t>
            </a:r>
            <a:endParaRPr lang="en-US" sz="2400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6969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62600" y="2286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Review: SOP &amp; POS Form</a:t>
            </a:r>
          </a:p>
        </p:txBody>
      </p:sp>
    </p:spTree>
    <p:extLst>
      <p:ext uri="{BB962C8B-B14F-4D97-AF65-F5344CB8AC3E}">
        <p14:creationId xmlns:p14="http://schemas.microsoft.com/office/powerpoint/2010/main" val="187198273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599" y="1066800"/>
            <a:ext cx="7728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 expression is in </a:t>
            </a:r>
            <a:r>
              <a:rPr lang="en-US" sz="3600" b="1" dirty="0"/>
              <a:t>product-of-sums (POS)</a:t>
            </a:r>
            <a:r>
              <a:rPr lang="en-US" sz="3600" dirty="0"/>
              <a:t> form when all sums contain literals only.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POS form: Y = (A+B)(C+D)(E’+F)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NOT</a:t>
            </a:r>
            <a:r>
              <a:rPr lang="en-US" sz="3600" dirty="0"/>
              <a:t> POS form: Y = (D+E)(F’+GH)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POS form: Z = A(B+C)(D+E’)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Factoring: POS Form</a:t>
            </a:r>
          </a:p>
        </p:txBody>
      </p:sp>
    </p:spTree>
    <p:extLst>
      <p:ext uri="{BB962C8B-B14F-4D97-AF65-F5344CB8AC3E}">
        <p14:creationId xmlns:p14="http://schemas.microsoft.com/office/powerpoint/2010/main" val="2212827462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171313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(A + B’CDE)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/>
              <a:t>Apply T8’ first when possible: </a:t>
            </a:r>
            <a:r>
              <a:rPr lang="en-US" sz="2000" dirty="0"/>
              <a:t>W+XZ = (W+X)(W+Z)</a:t>
            </a:r>
          </a:p>
          <a:p>
            <a:pPr marL="0" indent="0">
              <a:buNone/>
            </a:pPr>
            <a:r>
              <a:rPr lang="en-US" sz="2000" dirty="0"/>
              <a:t>     Make: X = B’C, Z = DE and rewrite equation</a:t>
            </a:r>
          </a:p>
          <a:p>
            <a:pPr marL="0" indent="0">
              <a:buNone/>
            </a:pPr>
            <a:r>
              <a:rPr lang="en-US" sz="2000" dirty="0"/>
              <a:t>          Y	= (A+XZ)				substitution (X=B’C, Z=DE)</a:t>
            </a:r>
          </a:p>
          <a:p>
            <a:pPr marL="0" indent="0">
              <a:buNone/>
            </a:pPr>
            <a:r>
              <a:rPr lang="en-US" sz="2000" dirty="0"/>
              <a:t> 	= (A+B’C)(A+DE) 			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	= (A+B’)(A+C)(A+D)(A+E) 		T8’: </a:t>
            </a:r>
            <a:r>
              <a:rPr lang="en-US" sz="2000" dirty="0" err="1"/>
              <a:t>Distributivity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Factoring: POS Form</a:t>
            </a:r>
          </a:p>
        </p:txBody>
      </p:sp>
    </p:spTree>
    <p:extLst>
      <p:ext uri="{BB962C8B-B14F-4D97-AF65-F5344CB8AC3E}">
        <p14:creationId xmlns:p14="http://schemas.microsoft.com/office/powerpoint/2010/main" val="185679384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1713131"/>
            <a:ext cx="843642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Y = AB + C’DE + F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     </a:t>
            </a:r>
            <a:r>
              <a:rPr lang="en-US" sz="2000" b="1" dirty="0"/>
              <a:t>Apply T8’ first when possible: </a:t>
            </a:r>
            <a:r>
              <a:rPr lang="en-US" sz="2000" dirty="0"/>
              <a:t>W+XZ = (W+X)(W+Z)</a:t>
            </a:r>
          </a:p>
          <a:p>
            <a:pPr marL="0" indent="0">
              <a:buNone/>
            </a:pPr>
            <a:r>
              <a:rPr lang="en-US" sz="2000" dirty="0"/>
              <a:t>     Make: W = AB, X = C’, Z = DE and rewrite equation</a:t>
            </a:r>
          </a:p>
          <a:p>
            <a:pPr marL="0" indent="0">
              <a:buNone/>
            </a:pPr>
            <a:r>
              <a:rPr lang="en-US" sz="2000" dirty="0"/>
              <a:t>          Y	= (W+XZ) + F		   	substitution W = AB, X = C’, Z = DE</a:t>
            </a:r>
          </a:p>
          <a:p>
            <a:pPr marL="0" indent="0">
              <a:buNone/>
            </a:pPr>
            <a:r>
              <a:rPr lang="en-US" sz="2000" dirty="0"/>
              <a:t> 	= (W+X)(W+Z) + F 	  	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	= (AB+C’)(AB+DE)+F   		substitution</a:t>
            </a:r>
          </a:p>
          <a:p>
            <a:pPr marL="0" indent="0">
              <a:buNone/>
            </a:pPr>
            <a:r>
              <a:rPr lang="en-US" sz="2000" dirty="0"/>
              <a:t>	= (A+C’)(B+C’)(AB+D)(AB+E)+F	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= (A+C’)(B+C’)(A+D)(B+D)(A+E)(B+E)+F	             T8’: </a:t>
            </a:r>
            <a:r>
              <a:rPr lang="en-US" sz="2000" dirty="0" err="1"/>
              <a:t>Distributivity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= (A+C’+F)(B+C’+F)(A+D+F)(B+D+F)(A+E+F)(B+E+F)   T8’: </a:t>
            </a:r>
            <a:r>
              <a:rPr lang="en-US" sz="2000" dirty="0" err="1"/>
              <a:t>Distributivity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1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Example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Factoring: POS Form</a:t>
            </a:r>
          </a:p>
        </p:txBody>
      </p:sp>
    </p:spTree>
    <p:extLst>
      <p:ext uri="{BB962C8B-B14F-4D97-AF65-F5344CB8AC3E}">
        <p14:creationId xmlns:p14="http://schemas.microsoft.com/office/powerpoint/2010/main" val="57590992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816971"/>
              </p:ext>
            </p:extLst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743200" y="2057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0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0152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228945"/>
            <a:ext cx="738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complement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product</a:t>
            </a:r>
            <a:r>
              <a:rPr lang="en-US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+mj-lt"/>
                <a:cs typeface="Times New Roman" panose="02020603050405020304" pitchFamily="18" charset="0"/>
              </a:rPr>
              <a:t>is the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sum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of the 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complements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47318"/>
              </p:ext>
            </p:extLst>
          </p:nvPr>
        </p:nvGraphicFramePr>
        <p:xfrm>
          <a:off x="1143001" y="1397000"/>
          <a:ext cx="7391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2743200" y="2057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0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81600" y="2057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180279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DeMorgan’s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Theorem: Dual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94588"/>
              </p:ext>
            </p:extLst>
          </p:nvPr>
        </p:nvGraphicFramePr>
        <p:xfrm>
          <a:off x="758953" y="1397000"/>
          <a:ext cx="761491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Theorem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Dual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baseline="0" dirty="0"/>
                        <a:t>+</a:t>
                      </a:r>
                      <a:r>
                        <a:rPr lang="en-US" sz="240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baseline="0" dirty="0"/>
                        <a:t>+B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 = B</a:t>
                      </a:r>
                      <a:r>
                        <a:rPr lang="en-US" sz="2400" baseline="-25000" dirty="0"/>
                        <a:t>0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1</a:t>
                      </a:r>
                      <a:r>
                        <a:rPr lang="en-US" sz="2400" dirty="0"/>
                        <a:t>•</a:t>
                      </a:r>
                      <a:r>
                        <a:rPr lang="en-US" sz="2400" baseline="0" dirty="0"/>
                        <a:t>B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…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DeMorgan’s</a:t>
                      </a:r>
                      <a:r>
                        <a:rPr lang="en-US" sz="2400" baseline="0" dirty="0"/>
                        <a:t> Theorem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840992" y="203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663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23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04592" y="239268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08272" y="204216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36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0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71872" y="240284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7090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21783</TotalTime>
  <Words>5543</Words>
  <Application>Microsoft Macintosh PowerPoint</Application>
  <PresentationFormat>On-screen Show (4:3)</PresentationFormat>
  <Paragraphs>1473</Paragraphs>
  <Slides>153</Slides>
  <Notes>152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8" baseType="lpstr">
      <vt:lpstr>Arial</vt:lpstr>
      <vt:lpstr>Calibri</vt:lpstr>
      <vt:lpstr>Times New Roman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Sum-of-Products Form</vt:lpstr>
      <vt:lpstr>Sum-of-Products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SOP &amp; POS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95</cp:revision>
  <cp:lastPrinted>2018-01-21T21:56:28Z</cp:lastPrinted>
  <dcterms:created xsi:type="dcterms:W3CDTF">2012-08-07T04:56:47Z</dcterms:created>
  <dcterms:modified xsi:type="dcterms:W3CDTF">2018-01-21T22:33:24Z</dcterms:modified>
</cp:coreProperties>
</file>