
<file path=[Content_Types].xml><?xml version="1.0" encoding="utf-8"?>
<Types xmlns="http://schemas.openxmlformats.org/package/2006/content-types">
  <Default Extension="xml" ContentType="application/xml"/>
  <Default Extension="vsdx" ContentType="application/vnd.ms-visio.drawing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3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5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36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37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38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39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40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41.xml" ContentType="application/vnd.openxmlformats-officedocument.presentationml.notesSlide+xml"/>
  <Override PartName="/ppt/tags/tag69.xml" ContentType="application/vnd.openxmlformats-officedocument.presentationml.tags+xml"/>
  <Override PartName="/ppt/notesSlides/notesSlide42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43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44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45.xml" ContentType="application/vnd.openxmlformats-officedocument.presentationml.notesSlide+xml"/>
  <Override PartName="/ppt/tags/tag79.xml" ContentType="application/vnd.openxmlformats-officedocument.presentationml.tags+xml"/>
  <Override PartName="/ppt/notesSlides/notesSlide46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47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48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49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50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51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52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53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54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55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56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57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58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59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60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61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62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63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64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65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66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67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68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69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70.xml" ContentType="application/vnd.openxmlformats-officedocument.presentationml.notesSlide+xml"/>
  <Override PartName="/ppt/tags/tag149.xml" ContentType="application/vnd.openxmlformats-officedocument.presentationml.tags+xml"/>
  <Override PartName="/ppt/notesSlides/notesSlide71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72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73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74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75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76.xml" ContentType="application/vnd.openxmlformats-officedocument.presentationml.notesSlide+xml"/>
  <Override PartName="/ppt/tags/tag167.xml" ContentType="application/vnd.openxmlformats-officedocument.presentationml.tags+xml"/>
  <Override PartName="/ppt/notesSlides/notesSlide77.xml" ContentType="application/vnd.openxmlformats-officedocument.presentationml.notesSlide+xml"/>
  <Override PartName="/ppt/tags/tag168.xml" ContentType="application/vnd.openxmlformats-officedocument.presentationml.tags+xml"/>
  <Override PartName="/ppt/notesSlides/notesSlide78.xml" ContentType="application/vnd.openxmlformats-officedocument.presentationml.notesSlide+xml"/>
  <Override PartName="/ppt/tags/tag169.xml" ContentType="application/vnd.openxmlformats-officedocument.presentationml.tags+xml"/>
  <Override PartName="/ppt/notesSlides/notesSlide79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80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81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82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83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84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85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86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87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88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89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90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91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92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93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94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95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96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97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98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99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100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101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102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103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104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105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06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07.xml" ContentType="application/vnd.openxmlformats-officedocument.presentationml.notesSlide+xml"/>
  <Override PartName="/ppt/tags/tag244.xml" ContentType="application/vnd.openxmlformats-officedocument.presentationml.tags+xml"/>
  <Override PartName="/ppt/notesSlides/notesSlide108.xml" ContentType="application/vnd.openxmlformats-officedocument.presentationml.notesSlide+xml"/>
  <Override PartName="/ppt/tags/tag245.xml" ContentType="application/vnd.openxmlformats-officedocument.presentationml.tags+xml"/>
  <Override PartName="/ppt/notesSlides/notesSlide109.xml" ContentType="application/vnd.openxmlformats-officedocument.presentationml.notesSlide+xml"/>
  <Override PartName="/ppt/tags/tag246.xml" ContentType="application/vnd.openxmlformats-officedocument.presentationml.tags+xml"/>
  <Override PartName="/ppt/notesSlides/notesSlide110.xml" ContentType="application/vnd.openxmlformats-officedocument.presentationml.notesSlide+xml"/>
  <Override PartName="/ppt/tags/tag247.xml" ContentType="application/vnd.openxmlformats-officedocument.presentationml.tags+xml"/>
  <Override PartName="/ppt/notesSlides/notesSlide111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12.xml" ContentType="application/vnd.openxmlformats-officedocument.presentationml.notesSlide+xml"/>
  <Override PartName="/ppt/tags/tag250.xml" ContentType="application/vnd.openxmlformats-officedocument.presentationml.tags+xml"/>
  <Override PartName="/ppt/notesSlides/notesSlide113.xml" ContentType="application/vnd.openxmlformats-officedocument.presentationml.notesSlide+xml"/>
  <Override PartName="/ppt/tags/tag251.xml" ContentType="application/vnd.openxmlformats-officedocument.presentationml.tags+xml"/>
  <Override PartName="/ppt/notesSlides/notesSlide114.xml" ContentType="application/vnd.openxmlformats-officedocument.presentationml.notesSlide+xml"/>
  <Override PartName="/ppt/tags/tag252.xml" ContentType="application/vnd.openxmlformats-officedocument.presentationml.tags+xml"/>
  <Override PartName="/ppt/notesSlides/notesSlide115.xml" ContentType="application/vnd.openxmlformats-officedocument.presentationml.notesSlide+xml"/>
  <Override PartName="/ppt/tags/tag253.xml" ContentType="application/vnd.openxmlformats-officedocument.presentationml.tags+xml"/>
  <Override PartName="/ppt/notesSlides/notesSlide116.xml" ContentType="application/vnd.openxmlformats-officedocument.presentationml.notesSlid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117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118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119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120.xml" ContentType="application/vnd.openxmlformats-officedocument.presentationml.notesSlide+xml"/>
  <Override PartName="/ppt/tags/tag263.xml" ContentType="application/vnd.openxmlformats-officedocument.presentationml.tags+xml"/>
  <Override PartName="/ppt/notesSlides/notesSlide121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122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123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24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125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126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127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128.xml" ContentType="application/vnd.openxmlformats-officedocument.presentationml.notesSl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129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130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131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32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133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134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135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136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137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138.xml" ContentType="application/vnd.openxmlformats-officedocument.presentationml.notesSlide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139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140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notesSlides/notesSlide141.xml" ContentType="application/vnd.openxmlformats-officedocument.presentationml.notesSlide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142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143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144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145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146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147.xml" ContentType="application/vnd.openxmlformats-officedocument.presentationml.notesSlide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148.xml" ContentType="application/vnd.openxmlformats-officedocument.presentationml.notesSlid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notesSlides/notesSlide149.xml" ContentType="application/vnd.openxmlformats-officedocument.presentationml.notesSlide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150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151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notesSlides/notesSlide152.xml" ContentType="application/vnd.openxmlformats-officedocument.presentationml.notesSlide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153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154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155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notesSlides/notesSlide156.xml" ContentType="application/vnd.openxmlformats-officedocument.presentationml.notesSlide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157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notesSlides/notesSlide158.xml" ContentType="application/vnd.openxmlformats-officedocument.presentationml.notesSlide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159.xml" ContentType="application/vnd.openxmlformats-officedocument.presentationml.notesSlid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160.xml" ContentType="application/vnd.openxmlformats-officedocument.presentationml.notesSlid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161.xml" ContentType="application/vnd.openxmlformats-officedocument.presentationml.notesSlid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162.xml" ContentType="application/vnd.openxmlformats-officedocument.presentationml.notesSl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notesSlides/notesSlide163.xml" ContentType="application/vnd.openxmlformats-officedocument.presentationml.notesSlide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notesSlides/notesSlide164.xml" ContentType="application/vnd.openxmlformats-officedocument.presentationml.notesSlide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165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166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167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168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169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notesSlides/notesSlide170.xml" ContentType="application/vnd.openxmlformats-officedocument.presentationml.notesSlide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171.xml" ContentType="application/vnd.openxmlformats-officedocument.presentationml.notesSlide+xml"/>
  <Override PartName="/ppt/tags/tag421.xml" ContentType="application/vnd.openxmlformats-officedocument.presentationml.tags+xml"/>
  <Override PartName="/ppt/notesSlides/notesSlide172.xml" ContentType="application/vnd.openxmlformats-officedocument.presentationml.notesSlide+xml"/>
  <Override PartName="/ppt/tags/tag422.xml" ContentType="application/vnd.openxmlformats-officedocument.presentationml.tags+xml"/>
  <Override PartName="/ppt/notesSlides/notesSlide173.xml" ContentType="application/vnd.openxmlformats-officedocument.presentationml.notesSlide+xml"/>
  <Override PartName="/ppt/tags/tag423.xml" ContentType="application/vnd.openxmlformats-officedocument.presentationml.tags+xml"/>
  <Override PartName="/ppt/notesSlides/notesSlide174.xml" ContentType="application/vnd.openxmlformats-officedocument.presentationml.notesSlide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notesSlides/notesSlide175.xml" ContentType="application/vnd.openxmlformats-officedocument.presentationml.notesSl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notesSlides/notesSlide176.xml" ContentType="application/vnd.openxmlformats-officedocument.presentationml.notesSlide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notesSlides/notesSlide177.xml" ContentType="application/vnd.openxmlformats-officedocument.presentationml.notesSlide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178.xml" ContentType="application/vnd.openxmlformats-officedocument.presentationml.notesSlide+xml"/>
  <Override PartName="/ppt/embeddings/oleObject1.bin" ContentType="application/vnd.openxmlformats-officedocument.oleObject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notesSlides/notesSlide179.xml" ContentType="application/vnd.openxmlformats-officedocument.presentationml.notesSlide+xml"/>
  <Override PartName="/ppt/embeddings/oleObject2.bin" ContentType="application/vnd.openxmlformats-officedocument.oleObject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notesSlides/notesSlide180.xml" ContentType="application/vnd.openxmlformats-officedocument.presentationml.notesSlide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notesSlides/notesSlide181.xml" ContentType="application/vnd.openxmlformats-officedocument.presentationml.notesSlide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notesSlides/notesSlide182.xml" ContentType="application/vnd.openxmlformats-officedocument.presentationml.notesSlide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notesSlides/notesSlide183.xml" ContentType="application/vnd.openxmlformats-officedocument.presentationml.notesSlide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notesSlides/notesSlide184.xml" ContentType="application/vnd.openxmlformats-officedocument.presentationml.notesSlide+xml"/>
  <Override PartName="/ppt/tags/tag458.xml" ContentType="application/vnd.openxmlformats-officedocument.presentationml.tags+xml"/>
  <Override PartName="/ppt/notesSlides/notesSlide185.xml" ContentType="application/vnd.openxmlformats-officedocument.presentationml.notesSlide+xml"/>
  <Override PartName="/ppt/tags/tag459.xml" ContentType="application/vnd.openxmlformats-officedocument.presentationml.tags+xml"/>
  <Override PartName="/ppt/notesSlides/notesSlide186.xml" ContentType="application/vnd.openxmlformats-officedocument.presentationml.notesSlide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notesSlides/notesSlide187.xml" ContentType="application/vnd.openxmlformats-officedocument.presentationml.notesSlide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notesSlides/notesSlide188.xml" ContentType="application/vnd.openxmlformats-officedocument.presentationml.notesSlide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notesSlides/notesSlide189.xml" ContentType="application/vnd.openxmlformats-officedocument.presentationml.notesSlide+xml"/>
  <Override PartName="/ppt/tags/tag468.xml" ContentType="application/vnd.openxmlformats-officedocument.presentationml.tags+xml"/>
  <Override PartName="/ppt/notesSlides/notesSlide190.xml" ContentType="application/vnd.openxmlformats-officedocument.presentationml.notesSlide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notesSlides/notesSlide191.xml" ContentType="application/vnd.openxmlformats-officedocument.presentationml.notesSlide+xml"/>
  <Override PartName="/ppt/tags/tag471.xml" ContentType="application/vnd.openxmlformats-officedocument.presentationml.tags+xml"/>
  <Override PartName="/ppt/notesSlides/notesSlide1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5"/>
  </p:notesMasterIdLst>
  <p:sldIdLst>
    <p:sldId id="256" r:id="rId2"/>
    <p:sldId id="257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642" r:id="rId11"/>
    <p:sldId id="646" r:id="rId12"/>
    <p:sldId id="406" r:id="rId13"/>
    <p:sldId id="407" r:id="rId14"/>
    <p:sldId id="408" r:id="rId15"/>
    <p:sldId id="409" r:id="rId16"/>
    <p:sldId id="410" r:id="rId17"/>
    <p:sldId id="411" r:id="rId18"/>
    <p:sldId id="648" r:id="rId19"/>
    <p:sldId id="649" r:id="rId20"/>
    <p:sldId id="650" r:id="rId21"/>
    <p:sldId id="412" r:id="rId22"/>
    <p:sldId id="413" r:id="rId23"/>
    <p:sldId id="664" r:id="rId24"/>
    <p:sldId id="540" r:id="rId25"/>
    <p:sldId id="665" r:id="rId26"/>
    <p:sldId id="414" r:id="rId27"/>
    <p:sldId id="586" r:id="rId28"/>
    <p:sldId id="415" r:id="rId29"/>
    <p:sldId id="416" r:id="rId30"/>
    <p:sldId id="549" r:id="rId31"/>
    <p:sldId id="550" r:id="rId32"/>
    <p:sldId id="587" r:id="rId33"/>
    <p:sldId id="594" r:id="rId34"/>
    <p:sldId id="595" r:id="rId35"/>
    <p:sldId id="596" r:id="rId36"/>
    <p:sldId id="551" r:id="rId37"/>
    <p:sldId id="651" r:id="rId38"/>
    <p:sldId id="597" r:id="rId39"/>
    <p:sldId id="599" r:id="rId40"/>
    <p:sldId id="543" r:id="rId41"/>
    <p:sldId id="598" r:id="rId42"/>
    <p:sldId id="417" r:id="rId43"/>
    <p:sldId id="418" r:id="rId44"/>
    <p:sldId id="600" r:id="rId45"/>
    <p:sldId id="546" r:id="rId46"/>
    <p:sldId id="601" r:id="rId47"/>
    <p:sldId id="548" r:id="rId48"/>
    <p:sldId id="652" r:id="rId49"/>
    <p:sldId id="653" r:id="rId50"/>
    <p:sldId id="663" r:id="rId51"/>
    <p:sldId id="666" r:id="rId52"/>
    <p:sldId id="542" r:id="rId53"/>
    <p:sldId id="554" r:id="rId54"/>
    <p:sldId id="655" r:id="rId55"/>
    <p:sldId id="654" r:id="rId56"/>
    <p:sldId id="656" r:id="rId57"/>
    <p:sldId id="657" r:id="rId58"/>
    <p:sldId id="667" r:id="rId59"/>
    <p:sldId id="658" r:id="rId60"/>
    <p:sldId id="555" r:id="rId61"/>
    <p:sldId id="659" r:id="rId62"/>
    <p:sldId id="660" r:id="rId63"/>
    <p:sldId id="661" r:id="rId64"/>
    <p:sldId id="420" r:id="rId65"/>
    <p:sldId id="662" r:id="rId66"/>
    <p:sldId id="423" r:id="rId67"/>
    <p:sldId id="603" r:id="rId68"/>
    <p:sldId id="556" r:id="rId69"/>
    <p:sldId id="557" r:id="rId70"/>
    <p:sldId id="559" r:id="rId71"/>
    <p:sldId id="558" r:id="rId72"/>
    <p:sldId id="429" r:id="rId73"/>
    <p:sldId id="430" r:id="rId74"/>
    <p:sldId id="431" r:id="rId75"/>
    <p:sldId id="560" r:id="rId76"/>
    <p:sldId id="604" r:id="rId77"/>
    <p:sldId id="435" r:id="rId78"/>
    <p:sldId id="436" r:id="rId79"/>
    <p:sldId id="561" r:id="rId80"/>
    <p:sldId id="605" r:id="rId81"/>
    <p:sldId id="437" r:id="rId82"/>
    <p:sldId id="438" r:id="rId83"/>
    <p:sldId id="439" r:id="rId84"/>
    <p:sldId id="441" r:id="rId85"/>
    <p:sldId id="442" r:id="rId86"/>
    <p:sldId id="443" r:id="rId87"/>
    <p:sldId id="444" r:id="rId88"/>
    <p:sldId id="607" r:id="rId89"/>
    <p:sldId id="669" r:id="rId90"/>
    <p:sldId id="670" r:id="rId91"/>
    <p:sldId id="671" r:id="rId92"/>
    <p:sldId id="672" r:id="rId93"/>
    <p:sldId id="668" r:id="rId94"/>
    <p:sldId id="615" r:id="rId95"/>
    <p:sldId id="616" r:id="rId96"/>
    <p:sldId id="617" r:id="rId97"/>
    <p:sldId id="445" r:id="rId98"/>
    <p:sldId id="446" r:id="rId99"/>
    <p:sldId id="563" r:id="rId100"/>
    <p:sldId id="447" r:id="rId101"/>
    <p:sldId id="619" r:id="rId102"/>
    <p:sldId id="449" r:id="rId103"/>
    <p:sldId id="674" r:id="rId104"/>
    <p:sldId id="564" r:id="rId105"/>
    <p:sldId id="618" r:id="rId106"/>
    <p:sldId id="565" r:id="rId107"/>
    <p:sldId id="567" r:id="rId108"/>
    <p:sldId id="620" r:id="rId109"/>
    <p:sldId id="450" r:id="rId110"/>
    <p:sldId id="452" r:id="rId111"/>
    <p:sldId id="621" r:id="rId112"/>
    <p:sldId id="622" r:id="rId113"/>
    <p:sldId id="623" r:id="rId114"/>
    <p:sldId id="455" r:id="rId115"/>
    <p:sldId id="456" r:id="rId116"/>
    <p:sldId id="457" r:id="rId117"/>
    <p:sldId id="625" r:id="rId118"/>
    <p:sldId id="459" r:id="rId119"/>
    <p:sldId id="626" r:id="rId120"/>
    <p:sldId id="675" r:id="rId121"/>
    <p:sldId id="583" r:id="rId122"/>
    <p:sldId id="584" r:id="rId123"/>
    <p:sldId id="629" r:id="rId124"/>
    <p:sldId id="627" r:id="rId125"/>
    <p:sldId id="465" r:id="rId126"/>
    <p:sldId id="630" r:id="rId127"/>
    <p:sldId id="631" r:id="rId128"/>
    <p:sldId id="632" r:id="rId129"/>
    <p:sldId id="467" r:id="rId130"/>
    <p:sldId id="568" r:id="rId131"/>
    <p:sldId id="633" r:id="rId132"/>
    <p:sldId id="634" r:id="rId133"/>
    <p:sldId id="635" r:id="rId134"/>
    <p:sldId id="636" r:id="rId135"/>
    <p:sldId id="638" r:id="rId136"/>
    <p:sldId id="637" r:id="rId137"/>
    <p:sldId id="475" r:id="rId138"/>
    <p:sldId id="476" r:id="rId139"/>
    <p:sldId id="477" r:id="rId140"/>
    <p:sldId id="478" r:id="rId141"/>
    <p:sldId id="479" r:id="rId142"/>
    <p:sldId id="571" r:id="rId143"/>
    <p:sldId id="480" r:id="rId144"/>
    <p:sldId id="481" r:id="rId145"/>
    <p:sldId id="482" r:id="rId146"/>
    <p:sldId id="483" r:id="rId147"/>
    <p:sldId id="484" r:id="rId148"/>
    <p:sldId id="485" r:id="rId149"/>
    <p:sldId id="572" r:id="rId150"/>
    <p:sldId id="486" r:id="rId151"/>
    <p:sldId id="573" r:id="rId152"/>
    <p:sldId id="639" r:id="rId153"/>
    <p:sldId id="488" r:id="rId154"/>
    <p:sldId id="489" r:id="rId155"/>
    <p:sldId id="490" r:id="rId156"/>
    <p:sldId id="491" r:id="rId157"/>
    <p:sldId id="575" r:id="rId158"/>
    <p:sldId id="576" r:id="rId159"/>
    <p:sldId id="492" r:id="rId160"/>
    <p:sldId id="574" r:id="rId161"/>
    <p:sldId id="577" r:id="rId162"/>
    <p:sldId id="498" r:id="rId163"/>
    <p:sldId id="578" r:id="rId164"/>
    <p:sldId id="501" r:id="rId165"/>
    <p:sldId id="640" r:id="rId166"/>
    <p:sldId id="502" r:id="rId167"/>
    <p:sldId id="503" r:id="rId168"/>
    <p:sldId id="641" r:id="rId169"/>
    <p:sldId id="504" r:id="rId170"/>
    <p:sldId id="537" r:id="rId171"/>
    <p:sldId id="512" r:id="rId172"/>
    <p:sldId id="513" r:id="rId173"/>
    <p:sldId id="579" r:id="rId174"/>
    <p:sldId id="581" r:id="rId175"/>
    <p:sldId id="580" r:id="rId176"/>
    <p:sldId id="514" r:id="rId177"/>
    <p:sldId id="515" r:id="rId178"/>
    <p:sldId id="516" r:id="rId179"/>
    <p:sldId id="517" r:id="rId180"/>
    <p:sldId id="518" r:id="rId181"/>
    <p:sldId id="519" r:id="rId182"/>
    <p:sldId id="520" r:id="rId183"/>
    <p:sldId id="521" r:id="rId184"/>
    <p:sldId id="522" r:id="rId185"/>
    <p:sldId id="523" r:id="rId186"/>
    <p:sldId id="524" r:id="rId187"/>
    <p:sldId id="525" r:id="rId188"/>
    <p:sldId id="526" r:id="rId189"/>
    <p:sldId id="527" r:id="rId190"/>
    <p:sldId id="538" r:id="rId191"/>
    <p:sldId id="529" r:id="rId192"/>
    <p:sldId id="530" r:id="rId193"/>
    <p:sldId id="531" r:id="rId1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0EF"/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52" autoAdjust="0"/>
    <p:restoredTop sz="94142" autoAdjust="0"/>
  </p:normalViewPr>
  <p:slideViewPr>
    <p:cSldViewPr>
      <p:cViewPr varScale="1">
        <p:scale>
          <a:sx n="111" d="100"/>
          <a:sy n="111" d="100"/>
        </p:scale>
        <p:origin x="-18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notesMaster" Target="notesMasters/notesMaster1.xml"/><Relationship Id="rId196" Type="http://schemas.openxmlformats.org/officeDocument/2006/relationships/printerSettings" Target="printerSettings/printerSettings1.bin"/><Relationship Id="rId197" Type="http://schemas.openxmlformats.org/officeDocument/2006/relationships/presProps" Target="presProps.xml"/><Relationship Id="rId198" Type="http://schemas.openxmlformats.org/officeDocument/2006/relationships/viewProps" Target="viewProps.xml"/><Relationship Id="rId199" Type="http://schemas.openxmlformats.org/officeDocument/2006/relationships/theme" Target="theme/theme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00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3/27/17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1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1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1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1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1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1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1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1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1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1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1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1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8.xml"/></Relationships>
</file>

<file path=ppt/notesSlides/_rels/notesSlide1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9.xml"/></Relationships>
</file>

<file path=ppt/notesSlides/_rels/notesSlide1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1.xml"/></Relationships>
</file>

<file path=ppt/notesSlides/_rels/notesSlide1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2.xml"/></Relationships>
</file>

<file path=ppt/notesSlides/_rels/notesSlide1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3.xml"/></Relationships>
</file>

<file path=ppt/notesSlides/_rels/notesSlide1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4.xml"/></Relationships>
</file>

<file path=ppt/notesSlides/_rels/notesSlide1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5.xml"/></Relationships>
</file>

<file path=ppt/notesSlides/_rels/notesSlide1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6.xml"/></Relationships>
</file>

<file path=ppt/notesSlides/_rels/notesSlide1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7.xml"/></Relationships>
</file>

<file path=ppt/notesSlides/_rels/notesSlide1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8.xml"/></Relationships>
</file>

<file path=ppt/notesSlides/_rels/notesSlide1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9.xml"/></Relationships>
</file>

<file path=ppt/notesSlides/_rels/notesSlide1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1.xml"/></Relationships>
</file>

<file path=ppt/notesSlides/_rels/notesSlide1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2.xml"/></Relationships>
</file>

<file path=ppt/notesSlides/_rels/notesSlide1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3.xml"/></Relationships>
</file>

<file path=ppt/notesSlides/_rels/notesSlide1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4.xml"/></Relationships>
</file>

<file path=ppt/notesSlides/_rels/notesSlide1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5.xml"/></Relationships>
</file>

<file path=ppt/notesSlides/_rels/notesSlide1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6.xml"/></Relationships>
</file>

<file path=ppt/notesSlides/_rels/notesSlide1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7.xml"/></Relationships>
</file>

<file path=ppt/notesSlides/_rels/notesSlide1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8.xml"/></Relationships>
</file>

<file path=ppt/notesSlides/_rels/notesSlide1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9.xml"/></Relationships>
</file>

<file path=ppt/notesSlides/_rels/notesSlide1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1.xml"/></Relationships>
</file>

<file path=ppt/notesSlides/_rels/notesSlide1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2.xml"/></Relationships>
</file>

<file path=ppt/notesSlides/_rels/notesSlide1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3.xml"/></Relationships>
</file>

<file path=ppt/notesSlides/_rels/notesSlide1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4.xml"/></Relationships>
</file>

<file path=ppt/notesSlides/_rels/notesSlide1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5.xml"/></Relationships>
</file>

<file path=ppt/notesSlides/_rels/notesSlide1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6.xml"/></Relationships>
</file>

<file path=ppt/notesSlides/_rels/notesSlide1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7.xml"/></Relationships>
</file>

<file path=ppt/notesSlides/_rels/notesSlide1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8.xml"/></Relationships>
</file>

<file path=ppt/notesSlides/_rels/notesSlide1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9.xml"/></Relationships>
</file>

<file path=ppt/notesSlides/_rels/notesSlide1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1.xml"/></Relationships>
</file>

<file path=ppt/notesSlides/_rels/notesSlide1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2.xml"/></Relationships>
</file>

<file path=ppt/notesSlides/_rels/notesSlide1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3.xml"/></Relationships>
</file>

<file path=ppt/notesSlides/_rels/notesSlide1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4.xml"/></Relationships>
</file>

<file path=ppt/notesSlides/_rels/notesSlide1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5.xml"/></Relationships>
</file>

<file path=ppt/notesSlides/_rels/notesSlide1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6.xml"/></Relationships>
</file>

<file path=ppt/notesSlides/_rels/notesSlide1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7.xml"/></Relationships>
</file>

<file path=ppt/notesSlides/_rels/notesSlide1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8.xml"/></Relationships>
</file>

<file path=ppt/notesSlides/_rels/notesSlide1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9.xml"/></Relationships>
</file>

<file path=ppt/notesSlides/_rels/notesSlide1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1.xml"/></Relationships>
</file>

<file path=ppt/notesSlides/_rels/notesSlide1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2.xml"/></Relationships>
</file>

<file path=ppt/notesSlides/_rels/notesSlide1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25141-5B24-4BAE-9559-A86E56479F27}" type="slidenum">
              <a:rPr lang="en-US"/>
              <a:pPr/>
              <a:t>11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76475-67CF-4992-815A-DD875D6A7AC4}" type="slidenum">
              <a:rPr lang="en-US"/>
              <a:pPr/>
              <a:t>101</a:t>
            </a:fld>
            <a:endParaRPr lang="en-US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102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103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104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105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106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76475-67CF-4992-815A-DD875D6A7AC4}" type="slidenum">
              <a:rPr lang="en-US"/>
              <a:pPr/>
              <a:t>107</a:t>
            </a:fld>
            <a:endParaRPr lang="en-US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108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71284-1B79-4AFD-9A6D-9A8DAC1A8E10}" type="slidenum">
              <a:rPr lang="en-US"/>
              <a:pPr/>
              <a:t>109</a:t>
            </a:fld>
            <a:endParaRPr lang="en-US"/>
          </a:p>
        </p:txBody>
      </p:sp>
      <p:sp>
        <p:nvSpPr>
          <p:cNvPr id="141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27CD3-8663-475F-9C54-7E46CC622A44}" type="slidenum">
              <a:rPr lang="en-US"/>
              <a:pPr/>
              <a:t>110</a:t>
            </a:fld>
            <a:endParaRPr lang="en-US"/>
          </a:p>
        </p:txBody>
      </p:sp>
      <p:sp>
        <p:nvSpPr>
          <p:cNvPr id="141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377D0-3401-4DB7-96DB-6B7BE03ABE96}" type="slidenum">
              <a:rPr lang="en-US"/>
              <a:pPr/>
              <a:t>12</a:t>
            </a:fld>
            <a:endParaRPr lang="en-US"/>
          </a:p>
        </p:txBody>
      </p:sp>
      <p:sp>
        <p:nvSpPr>
          <p:cNvPr id="136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D3AE3-BEA1-4576-93E5-E4729F4CB26F}" type="slidenum">
              <a:rPr lang="en-US"/>
              <a:pPr/>
              <a:t>111</a:t>
            </a:fld>
            <a:endParaRPr lang="en-US"/>
          </a:p>
        </p:txBody>
      </p:sp>
      <p:sp>
        <p:nvSpPr>
          <p:cNvPr id="141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D3AE3-BEA1-4576-93E5-E4729F4CB26F}" type="slidenum">
              <a:rPr lang="en-US"/>
              <a:pPr/>
              <a:t>112</a:t>
            </a:fld>
            <a:endParaRPr lang="en-US"/>
          </a:p>
        </p:txBody>
      </p:sp>
      <p:sp>
        <p:nvSpPr>
          <p:cNvPr id="141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76475-67CF-4992-815A-DD875D6A7AC4}" type="slidenum">
              <a:rPr lang="en-US"/>
              <a:pPr/>
              <a:t>113</a:t>
            </a:fld>
            <a:endParaRPr lang="en-US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E4369-C59B-4132-AEF9-B908C8515B57}" type="slidenum">
              <a:rPr lang="en-US"/>
              <a:pPr/>
              <a:t>114</a:t>
            </a:fld>
            <a:endParaRPr lang="en-US"/>
          </a:p>
        </p:txBody>
      </p:sp>
      <p:sp>
        <p:nvSpPr>
          <p:cNvPr id="141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A29C2-1754-4C70-A74F-89D7AF981303}" type="slidenum">
              <a:rPr lang="en-US"/>
              <a:pPr/>
              <a:t>115</a:t>
            </a:fld>
            <a:endParaRPr lang="en-US"/>
          </a:p>
        </p:txBody>
      </p:sp>
      <p:sp>
        <p:nvSpPr>
          <p:cNvPr id="141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E090C-9127-4D69-BD1F-73F10E6BFF94}" type="slidenum">
              <a:rPr lang="en-US"/>
              <a:pPr/>
              <a:t>116</a:t>
            </a:fld>
            <a:endParaRPr lang="en-US"/>
          </a:p>
        </p:txBody>
      </p:sp>
      <p:sp>
        <p:nvSpPr>
          <p:cNvPr id="141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E090C-9127-4D69-BD1F-73F10E6BFF94}" type="slidenum">
              <a:rPr lang="en-US"/>
              <a:pPr/>
              <a:t>117</a:t>
            </a:fld>
            <a:endParaRPr lang="en-US"/>
          </a:p>
        </p:txBody>
      </p:sp>
      <p:sp>
        <p:nvSpPr>
          <p:cNvPr id="141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7937B-67E4-4A18-8020-062B046C5AE8}" type="slidenum">
              <a:rPr lang="en-US"/>
              <a:pPr/>
              <a:t>118</a:t>
            </a:fld>
            <a:endParaRPr lang="en-US"/>
          </a:p>
        </p:txBody>
      </p:sp>
      <p:sp>
        <p:nvSpPr>
          <p:cNvPr id="141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119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120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D2DB2-BA90-4463-B0A8-AE12B0A66EE8}" type="slidenum">
              <a:rPr lang="en-US"/>
              <a:pPr/>
              <a:t>13</a:t>
            </a:fld>
            <a:endParaRPr lang="en-US"/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121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122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48B08-792C-4BB4-9021-8F53B11D9C7E}" type="slidenum">
              <a:rPr lang="en-US"/>
              <a:pPr/>
              <a:t>123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7937B-67E4-4A18-8020-062B046C5AE8}" type="slidenum">
              <a:rPr lang="en-US"/>
              <a:pPr/>
              <a:t>124</a:t>
            </a:fld>
            <a:endParaRPr lang="en-US"/>
          </a:p>
        </p:txBody>
      </p:sp>
      <p:sp>
        <p:nvSpPr>
          <p:cNvPr id="141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48B08-792C-4BB4-9021-8F53B11D9C7E}" type="slidenum">
              <a:rPr lang="en-US"/>
              <a:pPr/>
              <a:t>125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48B08-792C-4BB4-9021-8F53B11D9C7E}" type="slidenum">
              <a:rPr lang="en-US"/>
              <a:pPr/>
              <a:t>126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48B08-792C-4BB4-9021-8F53B11D9C7E}" type="slidenum">
              <a:rPr lang="en-US"/>
              <a:pPr/>
              <a:t>127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48B08-792C-4BB4-9021-8F53B11D9C7E}" type="slidenum">
              <a:rPr lang="en-US"/>
              <a:pPr/>
              <a:t>128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2CE4E-D4E8-4018-AB00-F83A89CFFEF1}" type="slidenum">
              <a:rPr lang="en-US"/>
              <a:pPr/>
              <a:t>129</a:t>
            </a:fld>
            <a:endParaRPr lang="en-US"/>
          </a:p>
        </p:txBody>
      </p:sp>
      <p:sp>
        <p:nvSpPr>
          <p:cNvPr id="152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6CD9A-0FD0-4841-981D-F74740CD1FBE}" type="slidenum">
              <a:rPr lang="en-US"/>
              <a:pPr/>
              <a:t>130</a:t>
            </a:fld>
            <a:endParaRPr lang="en-US"/>
          </a:p>
        </p:txBody>
      </p:sp>
      <p:sp>
        <p:nvSpPr>
          <p:cNvPr id="150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C829F-7ED2-40C6-BF34-D0B3FCC86EBA}" type="slidenum">
              <a:rPr lang="en-US"/>
              <a:pPr/>
              <a:t>14</a:t>
            </a:fld>
            <a:endParaRPr lang="en-US"/>
          </a:p>
        </p:txBody>
      </p:sp>
      <p:sp>
        <p:nvSpPr>
          <p:cNvPr id="136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6CD9A-0FD0-4841-981D-F74740CD1FBE}" type="slidenum">
              <a:rPr lang="en-US"/>
              <a:pPr/>
              <a:t>131</a:t>
            </a:fld>
            <a:endParaRPr lang="en-US"/>
          </a:p>
        </p:txBody>
      </p:sp>
      <p:sp>
        <p:nvSpPr>
          <p:cNvPr id="150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D7850-26B2-439F-A874-4E5393F43965}" type="slidenum">
              <a:rPr lang="en-US"/>
              <a:pPr/>
              <a:t>132</a:t>
            </a:fld>
            <a:endParaRPr lang="en-US"/>
          </a:p>
        </p:txBody>
      </p:sp>
      <p:sp>
        <p:nvSpPr>
          <p:cNvPr id="151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D7850-26B2-439F-A874-4E5393F43965}" type="slidenum">
              <a:rPr lang="en-US"/>
              <a:pPr/>
              <a:t>133</a:t>
            </a:fld>
            <a:endParaRPr lang="en-US"/>
          </a:p>
        </p:txBody>
      </p:sp>
      <p:sp>
        <p:nvSpPr>
          <p:cNvPr id="151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D7850-26B2-439F-A874-4E5393F43965}" type="slidenum">
              <a:rPr lang="en-US"/>
              <a:pPr/>
              <a:t>134</a:t>
            </a:fld>
            <a:endParaRPr lang="en-US"/>
          </a:p>
        </p:txBody>
      </p:sp>
      <p:sp>
        <p:nvSpPr>
          <p:cNvPr id="151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40A60-4161-4AA9-B4A0-BB2E25B9069F}" type="slidenum">
              <a:rPr lang="en-US"/>
              <a:pPr/>
              <a:t>135</a:t>
            </a:fld>
            <a:endParaRPr lang="en-US"/>
          </a:p>
        </p:txBody>
      </p:sp>
      <p:sp>
        <p:nvSpPr>
          <p:cNvPr id="137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76475-67CF-4992-815A-DD875D6A7AC4}" type="slidenum">
              <a:rPr lang="en-US"/>
              <a:pPr/>
              <a:t>136</a:t>
            </a:fld>
            <a:endParaRPr lang="en-US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13C2A-3FE9-4C28-9AA5-0A2689172120}" type="slidenum">
              <a:rPr lang="en-US"/>
              <a:pPr/>
              <a:t>137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C497D-BAAF-4663-94BD-869D41A91B61}" type="slidenum">
              <a:rPr lang="en-US"/>
              <a:pPr/>
              <a:t>138</a:t>
            </a:fld>
            <a:endParaRPr lang="en-US"/>
          </a:p>
        </p:txBody>
      </p:sp>
      <p:sp>
        <p:nvSpPr>
          <p:cNvPr id="143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6BCA3-1859-43AB-8F11-EED879A75AE8}" type="slidenum">
              <a:rPr lang="en-US"/>
              <a:pPr/>
              <a:t>139</a:t>
            </a:fld>
            <a:endParaRPr lang="en-US"/>
          </a:p>
        </p:txBody>
      </p:sp>
      <p:sp>
        <p:nvSpPr>
          <p:cNvPr id="143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E2FF9-E030-419D-B53F-CD75372687CF}" type="slidenum">
              <a:rPr lang="en-US"/>
              <a:pPr/>
              <a:t>140</a:t>
            </a:fld>
            <a:endParaRPr lang="en-US"/>
          </a:p>
        </p:txBody>
      </p:sp>
      <p:sp>
        <p:nvSpPr>
          <p:cNvPr id="143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C4C82-1E05-4440-9F7E-6FAEB2EAAE75}" type="slidenum">
              <a:rPr lang="en-US"/>
              <a:pPr/>
              <a:t>15</a:t>
            </a:fld>
            <a:endParaRPr lang="en-US"/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ACA88-61E7-4A1A-9B15-4E2D88276536}" type="slidenum">
              <a:rPr lang="en-US"/>
              <a:pPr/>
              <a:t>141</a:t>
            </a:fld>
            <a:endParaRPr lang="en-US"/>
          </a:p>
        </p:txBody>
      </p:sp>
      <p:sp>
        <p:nvSpPr>
          <p:cNvPr id="143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ACA88-61E7-4A1A-9B15-4E2D88276536}" type="slidenum">
              <a:rPr lang="en-US"/>
              <a:pPr/>
              <a:t>142</a:t>
            </a:fld>
            <a:endParaRPr lang="en-US"/>
          </a:p>
        </p:txBody>
      </p:sp>
      <p:sp>
        <p:nvSpPr>
          <p:cNvPr id="143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4DEA3-25D5-4603-B984-4A488CC8E538}" type="slidenum">
              <a:rPr lang="en-US"/>
              <a:pPr/>
              <a:t>143</a:t>
            </a:fld>
            <a:endParaRPr lang="en-US"/>
          </a:p>
        </p:txBody>
      </p:sp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66E8A-C797-4C9B-9D3A-7827445D777A}" type="slidenum">
              <a:rPr lang="en-US"/>
              <a:pPr/>
              <a:t>144</a:t>
            </a:fld>
            <a:endParaRPr lang="en-US"/>
          </a:p>
        </p:txBody>
      </p:sp>
      <p:sp>
        <p:nvSpPr>
          <p:cNvPr id="143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4D43F-D11A-439E-A2E3-AE659895A2EF}" type="slidenum">
              <a:rPr lang="en-US"/>
              <a:pPr/>
              <a:t>145</a:t>
            </a:fld>
            <a:endParaRPr lang="en-US"/>
          </a:p>
        </p:txBody>
      </p:sp>
      <p:sp>
        <p:nvSpPr>
          <p:cNvPr id="143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3316F-328F-418C-A7E2-87315872C0A5}" type="slidenum">
              <a:rPr lang="en-US"/>
              <a:pPr/>
              <a:t>146</a:t>
            </a:fld>
            <a:endParaRPr lang="en-US"/>
          </a:p>
        </p:txBody>
      </p:sp>
      <p:sp>
        <p:nvSpPr>
          <p:cNvPr id="143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D0BD1-CD86-4E00-AFFB-63A734364820}" type="slidenum">
              <a:rPr lang="en-US"/>
              <a:pPr/>
              <a:t>147</a:t>
            </a:fld>
            <a:endParaRPr lang="en-US"/>
          </a:p>
        </p:txBody>
      </p:sp>
      <p:sp>
        <p:nvSpPr>
          <p:cNvPr id="152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A0542-134F-4852-BDAD-DE7B33690EED}" type="slidenum">
              <a:rPr lang="en-US"/>
              <a:pPr/>
              <a:t>148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A0542-134F-4852-BDAD-DE7B33690EED}" type="slidenum">
              <a:rPr lang="en-US"/>
              <a:pPr/>
              <a:t>149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D2598-CECF-4725-8E73-E6498698778A}" type="slidenum">
              <a:rPr lang="en-US"/>
              <a:pPr/>
              <a:t>150</a:t>
            </a:fld>
            <a:endParaRPr lang="en-US"/>
          </a:p>
        </p:txBody>
      </p:sp>
      <p:sp>
        <p:nvSpPr>
          <p:cNvPr id="144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2678-56B4-4083-93DF-293C377DC8BB}" type="slidenum">
              <a:rPr lang="en-US"/>
              <a:pPr/>
              <a:t>16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85B7C-AE28-4ABF-BE59-E2307A14CF19}" type="slidenum">
              <a:rPr lang="en-US"/>
              <a:pPr/>
              <a:t>151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85B7C-AE28-4ABF-BE59-E2307A14CF19}" type="slidenum">
              <a:rPr lang="en-US"/>
              <a:pPr/>
              <a:t>152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4F83D-A788-465D-8F6C-62F60A745528}" type="slidenum">
              <a:rPr lang="en-US"/>
              <a:pPr/>
              <a:t>153</a:t>
            </a:fld>
            <a:endParaRPr lang="en-US"/>
          </a:p>
        </p:txBody>
      </p:sp>
      <p:sp>
        <p:nvSpPr>
          <p:cNvPr id="144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32D8E-8CD6-4B81-97F7-5F8D03F2A0A0}" type="slidenum">
              <a:rPr lang="en-US"/>
              <a:pPr/>
              <a:t>154</a:t>
            </a:fld>
            <a:endParaRPr lang="en-US"/>
          </a:p>
        </p:txBody>
      </p:sp>
      <p:sp>
        <p:nvSpPr>
          <p:cNvPr id="144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58592-DAED-4876-A72F-034A0267A593}" type="slidenum">
              <a:rPr lang="en-US"/>
              <a:pPr/>
              <a:t>155</a:t>
            </a:fld>
            <a:endParaRPr lang="en-US"/>
          </a:p>
        </p:txBody>
      </p:sp>
      <p:sp>
        <p:nvSpPr>
          <p:cNvPr id="144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C8A15-5C55-4C19-A80A-2C645E237EC7}" type="slidenum">
              <a:rPr lang="en-US"/>
              <a:pPr/>
              <a:t>156</a:t>
            </a:fld>
            <a:endParaRPr lang="en-US"/>
          </a:p>
        </p:txBody>
      </p:sp>
      <p:sp>
        <p:nvSpPr>
          <p:cNvPr id="144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B637E-3FF7-41F8-95B0-D3B7E8B88F14}" type="slidenum">
              <a:rPr lang="en-US"/>
              <a:pPr/>
              <a:t>157</a:t>
            </a:fld>
            <a:endParaRPr lang="en-US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B637E-3FF7-41F8-95B0-D3B7E8B88F14}" type="slidenum">
              <a:rPr lang="en-US"/>
              <a:pPr/>
              <a:t>158</a:t>
            </a:fld>
            <a:endParaRPr lang="en-US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B637E-3FF7-41F8-95B0-D3B7E8B88F14}" type="slidenum">
              <a:rPr lang="en-US"/>
              <a:pPr/>
              <a:t>159</a:t>
            </a:fld>
            <a:endParaRPr lang="en-US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B637E-3FF7-41F8-95B0-D3B7E8B88F14}" type="slidenum">
              <a:rPr lang="en-US"/>
              <a:pPr/>
              <a:t>160</a:t>
            </a:fld>
            <a:endParaRPr lang="en-US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2405B-27BD-44F4-A341-1CD560017CD2}" type="slidenum">
              <a:rPr lang="en-US"/>
              <a:pPr/>
              <a:t>17</a:t>
            </a:fld>
            <a:endParaRPr lang="en-US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B637E-3FF7-41F8-95B0-D3B7E8B88F14}" type="slidenum">
              <a:rPr lang="en-US"/>
              <a:pPr/>
              <a:t>161</a:t>
            </a:fld>
            <a:endParaRPr lang="en-US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5A5EB-E028-4EAE-92E1-035091BEBA5E}" type="slidenum">
              <a:rPr lang="en-US"/>
              <a:pPr/>
              <a:t>162</a:t>
            </a:fld>
            <a:endParaRPr lang="en-US"/>
          </a:p>
        </p:txBody>
      </p:sp>
      <p:sp>
        <p:nvSpPr>
          <p:cNvPr id="145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5A5EB-E028-4EAE-92E1-035091BEBA5E}" type="slidenum">
              <a:rPr lang="en-US"/>
              <a:pPr/>
              <a:t>163</a:t>
            </a:fld>
            <a:endParaRPr lang="en-US"/>
          </a:p>
        </p:txBody>
      </p:sp>
      <p:sp>
        <p:nvSpPr>
          <p:cNvPr id="145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8793D-B5D1-4153-AB60-8BAB3035712A}" type="slidenum">
              <a:rPr lang="en-US"/>
              <a:pPr/>
              <a:t>164</a:t>
            </a:fld>
            <a:endParaRPr lang="en-US"/>
          </a:p>
        </p:txBody>
      </p:sp>
      <p:sp>
        <p:nvSpPr>
          <p:cNvPr id="145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8793D-B5D1-4153-AB60-8BAB3035712A}" type="slidenum">
              <a:rPr lang="en-US"/>
              <a:pPr/>
              <a:t>165</a:t>
            </a:fld>
            <a:endParaRPr lang="en-US"/>
          </a:p>
        </p:txBody>
      </p:sp>
      <p:sp>
        <p:nvSpPr>
          <p:cNvPr id="145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84BA1-219F-4B11-A353-85AD5E96ACFB}" type="slidenum">
              <a:rPr lang="en-US"/>
              <a:pPr/>
              <a:t>166</a:t>
            </a:fld>
            <a:endParaRPr lang="en-US"/>
          </a:p>
        </p:txBody>
      </p:sp>
      <p:sp>
        <p:nvSpPr>
          <p:cNvPr id="145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BE6B2-1B9C-4B23-AF73-FDB55FF9BE0C}" type="slidenum">
              <a:rPr lang="en-US"/>
              <a:pPr/>
              <a:t>167</a:t>
            </a:fld>
            <a:endParaRPr lang="en-US"/>
          </a:p>
        </p:txBody>
      </p:sp>
      <p:sp>
        <p:nvSpPr>
          <p:cNvPr id="145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BE6B2-1B9C-4B23-AF73-FDB55FF9BE0C}" type="slidenum">
              <a:rPr lang="en-US"/>
              <a:pPr/>
              <a:t>168</a:t>
            </a:fld>
            <a:endParaRPr lang="en-US"/>
          </a:p>
        </p:txBody>
      </p:sp>
      <p:sp>
        <p:nvSpPr>
          <p:cNvPr id="145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361B8-36CE-4106-9A9C-35C780634501}" type="slidenum">
              <a:rPr lang="en-US"/>
              <a:pPr/>
              <a:t>169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361B8-36CE-4106-9A9C-35C780634501}" type="slidenum">
              <a:rPr lang="en-US"/>
              <a:pPr/>
              <a:t>170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2405B-27BD-44F4-A341-1CD560017CD2}" type="slidenum">
              <a:rPr lang="en-US"/>
              <a:pPr/>
              <a:t>18</a:t>
            </a:fld>
            <a:endParaRPr lang="en-US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5F79E-BEBA-4CA0-97A4-7B0A9455AC73}" type="slidenum">
              <a:rPr lang="en-US"/>
              <a:pPr/>
              <a:t>171</a:t>
            </a:fld>
            <a:endParaRPr lang="en-US"/>
          </a:p>
        </p:txBody>
      </p:sp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913E8-79FF-4AEB-9A75-85C49707BFC6}" type="slidenum">
              <a:rPr lang="en-US"/>
              <a:pPr/>
              <a:t>172</a:t>
            </a:fld>
            <a:endParaRPr lang="en-US"/>
          </a:p>
        </p:txBody>
      </p:sp>
      <p:sp>
        <p:nvSpPr>
          <p:cNvPr id="146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C5325-BD0A-4DE7-8C01-F5B129B4F7C0}" type="slidenum">
              <a:rPr lang="en-US"/>
              <a:pPr/>
              <a:t>173</a:t>
            </a:fld>
            <a:endParaRPr lang="en-US"/>
          </a:p>
        </p:txBody>
      </p:sp>
      <p:sp>
        <p:nvSpPr>
          <p:cNvPr id="153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C5325-BD0A-4DE7-8C01-F5B129B4F7C0}" type="slidenum">
              <a:rPr lang="en-US"/>
              <a:pPr/>
              <a:t>174</a:t>
            </a:fld>
            <a:endParaRPr lang="en-US"/>
          </a:p>
        </p:txBody>
      </p:sp>
      <p:sp>
        <p:nvSpPr>
          <p:cNvPr id="153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C5325-BD0A-4DE7-8C01-F5B129B4F7C0}" type="slidenum">
              <a:rPr lang="en-US"/>
              <a:pPr/>
              <a:t>175</a:t>
            </a:fld>
            <a:endParaRPr lang="en-US"/>
          </a:p>
        </p:txBody>
      </p:sp>
      <p:sp>
        <p:nvSpPr>
          <p:cNvPr id="153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9B68F-BB09-412A-8618-FB1FAAD0AAC3}" type="slidenum">
              <a:rPr lang="en-US"/>
              <a:pPr/>
              <a:t>176</a:t>
            </a:fld>
            <a:endParaRPr lang="en-US"/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57A0A-9F8C-4737-A3F9-0D72E38FF074}" type="slidenum">
              <a:rPr lang="en-US"/>
              <a:pPr/>
              <a:t>177</a:t>
            </a:fld>
            <a:endParaRPr lang="en-US"/>
          </a:p>
        </p:txBody>
      </p:sp>
      <p:sp>
        <p:nvSpPr>
          <p:cNvPr id="147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DC253-3114-42E5-87D4-56BA4E1EA771}" type="slidenum">
              <a:rPr lang="en-US"/>
              <a:pPr/>
              <a:t>178</a:t>
            </a:fld>
            <a:endParaRPr lang="en-US"/>
          </a:p>
        </p:txBody>
      </p:sp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5577E-5C37-4CC8-9CB9-BF0367170214}" type="slidenum">
              <a:rPr lang="en-US"/>
              <a:pPr/>
              <a:t>179</a:t>
            </a:fld>
            <a:endParaRPr lang="en-US"/>
          </a:p>
        </p:txBody>
      </p:sp>
      <p:sp>
        <p:nvSpPr>
          <p:cNvPr id="147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70ACA-11B1-4E66-8D91-C65B08C616C7}" type="slidenum">
              <a:rPr lang="en-US"/>
              <a:pPr/>
              <a:t>180</a:t>
            </a:fld>
            <a:endParaRPr lang="en-US"/>
          </a:p>
        </p:txBody>
      </p:sp>
      <p:sp>
        <p:nvSpPr>
          <p:cNvPr id="147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2405B-27BD-44F4-A341-1CD560017CD2}" type="slidenum">
              <a:rPr lang="en-US"/>
              <a:pPr/>
              <a:t>19</a:t>
            </a:fld>
            <a:endParaRPr lang="en-US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530B4-8073-4B12-B94F-3C40EBFDFC48}" type="slidenum">
              <a:rPr lang="en-US"/>
              <a:pPr/>
              <a:t>181</a:t>
            </a:fld>
            <a:endParaRPr lang="en-US"/>
          </a:p>
        </p:txBody>
      </p:sp>
      <p:sp>
        <p:nvSpPr>
          <p:cNvPr id="147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6A2C7-0542-4912-85FB-E8455F8251AB}" type="slidenum">
              <a:rPr lang="en-US"/>
              <a:pPr/>
              <a:t>182</a:t>
            </a:fld>
            <a:endParaRPr lang="en-US"/>
          </a:p>
        </p:txBody>
      </p:sp>
      <p:sp>
        <p:nvSpPr>
          <p:cNvPr id="147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0B824-E040-4414-AF7F-ED074F5F8E71}" type="slidenum">
              <a:rPr lang="en-US"/>
              <a:pPr/>
              <a:t>183</a:t>
            </a:fld>
            <a:endParaRPr lang="en-US"/>
          </a:p>
        </p:txBody>
      </p:sp>
      <p:sp>
        <p:nvSpPr>
          <p:cNvPr id="147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97CEA-9E85-442A-887F-380AD7765851}" type="slidenum">
              <a:rPr lang="en-US"/>
              <a:pPr/>
              <a:t>184</a:t>
            </a:fld>
            <a:endParaRPr lang="en-US"/>
          </a:p>
        </p:txBody>
      </p:sp>
      <p:sp>
        <p:nvSpPr>
          <p:cNvPr id="147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64D62-7399-4839-AD1B-04006C7C3824}" type="slidenum">
              <a:rPr lang="en-US"/>
              <a:pPr/>
              <a:t>185</a:t>
            </a:fld>
            <a:endParaRPr lang="en-US"/>
          </a:p>
        </p:txBody>
      </p:sp>
      <p:sp>
        <p:nvSpPr>
          <p:cNvPr id="147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CF946A-6720-4E28-BFD2-C4DA39E14602}" type="slidenum">
              <a:rPr lang="en-US"/>
              <a:pPr/>
              <a:t>186</a:t>
            </a:fld>
            <a:endParaRPr lang="en-US"/>
          </a:p>
        </p:txBody>
      </p:sp>
      <p:sp>
        <p:nvSpPr>
          <p:cNvPr id="148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B3889-2A1B-49B7-8B85-F923DE23B8C1}" type="slidenum">
              <a:rPr lang="en-US"/>
              <a:pPr/>
              <a:t>187</a:t>
            </a:fld>
            <a:endParaRPr lang="en-US"/>
          </a:p>
        </p:txBody>
      </p:sp>
      <p:sp>
        <p:nvSpPr>
          <p:cNvPr id="148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A80EE-7CC1-4E39-B7FE-BA4CE30C8D0D}" type="slidenum">
              <a:rPr lang="en-US"/>
              <a:pPr/>
              <a:t>188</a:t>
            </a:fld>
            <a:endParaRPr lang="en-US"/>
          </a:p>
        </p:txBody>
      </p:sp>
      <p:sp>
        <p:nvSpPr>
          <p:cNvPr id="148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42F8F-B3B4-4541-A719-73EBA94EF251}" type="slidenum">
              <a:rPr lang="en-US"/>
              <a:pPr/>
              <a:t>189</a:t>
            </a:fld>
            <a:endParaRPr lang="en-US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42F8F-B3B4-4541-A719-73EBA94EF251}" type="slidenum">
              <a:rPr lang="en-US"/>
              <a:pPr/>
              <a:t>190</a:t>
            </a:fld>
            <a:endParaRPr lang="en-US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2405B-27BD-44F4-A341-1CD560017CD2}" type="slidenum">
              <a:rPr lang="en-US"/>
              <a:pPr/>
              <a:t>20</a:t>
            </a:fld>
            <a:endParaRPr lang="en-US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B4C39-5F56-48D1-B818-B0BD6B2512E3}" type="slidenum">
              <a:rPr lang="en-US"/>
              <a:pPr/>
              <a:t>191</a:t>
            </a:fld>
            <a:endParaRPr lang="en-US"/>
          </a:p>
        </p:txBody>
      </p:sp>
      <p:sp>
        <p:nvSpPr>
          <p:cNvPr id="148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3AF8E-FB36-42C1-9FD0-E0CF2B653514}" type="slidenum">
              <a:rPr lang="en-US"/>
              <a:pPr/>
              <a:t>192</a:t>
            </a:fld>
            <a:endParaRPr lang="en-US"/>
          </a:p>
        </p:txBody>
      </p:sp>
      <p:sp>
        <p:nvSpPr>
          <p:cNvPr id="148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38E7A-87EA-49C2-97C7-D8E400A9FFA8}" type="slidenum">
              <a:rPr lang="en-US"/>
              <a:pPr/>
              <a:t>193</a:t>
            </a:fld>
            <a:endParaRPr lang="en-US"/>
          </a:p>
        </p:txBody>
      </p:sp>
      <p:sp>
        <p:nvSpPr>
          <p:cNvPr id="148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12898-5B80-4728-A62A-50D6A1DE6BF0}" type="slidenum">
              <a:rPr lang="en-US"/>
              <a:pPr/>
              <a:t>3</a:t>
            </a:fld>
            <a:endParaRPr lang="en-US"/>
          </a:p>
        </p:txBody>
      </p:sp>
      <p:sp>
        <p:nvSpPr>
          <p:cNvPr id="135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268C7-9330-4FF6-B88E-8F9390C46787}" type="slidenum">
              <a:rPr lang="en-US"/>
              <a:pPr/>
              <a:t>21</a:t>
            </a:fld>
            <a:endParaRPr lang="en-US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04A31-E7AA-49B9-AB13-6ACD4B3FFBA8}" type="slidenum">
              <a:rPr lang="en-US"/>
              <a:pPr/>
              <a:t>22</a:t>
            </a:fld>
            <a:endParaRPr lang="en-US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04A31-E7AA-49B9-AB13-6ACD4B3FFBA8}" type="slidenum">
              <a:rPr lang="en-US"/>
              <a:pPr/>
              <a:t>23</a:t>
            </a:fld>
            <a:endParaRPr lang="en-US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04A31-E7AA-49B9-AB13-6ACD4B3FFBA8}" type="slidenum">
              <a:rPr lang="en-US"/>
              <a:pPr/>
              <a:t>24</a:t>
            </a:fld>
            <a:endParaRPr lang="en-US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04A31-E7AA-49B9-AB13-6ACD4B3FFBA8}" type="slidenum">
              <a:rPr lang="en-US"/>
              <a:pPr/>
              <a:t>25</a:t>
            </a:fld>
            <a:endParaRPr lang="en-US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CE9A0-E7EE-465F-A9E2-2A09D0577B70}" type="slidenum">
              <a:rPr lang="en-US"/>
              <a:pPr/>
              <a:t>26</a:t>
            </a:fld>
            <a:endParaRPr lang="en-US"/>
          </a:p>
        </p:txBody>
      </p:sp>
      <p:sp>
        <p:nvSpPr>
          <p:cNvPr id="137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CE9A0-E7EE-465F-A9E2-2A09D0577B70}" type="slidenum">
              <a:rPr lang="en-US"/>
              <a:pPr/>
              <a:t>27</a:t>
            </a:fld>
            <a:endParaRPr lang="en-US"/>
          </a:p>
        </p:txBody>
      </p:sp>
      <p:sp>
        <p:nvSpPr>
          <p:cNvPr id="137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40A60-4161-4AA9-B4A0-BB2E25B9069F}" type="slidenum">
              <a:rPr lang="en-US"/>
              <a:pPr/>
              <a:t>28</a:t>
            </a:fld>
            <a:endParaRPr lang="en-US"/>
          </a:p>
        </p:txBody>
      </p:sp>
      <p:sp>
        <p:nvSpPr>
          <p:cNvPr id="137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29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30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A02A9-81E7-4FC0-8A31-24B525F14208}" type="slidenum">
              <a:rPr lang="en-US"/>
              <a:pPr/>
              <a:t>4</a:t>
            </a:fld>
            <a:endParaRPr lang="en-US"/>
          </a:p>
        </p:txBody>
      </p:sp>
      <p:sp>
        <p:nvSpPr>
          <p:cNvPr id="135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31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32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33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34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35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36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37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38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39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A03F2-2321-4F48-A899-1BD0031E880D}" type="slidenum">
              <a:rPr lang="en-US"/>
              <a:pPr/>
              <a:t>40</a:t>
            </a:fld>
            <a:endParaRPr lang="en-US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DC739A-9C17-47CD-9F20-15742CBE6C74}" type="slidenum">
              <a:rPr lang="en-US"/>
              <a:pPr/>
              <a:t>5</a:t>
            </a:fld>
            <a:endParaRPr lang="en-US"/>
          </a:p>
        </p:txBody>
      </p:sp>
      <p:sp>
        <p:nvSpPr>
          <p:cNvPr id="135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41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9057C-BDDE-4681-B946-256AB01FDE58}" type="slidenum">
              <a:rPr lang="en-US"/>
              <a:pPr/>
              <a:t>42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28B51-CF9E-468C-84F0-CAC51ED7FFBF}" type="slidenum">
              <a:rPr lang="en-US"/>
              <a:pPr/>
              <a:t>43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44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A03F2-2321-4F48-A899-1BD0031E880D}" type="slidenum">
              <a:rPr lang="en-US"/>
              <a:pPr/>
              <a:t>45</a:t>
            </a:fld>
            <a:endParaRPr lang="en-US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46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04A31-E7AA-49B9-AB13-6ACD4B3FFBA8}" type="slidenum">
              <a:rPr lang="en-US"/>
              <a:pPr/>
              <a:t>47</a:t>
            </a:fld>
            <a:endParaRPr lang="en-US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48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49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50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6671D-A8C6-47B3-A75A-9352EA65CFB7}" type="slidenum">
              <a:rPr lang="en-US"/>
              <a:pPr/>
              <a:t>6</a:t>
            </a:fld>
            <a:endParaRPr lang="en-US"/>
          </a:p>
        </p:txBody>
      </p:sp>
      <p:sp>
        <p:nvSpPr>
          <p:cNvPr id="13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51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52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53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54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55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56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57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58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59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60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1A6FD-BBE4-472C-9682-C83E0F98297A}" type="slidenum">
              <a:rPr lang="en-US"/>
              <a:pPr/>
              <a:t>7</a:t>
            </a:fld>
            <a:endParaRPr lang="en-US"/>
          </a:p>
        </p:txBody>
      </p:sp>
      <p:sp>
        <p:nvSpPr>
          <p:cNvPr id="135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A03F2-2321-4F48-A899-1BD0031E880D}" type="slidenum">
              <a:rPr lang="en-US"/>
              <a:pPr/>
              <a:t>61</a:t>
            </a:fld>
            <a:endParaRPr lang="en-US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62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63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3838E-1E82-43E4-B8DE-813DBE74A75D}" type="slidenum">
              <a:rPr lang="en-US"/>
              <a:pPr/>
              <a:t>64</a:t>
            </a:fld>
            <a:endParaRPr lang="en-US"/>
          </a:p>
        </p:txBody>
      </p:sp>
      <p:sp>
        <p:nvSpPr>
          <p:cNvPr id="137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3838E-1E82-43E4-B8DE-813DBE74A75D}" type="slidenum">
              <a:rPr lang="en-US"/>
              <a:pPr/>
              <a:t>65</a:t>
            </a:fld>
            <a:endParaRPr lang="en-US"/>
          </a:p>
        </p:txBody>
      </p:sp>
      <p:sp>
        <p:nvSpPr>
          <p:cNvPr id="137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994F5-F061-44A3-908C-7C3DEF08D5CA}" type="slidenum">
              <a:rPr lang="en-US"/>
              <a:pPr/>
              <a:t>66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994F5-F061-44A3-908C-7C3DEF08D5CA}" type="slidenum">
              <a:rPr lang="en-US"/>
              <a:pPr/>
              <a:t>67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994F5-F061-44A3-908C-7C3DEF08D5CA}" type="slidenum">
              <a:rPr lang="en-US"/>
              <a:pPr/>
              <a:t>68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994F5-F061-44A3-908C-7C3DEF08D5CA}" type="slidenum">
              <a:rPr lang="en-US"/>
              <a:pPr/>
              <a:t>69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994F5-F061-44A3-908C-7C3DEF08D5CA}" type="slidenum">
              <a:rPr lang="en-US"/>
              <a:pPr/>
              <a:t>70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5DF1D-A0E9-436D-A100-376B78C97228}" type="slidenum">
              <a:rPr lang="en-US"/>
              <a:pPr/>
              <a:t>8</a:t>
            </a:fld>
            <a:endParaRPr lang="en-US"/>
          </a:p>
        </p:txBody>
      </p:sp>
      <p:sp>
        <p:nvSpPr>
          <p:cNvPr id="136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994F5-F061-44A3-908C-7C3DEF08D5CA}" type="slidenum">
              <a:rPr lang="en-US"/>
              <a:pPr/>
              <a:t>71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9DE6C-94EB-4595-8F93-B562C19E80F3}" type="slidenum">
              <a:rPr lang="en-US"/>
              <a:pPr/>
              <a:t>72</a:t>
            </a:fld>
            <a:endParaRPr lang="en-US"/>
          </a:p>
        </p:txBody>
      </p:sp>
      <p:sp>
        <p:nvSpPr>
          <p:cNvPr id="153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116BC-9845-471E-87D1-5CAE8EC4FE68}" type="slidenum">
              <a:rPr lang="en-US"/>
              <a:pPr/>
              <a:t>73</a:t>
            </a:fld>
            <a:endParaRPr lang="en-US"/>
          </a:p>
        </p:txBody>
      </p:sp>
      <p:sp>
        <p:nvSpPr>
          <p:cNvPr id="138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AA932-E6E5-4D21-89D3-9B7F63FC33F5}" type="slidenum">
              <a:rPr lang="en-US"/>
              <a:pPr/>
              <a:t>74</a:t>
            </a:fld>
            <a:endParaRPr lang="en-US"/>
          </a:p>
        </p:txBody>
      </p:sp>
      <p:sp>
        <p:nvSpPr>
          <p:cNvPr id="138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4D85A-B427-48AE-B378-B47345FE1CD1}" type="slidenum">
              <a:rPr lang="en-US"/>
              <a:pPr/>
              <a:t>75</a:t>
            </a:fld>
            <a:endParaRPr lang="en-US"/>
          </a:p>
        </p:txBody>
      </p:sp>
      <p:sp>
        <p:nvSpPr>
          <p:cNvPr id="150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4D85A-B427-48AE-B378-B47345FE1CD1}" type="slidenum">
              <a:rPr lang="en-US"/>
              <a:pPr/>
              <a:t>76</a:t>
            </a:fld>
            <a:endParaRPr lang="en-US"/>
          </a:p>
        </p:txBody>
      </p:sp>
      <p:sp>
        <p:nvSpPr>
          <p:cNvPr id="150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92480-A986-40A2-BCD8-1F86C64961F0}" type="slidenum">
              <a:rPr lang="en-US"/>
              <a:pPr/>
              <a:t>77</a:t>
            </a:fld>
            <a:endParaRPr lang="en-US"/>
          </a:p>
        </p:txBody>
      </p:sp>
      <p:sp>
        <p:nvSpPr>
          <p:cNvPr id="150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8EF40-91B1-421E-92B6-E19FF298737A}" type="slidenum">
              <a:rPr lang="en-US"/>
              <a:pPr/>
              <a:t>78</a:t>
            </a:fld>
            <a:endParaRPr lang="en-US"/>
          </a:p>
        </p:txBody>
      </p:sp>
      <p:sp>
        <p:nvSpPr>
          <p:cNvPr id="139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8EF40-91B1-421E-92B6-E19FF298737A}" type="slidenum">
              <a:rPr lang="en-US"/>
              <a:pPr/>
              <a:t>79</a:t>
            </a:fld>
            <a:endParaRPr lang="en-US"/>
          </a:p>
        </p:txBody>
      </p:sp>
      <p:sp>
        <p:nvSpPr>
          <p:cNvPr id="139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8EF40-91B1-421E-92B6-E19FF298737A}" type="slidenum">
              <a:rPr lang="en-US"/>
              <a:pPr/>
              <a:t>80</a:t>
            </a:fld>
            <a:endParaRPr lang="en-US"/>
          </a:p>
        </p:txBody>
      </p:sp>
      <p:sp>
        <p:nvSpPr>
          <p:cNvPr id="139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25141-5B24-4BAE-9559-A86E56479F27}" type="slidenum">
              <a:rPr lang="en-US"/>
              <a:pPr/>
              <a:t>9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8179E-AA07-44A3-8B05-F6226C0FBDE4}" type="slidenum">
              <a:rPr lang="en-US"/>
              <a:pPr/>
              <a:t>81</a:t>
            </a:fld>
            <a:endParaRPr lang="en-US"/>
          </a:p>
        </p:txBody>
      </p:sp>
      <p:sp>
        <p:nvSpPr>
          <p:cNvPr id="139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0D39A-A66A-40DB-8874-60674FBA9AB5}" type="slidenum">
              <a:rPr lang="en-US"/>
              <a:pPr/>
              <a:t>82</a:t>
            </a:fld>
            <a:endParaRPr lang="en-US"/>
          </a:p>
        </p:txBody>
      </p:sp>
      <p:sp>
        <p:nvSpPr>
          <p:cNvPr id="139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CE023-FBA8-432C-927B-41A14ED06F98}" type="slidenum">
              <a:rPr lang="en-US"/>
              <a:pPr/>
              <a:t>83</a:t>
            </a:fld>
            <a:endParaRPr lang="en-US"/>
          </a:p>
        </p:txBody>
      </p:sp>
      <p:sp>
        <p:nvSpPr>
          <p:cNvPr id="139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6A372-B076-4BD4-8B6B-5EFE102C3D7C}" type="slidenum">
              <a:rPr lang="en-US"/>
              <a:pPr/>
              <a:t>84</a:t>
            </a:fld>
            <a:endParaRPr lang="en-US"/>
          </a:p>
        </p:txBody>
      </p:sp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3CF00-53FD-4EC4-AA76-ED57C6ED0CE5}" type="slidenum">
              <a:rPr lang="en-US"/>
              <a:pPr/>
              <a:t>85</a:t>
            </a:fld>
            <a:endParaRPr lang="en-US"/>
          </a:p>
        </p:txBody>
      </p:sp>
      <p:sp>
        <p:nvSpPr>
          <p:cNvPr id="139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5C8C5-F143-4EF2-8770-B4CA20903ACA}" type="slidenum">
              <a:rPr lang="en-US"/>
              <a:pPr/>
              <a:t>86</a:t>
            </a:fld>
            <a:endParaRPr lang="en-US"/>
          </a:p>
        </p:txBody>
      </p:sp>
      <p:sp>
        <p:nvSpPr>
          <p:cNvPr id="140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87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88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89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90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25141-5B24-4BAE-9559-A86E56479F27}" type="slidenum">
              <a:rPr lang="en-US"/>
              <a:pPr/>
              <a:t>10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91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92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93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94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95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96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5E55D-E1B3-4D24-BC5E-4AB59900FF09}" type="slidenum">
              <a:rPr lang="en-US"/>
              <a:pPr/>
              <a:t>97</a:t>
            </a:fld>
            <a:endParaRPr lang="en-US"/>
          </a:p>
        </p:txBody>
      </p:sp>
      <p:sp>
        <p:nvSpPr>
          <p:cNvPr id="140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81BB1-3957-41BF-B808-F5DC72124A2A}" type="slidenum">
              <a:rPr lang="en-US"/>
              <a:pPr/>
              <a:t>98</a:t>
            </a:fld>
            <a:endParaRPr lang="en-US"/>
          </a:p>
        </p:txBody>
      </p:sp>
      <p:sp>
        <p:nvSpPr>
          <p:cNvPr id="140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81BB1-3957-41BF-B808-F5DC72124A2A}" type="slidenum">
              <a:rPr lang="en-US"/>
              <a:pPr/>
              <a:t>99</a:t>
            </a:fld>
            <a:endParaRPr lang="en-US"/>
          </a:p>
        </p:txBody>
      </p:sp>
      <p:sp>
        <p:nvSpPr>
          <p:cNvPr id="140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3F9E9-4C7D-4C8C-B4A2-7798B431B1C8}" type="slidenum">
              <a:rPr lang="en-US"/>
              <a:pPr/>
              <a:t>100</a:t>
            </a:fld>
            <a:endParaRPr lang="en-US"/>
          </a:p>
        </p:txBody>
      </p:sp>
      <p:sp>
        <p:nvSpPr>
          <p:cNvPr id="140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928846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/>
                </a:solidFill>
              </a:rPr>
              <a:t>Chapter 7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</a:rPr>
              <a:t>&gt;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 smtClean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28846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/>
                </a:solidFill>
              </a:rPr>
              <a:t>Chapter 7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</a:rPr>
              <a:t>&gt;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 smtClean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9.xml"/><Relationship Id="rId5" Type="http://schemas.openxmlformats.org/officeDocument/2006/relationships/image" Target="../media/image44.png"/><Relationship Id="rId1" Type="http://schemas.openxmlformats.org/officeDocument/2006/relationships/tags" Target="../tags/tag226.xml"/><Relationship Id="rId2" Type="http://schemas.openxmlformats.org/officeDocument/2006/relationships/tags" Target="../tags/tag22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0.xml"/><Relationship Id="rId5" Type="http://schemas.openxmlformats.org/officeDocument/2006/relationships/image" Target="../media/image45.png"/><Relationship Id="rId1" Type="http://schemas.openxmlformats.org/officeDocument/2006/relationships/tags" Target="../tags/tag228.xml"/><Relationship Id="rId2" Type="http://schemas.openxmlformats.org/officeDocument/2006/relationships/tags" Target="../tags/tag229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1.xml"/><Relationship Id="rId5" Type="http://schemas.openxmlformats.org/officeDocument/2006/relationships/image" Target="../media/image46.png"/><Relationship Id="rId1" Type="http://schemas.openxmlformats.org/officeDocument/2006/relationships/tags" Target="../tags/tag230.xml"/><Relationship Id="rId2" Type="http://schemas.openxmlformats.org/officeDocument/2006/relationships/tags" Target="../tags/tag23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2.xml"/><Relationship Id="rId5" Type="http://schemas.openxmlformats.org/officeDocument/2006/relationships/image" Target="../media/image46.png"/><Relationship Id="rId1" Type="http://schemas.openxmlformats.org/officeDocument/2006/relationships/tags" Target="../tags/tag232.xml"/><Relationship Id="rId2" Type="http://schemas.openxmlformats.org/officeDocument/2006/relationships/tags" Target="../tags/tag23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3.xml"/><Relationship Id="rId5" Type="http://schemas.openxmlformats.org/officeDocument/2006/relationships/image" Target="../media/image47.png"/><Relationship Id="rId1" Type="http://schemas.openxmlformats.org/officeDocument/2006/relationships/tags" Target="../tags/tag234.xml"/><Relationship Id="rId2" Type="http://schemas.openxmlformats.org/officeDocument/2006/relationships/tags" Target="../tags/tag23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4.xml"/><Relationship Id="rId5" Type="http://schemas.openxmlformats.org/officeDocument/2006/relationships/image" Target="../media/image47.png"/><Relationship Id="rId1" Type="http://schemas.openxmlformats.org/officeDocument/2006/relationships/tags" Target="../tags/tag236.xml"/><Relationship Id="rId2" Type="http://schemas.openxmlformats.org/officeDocument/2006/relationships/tags" Target="../tags/tag23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05.xml"/><Relationship Id="rId6" Type="http://schemas.openxmlformats.org/officeDocument/2006/relationships/package" Target="../embeddings/Microsoft_Visio_Drawing1919.vsdx"/><Relationship Id="rId7" Type="http://schemas.openxmlformats.org/officeDocument/2006/relationships/image" Target="../media/image48.emf"/><Relationship Id="rId1" Type="http://schemas.openxmlformats.org/officeDocument/2006/relationships/vmlDrawing" Target="../drawings/vmlDrawing19.vml"/><Relationship Id="rId2" Type="http://schemas.openxmlformats.org/officeDocument/2006/relationships/tags" Target="../tags/tag23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6.xml"/><Relationship Id="rId5" Type="http://schemas.openxmlformats.org/officeDocument/2006/relationships/image" Target="../media/image45.png"/><Relationship Id="rId1" Type="http://schemas.openxmlformats.org/officeDocument/2006/relationships/tags" Target="../tags/tag240.xml"/><Relationship Id="rId2" Type="http://schemas.openxmlformats.org/officeDocument/2006/relationships/tags" Target="../tags/tag24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7.xml"/><Relationship Id="rId5" Type="http://schemas.openxmlformats.org/officeDocument/2006/relationships/image" Target="../media/image47.png"/><Relationship Id="rId1" Type="http://schemas.openxmlformats.org/officeDocument/2006/relationships/tags" Target="../tags/tag242.xml"/><Relationship Id="rId2" Type="http://schemas.openxmlformats.org/officeDocument/2006/relationships/tags" Target="../tags/tag24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tags" Target="../tags/tag244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6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tags" Target="../tags/tag245.xml"/><Relationship Id="rId2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tags" Target="../tags/tag246.xml"/><Relationship Id="rId2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4" Type="http://schemas.openxmlformats.org/officeDocument/2006/relationships/image" Target="../media/image54.png"/><Relationship Id="rId1" Type="http://schemas.openxmlformats.org/officeDocument/2006/relationships/tags" Target="../tags/tag247.xml"/><Relationship Id="rId2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2.xml"/><Relationship Id="rId5" Type="http://schemas.openxmlformats.org/officeDocument/2006/relationships/image" Target="../media/image45.png"/><Relationship Id="rId1" Type="http://schemas.openxmlformats.org/officeDocument/2006/relationships/tags" Target="../tags/tag248.xml"/><Relationship Id="rId2" Type="http://schemas.openxmlformats.org/officeDocument/2006/relationships/tags" Target="../tags/tag249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4" Type="http://schemas.openxmlformats.org/officeDocument/2006/relationships/image" Target="../media/image55.png"/><Relationship Id="rId1" Type="http://schemas.openxmlformats.org/officeDocument/2006/relationships/tags" Target="../tags/tag250.xml"/><Relationship Id="rId2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4" Type="http://schemas.openxmlformats.org/officeDocument/2006/relationships/image" Target="../media/image56.png"/><Relationship Id="rId1" Type="http://schemas.openxmlformats.org/officeDocument/2006/relationships/tags" Target="../tags/tag251.xml"/><Relationship Id="rId2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4" Type="http://schemas.openxmlformats.org/officeDocument/2006/relationships/image" Target="../media/image57.png"/><Relationship Id="rId1" Type="http://schemas.openxmlformats.org/officeDocument/2006/relationships/tags" Target="../tags/tag252.xml"/><Relationship Id="rId2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4" Type="http://schemas.openxmlformats.org/officeDocument/2006/relationships/image" Target="../media/image57.png"/><Relationship Id="rId1" Type="http://schemas.openxmlformats.org/officeDocument/2006/relationships/tags" Target="../tags/tag253.xml"/><Relationship Id="rId2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7.xml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1" Type="http://schemas.openxmlformats.org/officeDocument/2006/relationships/tags" Target="../tags/tag254.xml"/><Relationship Id="rId2" Type="http://schemas.openxmlformats.org/officeDocument/2006/relationships/tags" Target="../tags/tag255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8.xml"/><Relationship Id="rId5" Type="http://schemas.openxmlformats.org/officeDocument/2006/relationships/image" Target="../media/image46.png"/><Relationship Id="rId1" Type="http://schemas.openxmlformats.org/officeDocument/2006/relationships/tags" Target="../tags/tag256.xml"/><Relationship Id="rId2" Type="http://schemas.openxmlformats.org/officeDocument/2006/relationships/tags" Target="../tags/tag2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5" Type="http://schemas.openxmlformats.org/officeDocument/2006/relationships/package" Target="../embeddings/Microsoft_Visio_Drawing22.vsdx"/><Relationship Id="rId6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tags" Target="../tags/tag10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9.xml"/><Relationship Id="rId5" Type="http://schemas.openxmlformats.org/officeDocument/2006/relationships/image" Target="../media/image46.png"/><Relationship Id="rId1" Type="http://schemas.openxmlformats.org/officeDocument/2006/relationships/tags" Target="../tags/tag258.xml"/><Relationship Id="rId2" Type="http://schemas.openxmlformats.org/officeDocument/2006/relationships/tags" Target="../tags/tag259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0.xml"/><Relationship Id="rId6" Type="http://schemas.openxmlformats.org/officeDocument/2006/relationships/image" Target="../media/image60.png"/><Relationship Id="rId1" Type="http://schemas.openxmlformats.org/officeDocument/2006/relationships/tags" Target="../tags/tag260.xml"/><Relationship Id="rId2" Type="http://schemas.openxmlformats.org/officeDocument/2006/relationships/tags" Target="../tags/tag26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1.xml"/><Relationship Id="rId5" Type="http://schemas.openxmlformats.org/officeDocument/2006/relationships/package" Target="../embeddings/Microsoft_Visio_Drawing2020.vsdx"/><Relationship Id="rId6" Type="http://schemas.openxmlformats.org/officeDocument/2006/relationships/image" Target="../media/image61.emf"/><Relationship Id="rId1" Type="http://schemas.openxmlformats.org/officeDocument/2006/relationships/vmlDrawing" Target="../drawings/vmlDrawing20.vml"/><Relationship Id="rId2" Type="http://schemas.openxmlformats.org/officeDocument/2006/relationships/tags" Target="../tags/tag26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2.xml"/><Relationship Id="rId1" Type="http://schemas.openxmlformats.org/officeDocument/2006/relationships/tags" Target="../tags/tag264.xml"/><Relationship Id="rId2" Type="http://schemas.openxmlformats.org/officeDocument/2006/relationships/tags" Target="../tags/tag265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3.xml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1" Type="http://schemas.openxmlformats.org/officeDocument/2006/relationships/tags" Target="../tags/tag266.xml"/><Relationship Id="rId2" Type="http://schemas.openxmlformats.org/officeDocument/2006/relationships/tags" Target="../tags/tag26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4.xml"/><Relationship Id="rId1" Type="http://schemas.openxmlformats.org/officeDocument/2006/relationships/tags" Target="../tags/tag268.xml"/><Relationship Id="rId2" Type="http://schemas.openxmlformats.org/officeDocument/2006/relationships/tags" Target="../tags/tag269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5.xml"/><Relationship Id="rId1" Type="http://schemas.openxmlformats.org/officeDocument/2006/relationships/tags" Target="../tags/tag270.xml"/><Relationship Id="rId2" Type="http://schemas.openxmlformats.org/officeDocument/2006/relationships/tags" Target="../tags/tag27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6.xml"/><Relationship Id="rId1" Type="http://schemas.openxmlformats.org/officeDocument/2006/relationships/tags" Target="../tags/tag272.xml"/><Relationship Id="rId2" Type="http://schemas.openxmlformats.org/officeDocument/2006/relationships/tags" Target="../tags/tag27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7.xml"/><Relationship Id="rId1" Type="http://schemas.openxmlformats.org/officeDocument/2006/relationships/tags" Target="../tags/tag274.xml"/><Relationship Id="rId2" Type="http://schemas.openxmlformats.org/officeDocument/2006/relationships/tags" Target="../tags/tag275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tags" Target="../tags/tag27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8.xml"/><Relationship Id="rId1" Type="http://schemas.openxmlformats.org/officeDocument/2006/relationships/tags" Target="../tags/tag276.xml"/><Relationship Id="rId2" Type="http://schemas.openxmlformats.org/officeDocument/2006/relationships/tags" Target="../tags/tag27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5" Type="http://schemas.openxmlformats.org/officeDocument/2006/relationships/package" Target="../embeddings/Microsoft_Visio_Drawing33.vsdx"/><Relationship Id="rId6" Type="http://schemas.openxmlformats.org/officeDocument/2006/relationships/image" Target="../media/image8.emf"/><Relationship Id="rId7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tags" Target="../tags/tag1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4" Type="http://schemas.openxmlformats.org/officeDocument/2006/relationships/tags" Target="../tags/tag282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29.xml"/><Relationship Id="rId1" Type="http://schemas.openxmlformats.org/officeDocument/2006/relationships/tags" Target="../tags/tag279.xml"/><Relationship Id="rId2" Type="http://schemas.openxmlformats.org/officeDocument/2006/relationships/tags" Target="../tags/tag280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tags" Target="../tags/tag285.xml"/><Relationship Id="rId4" Type="http://schemas.openxmlformats.org/officeDocument/2006/relationships/tags" Target="../tags/tag286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30.xml"/><Relationship Id="rId1" Type="http://schemas.openxmlformats.org/officeDocument/2006/relationships/tags" Target="../tags/tag283.xml"/><Relationship Id="rId2" Type="http://schemas.openxmlformats.org/officeDocument/2006/relationships/tags" Target="../tags/tag284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1.xml"/><Relationship Id="rId1" Type="http://schemas.openxmlformats.org/officeDocument/2006/relationships/tags" Target="../tags/tag287.xml"/><Relationship Id="rId2" Type="http://schemas.openxmlformats.org/officeDocument/2006/relationships/tags" Target="../tags/tag288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2.xml"/><Relationship Id="rId1" Type="http://schemas.openxmlformats.org/officeDocument/2006/relationships/tags" Target="../tags/tag290.xml"/><Relationship Id="rId2" Type="http://schemas.openxmlformats.org/officeDocument/2006/relationships/tags" Target="../tags/tag29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3.xml"/><Relationship Id="rId1" Type="http://schemas.openxmlformats.org/officeDocument/2006/relationships/tags" Target="../tags/tag293.xml"/><Relationship Id="rId2" Type="http://schemas.openxmlformats.org/officeDocument/2006/relationships/tags" Target="../tags/tag294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4.xml"/><Relationship Id="rId6" Type="http://schemas.openxmlformats.org/officeDocument/2006/relationships/package" Target="../embeddings/Microsoft_Visio_Drawing2121.vsdx"/><Relationship Id="rId7" Type="http://schemas.openxmlformats.org/officeDocument/2006/relationships/image" Target="../media/image20.emf"/><Relationship Id="rId1" Type="http://schemas.openxmlformats.org/officeDocument/2006/relationships/vmlDrawing" Target="../drawings/vmlDrawing21.vml"/><Relationship Id="rId2" Type="http://schemas.openxmlformats.org/officeDocument/2006/relationships/tags" Target="../tags/tag29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5.xml"/><Relationship Id="rId5" Type="http://schemas.openxmlformats.org/officeDocument/2006/relationships/image" Target="../media/image45.png"/><Relationship Id="rId1" Type="http://schemas.openxmlformats.org/officeDocument/2006/relationships/tags" Target="../tags/tag298.xml"/><Relationship Id="rId2" Type="http://schemas.openxmlformats.org/officeDocument/2006/relationships/tags" Target="../tags/tag299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6.xml"/><Relationship Id="rId1" Type="http://schemas.openxmlformats.org/officeDocument/2006/relationships/tags" Target="../tags/tag300.xml"/><Relationship Id="rId2" Type="http://schemas.openxmlformats.org/officeDocument/2006/relationships/tags" Target="../tags/tag30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7.xml"/><Relationship Id="rId6" Type="http://schemas.openxmlformats.org/officeDocument/2006/relationships/package" Target="../embeddings/Microsoft_Visio_Drawing2222.vsdx"/><Relationship Id="rId7" Type="http://schemas.openxmlformats.org/officeDocument/2006/relationships/image" Target="../media/image62.emf"/><Relationship Id="rId1" Type="http://schemas.openxmlformats.org/officeDocument/2006/relationships/vmlDrawing" Target="../drawings/vmlDrawing22.vml"/><Relationship Id="rId2" Type="http://schemas.openxmlformats.org/officeDocument/2006/relationships/tags" Target="../tags/tag30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8.xml"/><Relationship Id="rId6" Type="http://schemas.openxmlformats.org/officeDocument/2006/relationships/package" Target="../embeddings/Microsoft_Visio_Drawing2323.vsdx"/><Relationship Id="rId7" Type="http://schemas.openxmlformats.org/officeDocument/2006/relationships/image" Target="../media/image63.emf"/><Relationship Id="rId1" Type="http://schemas.openxmlformats.org/officeDocument/2006/relationships/vmlDrawing" Target="../drawings/vmlDrawing23.vml"/><Relationship Id="rId2" Type="http://schemas.openxmlformats.org/officeDocument/2006/relationships/tags" Target="../tags/tag30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Relationship Id="rId5" Type="http://schemas.openxmlformats.org/officeDocument/2006/relationships/package" Target="../embeddings/Microsoft_Visio_Drawing44.vsdx"/><Relationship Id="rId6" Type="http://schemas.openxmlformats.org/officeDocument/2006/relationships/image" Target="../media/image9.emf"/><Relationship Id="rId7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tags" Target="../tags/tag1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tags" Target="../tags/tag30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9.xml"/><Relationship Id="rId6" Type="http://schemas.openxmlformats.org/officeDocument/2006/relationships/package" Target="../embeddings/Microsoft_Visio_Drawing2424.vsdx"/><Relationship Id="rId7" Type="http://schemas.openxmlformats.org/officeDocument/2006/relationships/image" Target="../media/image64.emf"/><Relationship Id="rId1" Type="http://schemas.openxmlformats.org/officeDocument/2006/relationships/vmlDrawing" Target="../drawings/vmlDrawing24.vml"/><Relationship Id="rId2" Type="http://schemas.openxmlformats.org/officeDocument/2006/relationships/tags" Target="../tags/tag30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4" Type="http://schemas.openxmlformats.org/officeDocument/2006/relationships/tags" Target="../tags/tag311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0.xml"/><Relationship Id="rId7" Type="http://schemas.openxmlformats.org/officeDocument/2006/relationships/package" Target="../embeddings/Microsoft_Visio_Drawing2525.vsdx"/><Relationship Id="rId8" Type="http://schemas.openxmlformats.org/officeDocument/2006/relationships/image" Target="../media/image65.emf"/><Relationship Id="rId1" Type="http://schemas.openxmlformats.org/officeDocument/2006/relationships/vmlDrawing" Target="../drawings/vmlDrawing25.vml"/><Relationship Id="rId2" Type="http://schemas.openxmlformats.org/officeDocument/2006/relationships/tags" Target="../tags/tag309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4" Type="http://schemas.openxmlformats.org/officeDocument/2006/relationships/tags" Target="../tags/tag31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1.xml"/><Relationship Id="rId7" Type="http://schemas.openxmlformats.org/officeDocument/2006/relationships/package" Target="../embeddings/Microsoft_Visio_Drawing2626.vsdx"/><Relationship Id="rId8" Type="http://schemas.openxmlformats.org/officeDocument/2006/relationships/image" Target="../media/image66.emf"/><Relationship Id="rId9" Type="http://schemas.openxmlformats.org/officeDocument/2006/relationships/package" Target="../embeddings/Microsoft_Visio_Drawing2727.vsdx"/><Relationship Id="rId10" Type="http://schemas.openxmlformats.org/officeDocument/2006/relationships/image" Target="../media/image67.emf"/><Relationship Id="rId1" Type="http://schemas.openxmlformats.org/officeDocument/2006/relationships/vmlDrawing" Target="../drawings/vmlDrawing26.vml"/><Relationship Id="rId2" Type="http://schemas.openxmlformats.org/officeDocument/2006/relationships/tags" Target="../tags/tag31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tags" Target="../tags/tag316.xml"/><Relationship Id="rId4" Type="http://schemas.openxmlformats.org/officeDocument/2006/relationships/tags" Target="../tags/tag317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2.xml"/><Relationship Id="rId7" Type="http://schemas.openxmlformats.org/officeDocument/2006/relationships/package" Target="../embeddings/Microsoft_Visio_Drawing2828.vsdx"/><Relationship Id="rId8" Type="http://schemas.openxmlformats.org/officeDocument/2006/relationships/image" Target="../media/image68.emf"/><Relationship Id="rId1" Type="http://schemas.openxmlformats.org/officeDocument/2006/relationships/vmlDrawing" Target="../drawings/vmlDrawing27.vml"/><Relationship Id="rId2" Type="http://schemas.openxmlformats.org/officeDocument/2006/relationships/tags" Target="../tags/tag315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tags" Target="../tags/tag320.xml"/><Relationship Id="rId4" Type="http://schemas.openxmlformats.org/officeDocument/2006/relationships/tags" Target="../tags/tag321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3.xml"/><Relationship Id="rId1" Type="http://schemas.openxmlformats.org/officeDocument/2006/relationships/tags" Target="../tags/tag318.xml"/><Relationship Id="rId2" Type="http://schemas.openxmlformats.org/officeDocument/2006/relationships/tags" Target="../tags/tag319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4" Type="http://schemas.openxmlformats.org/officeDocument/2006/relationships/tags" Target="../tags/tag32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4.xml"/><Relationship Id="rId7" Type="http://schemas.openxmlformats.org/officeDocument/2006/relationships/package" Target="../embeddings/Microsoft_Visio_Drawing2929.vsdx"/><Relationship Id="rId8" Type="http://schemas.openxmlformats.org/officeDocument/2006/relationships/image" Target="../media/image69.emf"/><Relationship Id="rId1" Type="http://schemas.openxmlformats.org/officeDocument/2006/relationships/vmlDrawing" Target="../drawings/vmlDrawing28.vml"/><Relationship Id="rId2" Type="http://schemas.openxmlformats.org/officeDocument/2006/relationships/tags" Target="../tags/tag32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4" Type="http://schemas.openxmlformats.org/officeDocument/2006/relationships/tags" Target="../tags/tag32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5.xml"/><Relationship Id="rId1" Type="http://schemas.openxmlformats.org/officeDocument/2006/relationships/tags" Target="../tags/tag325.xml"/><Relationship Id="rId2" Type="http://schemas.openxmlformats.org/officeDocument/2006/relationships/tags" Target="../tags/tag326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4" Type="http://schemas.openxmlformats.org/officeDocument/2006/relationships/tags" Target="../tags/tag331.xml"/><Relationship Id="rId5" Type="http://schemas.openxmlformats.org/officeDocument/2006/relationships/tags" Target="../tags/tag332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46.xml"/><Relationship Id="rId8" Type="http://schemas.openxmlformats.org/officeDocument/2006/relationships/package" Target="../embeddings/Microsoft_Visio_Drawing3030.vsdx"/><Relationship Id="rId9" Type="http://schemas.openxmlformats.org/officeDocument/2006/relationships/image" Target="../media/image70.emf"/><Relationship Id="rId1" Type="http://schemas.openxmlformats.org/officeDocument/2006/relationships/vmlDrawing" Target="../drawings/vmlDrawing29.vml"/><Relationship Id="rId2" Type="http://schemas.openxmlformats.org/officeDocument/2006/relationships/tags" Target="../tags/tag329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4" Type="http://schemas.openxmlformats.org/officeDocument/2006/relationships/tags" Target="../tags/tag33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7.xml"/><Relationship Id="rId7" Type="http://schemas.openxmlformats.org/officeDocument/2006/relationships/package" Target="../embeddings/Microsoft_Visio_Drawing3131.vsdx"/><Relationship Id="rId8" Type="http://schemas.openxmlformats.org/officeDocument/2006/relationships/image" Target="../media/image71.emf"/><Relationship Id="rId1" Type="http://schemas.openxmlformats.org/officeDocument/2006/relationships/vmlDrawing" Target="../drawings/vmlDrawing30.vml"/><Relationship Id="rId2" Type="http://schemas.openxmlformats.org/officeDocument/2006/relationships/tags" Target="../tags/tag33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tags" Target="../tags/tag337.xml"/><Relationship Id="rId4" Type="http://schemas.openxmlformats.org/officeDocument/2006/relationships/tags" Target="../tags/tag33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8.xml"/><Relationship Id="rId7" Type="http://schemas.openxmlformats.org/officeDocument/2006/relationships/package" Target="../embeddings/Microsoft_Visio_Drawing3232.vsdx"/><Relationship Id="rId8" Type="http://schemas.openxmlformats.org/officeDocument/2006/relationships/image" Target="../media/image71.emf"/><Relationship Id="rId1" Type="http://schemas.openxmlformats.org/officeDocument/2006/relationships/vmlDrawing" Target="../drawings/vmlDrawing31.vml"/><Relationship Id="rId2" Type="http://schemas.openxmlformats.org/officeDocument/2006/relationships/tags" Target="../tags/tag3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5" Type="http://schemas.openxmlformats.org/officeDocument/2006/relationships/package" Target="../embeddings/Microsoft_Visio_Drawing55.vsdx"/><Relationship Id="rId6" Type="http://schemas.openxmlformats.org/officeDocument/2006/relationships/image" Target="../media/image10.emf"/><Relationship Id="rId7" Type="http://schemas.openxmlformats.org/officeDocument/2006/relationships/image" Target="../media/image6.png"/><Relationship Id="rId1" Type="http://schemas.openxmlformats.org/officeDocument/2006/relationships/vmlDrawing" Target="../drawings/vmlDrawing5.vml"/><Relationship Id="rId2" Type="http://schemas.openxmlformats.org/officeDocument/2006/relationships/tags" Target="../tags/tag1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tags" Target="../tags/tag340.xml"/><Relationship Id="rId4" Type="http://schemas.openxmlformats.org/officeDocument/2006/relationships/tags" Target="../tags/tag341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9.xml"/><Relationship Id="rId7" Type="http://schemas.openxmlformats.org/officeDocument/2006/relationships/package" Target="../embeddings/Microsoft_Visio_Drawing3333.vsdx"/><Relationship Id="rId8" Type="http://schemas.openxmlformats.org/officeDocument/2006/relationships/image" Target="../media/image72.emf"/><Relationship Id="rId1" Type="http://schemas.openxmlformats.org/officeDocument/2006/relationships/vmlDrawing" Target="../drawings/vmlDrawing32.vml"/><Relationship Id="rId2" Type="http://schemas.openxmlformats.org/officeDocument/2006/relationships/tags" Target="../tags/tag339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0.xml"/><Relationship Id="rId1" Type="http://schemas.openxmlformats.org/officeDocument/2006/relationships/tags" Target="../tags/tag342.xml"/><Relationship Id="rId2" Type="http://schemas.openxmlformats.org/officeDocument/2006/relationships/tags" Target="../tags/tag34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1.xml"/><Relationship Id="rId1" Type="http://schemas.openxmlformats.org/officeDocument/2006/relationships/tags" Target="../tags/tag344.xml"/><Relationship Id="rId2" Type="http://schemas.openxmlformats.org/officeDocument/2006/relationships/tags" Target="../tags/tag345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4" Type="http://schemas.openxmlformats.org/officeDocument/2006/relationships/tags" Target="../tags/tag348.xml"/><Relationship Id="rId5" Type="http://schemas.openxmlformats.org/officeDocument/2006/relationships/tags" Target="../tags/tag349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52.xml"/><Relationship Id="rId8" Type="http://schemas.openxmlformats.org/officeDocument/2006/relationships/package" Target="../embeddings/Microsoft_Visio_Drawing3434.vsdx"/><Relationship Id="rId9" Type="http://schemas.openxmlformats.org/officeDocument/2006/relationships/image" Target="../media/image73.emf"/><Relationship Id="rId1" Type="http://schemas.openxmlformats.org/officeDocument/2006/relationships/vmlDrawing" Target="../drawings/vmlDrawing33.vml"/><Relationship Id="rId2" Type="http://schemas.openxmlformats.org/officeDocument/2006/relationships/tags" Target="../tags/tag346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tags" Target="../tags/tag351.xml"/><Relationship Id="rId4" Type="http://schemas.openxmlformats.org/officeDocument/2006/relationships/tags" Target="../tags/tag352.xml"/><Relationship Id="rId5" Type="http://schemas.openxmlformats.org/officeDocument/2006/relationships/tags" Target="../tags/tag353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53.xml"/><Relationship Id="rId8" Type="http://schemas.openxmlformats.org/officeDocument/2006/relationships/package" Target="../embeddings/Microsoft_Visio_Drawing3535.vsdx"/><Relationship Id="rId9" Type="http://schemas.openxmlformats.org/officeDocument/2006/relationships/image" Target="../media/image74.emf"/><Relationship Id="rId1" Type="http://schemas.openxmlformats.org/officeDocument/2006/relationships/vmlDrawing" Target="../drawings/vmlDrawing34.vml"/><Relationship Id="rId2" Type="http://schemas.openxmlformats.org/officeDocument/2006/relationships/tags" Target="../tags/tag350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tags" Target="../tags/tag355.xml"/><Relationship Id="rId4" Type="http://schemas.openxmlformats.org/officeDocument/2006/relationships/tags" Target="../tags/tag356.xml"/><Relationship Id="rId5" Type="http://schemas.openxmlformats.org/officeDocument/2006/relationships/tags" Target="../tags/tag357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54.xml"/><Relationship Id="rId8" Type="http://schemas.openxmlformats.org/officeDocument/2006/relationships/package" Target="../embeddings/Microsoft_Visio_Drawing3636.vsdx"/><Relationship Id="rId9" Type="http://schemas.openxmlformats.org/officeDocument/2006/relationships/image" Target="../media/image75.emf"/><Relationship Id="rId1" Type="http://schemas.openxmlformats.org/officeDocument/2006/relationships/vmlDrawing" Target="../drawings/vmlDrawing35.vml"/><Relationship Id="rId2" Type="http://schemas.openxmlformats.org/officeDocument/2006/relationships/tags" Target="../tags/tag354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4" Type="http://schemas.openxmlformats.org/officeDocument/2006/relationships/tags" Target="../tags/tag361.xml"/><Relationship Id="rId5" Type="http://schemas.openxmlformats.org/officeDocument/2006/relationships/tags" Target="../tags/tag362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55.xml"/><Relationship Id="rId1" Type="http://schemas.openxmlformats.org/officeDocument/2006/relationships/tags" Target="../tags/tag358.xml"/><Relationship Id="rId2" Type="http://schemas.openxmlformats.org/officeDocument/2006/relationships/tags" Target="../tags/tag359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4" Type="http://schemas.openxmlformats.org/officeDocument/2006/relationships/tags" Target="../tags/tag366.xml"/><Relationship Id="rId5" Type="http://schemas.openxmlformats.org/officeDocument/2006/relationships/tags" Target="../tags/tag367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56.xml"/><Relationship Id="rId1" Type="http://schemas.openxmlformats.org/officeDocument/2006/relationships/tags" Target="../tags/tag363.xml"/><Relationship Id="rId2" Type="http://schemas.openxmlformats.org/officeDocument/2006/relationships/tags" Target="../tags/tag364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tags" Target="../tags/tag369.xml"/><Relationship Id="rId4" Type="http://schemas.openxmlformats.org/officeDocument/2006/relationships/tags" Target="../tags/tag370.xml"/><Relationship Id="rId5" Type="http://schemas.openxmlformats.org/officeDocument/2006/relationships/tags" Target="../tags/tag371.xml"/><Relationship Id="rId6" Type="http://schemas.openxmlformats.org/officeDocument/2006/relationships/tags" Target="../tags/tag372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57.xml"/><Relationship Id="rId9" Type="http://schemas.openxmlformats.org/officeDocument/2006/relationships/package" Target="../embeddings/Microsoft_Visio_Drawing3737.vsdx"/><Relationship Id="rId10" Type="http://schemas.openxmlformats.org/officeDocument/2006/relationships/image" Target="../media/image76.emf"/><Relationship Id="rId1" Type="http://schemas.openxmlformats.org/officeDocument/2006/relationships/vmlDrawing" Target="../drawings/vmlDrawing36.vml"/><Relationship Id="rId2" Type="http://schemas.openxmlformats.org/officeDocument/2006/relationships/tags" Target="../tags/tag368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tags" Target="../tags/tag375.xml"/><Relationship Id="rId4" Type="http://schemas.openxmlformats.org/officeDocument/2006/relationships/tags" Target="../tags/tag376.xml"/><Relationship Id="rId5" Type="http://schemas.openxmlformats.org/officeDocument/2006/relationships/tags" Target="../tags/tag377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58.xml"/><Relationship Id="rId1" Type="http://schemas.openxmlformats.org/officeDocument/2006/relationships/tags" Target="../tags/tag373.xml"/><Relationship Id="rId2" Type="http://schemas.openxmlformats.org/officeDocument/2006/relationships/tags" Target="../tags/tag3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6.png"/><Relationship Id="rId6" Type="http://schemas.openxmlformats.org/officeDocument/2006/relationships/package" Target="../embeddings/Microsoft_Visio_Drawing66.vsdx"/><Relationship Id="rId7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tags" Target="../tags/tag14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tags" Target="../tags/tag379.xml"/><Relationship Id="rId4" Type="http://schemas.openxmlformats.org/officeDocument/2006/relationships/tags" Target="../tags/tag380.xml"/><Relationship Id="rId5" Type="http://schemas.openxmlformats.org/officeDocument/2006/relationships/tags" Target="../tags/tag381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59.xml"/><Relationship Id="rId8" Type="http://schemas.openxmlformats.org/officeDocument/2006/relationships/package" Target="../embeddings/Microsoft_Visio_Drawing3838.vsdx"/><Relationship Id="rId9" Type="http://schemas.openxmlformats.org/officeDocument/2006/relationships/image" Target="../media/image77.emf"/><Relationship Id="rId1" Type="http://schemas.openxmlformats.org/officeDocument/2006/relationships/vmlDrawing" Target="../drawings/vmlDrawing37.vml"/><Relationship Id="rId2" Type="http://schemas.openxmlformats.org/officeDocument/2006/relationships/tags" Target="../tags/tag378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4" Type="http://schemas.openxmlformats.org/officeDocument/2006/relationships/tags" Target="../tags/tag384.xml"/><Relationship Id="rId5" Type="http://schemas.openxmlformats.org/officeDocument/2006/relationships/tags" Target="../tags/tag385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60.xml"/><Relationship Id="rId8" Type="http://schemas.openxmlformats.org/officeDocument/2006/relationships/package" Target="../embeddings/Microsoft_Visio_Drawing3939.vsdx"/><Relationship Id="rId9" Type="http://schemas.openxmlformats.org/officeDocument/2006/relationships/image" Target="../media/image78.emf"/><Relationship Id="rId1" Type="http://schemas.openxmlformats.org/officeDocument/2006/relationships/vmlDrawing" Target="../drawings/vmlDrawing38.vml"/><Relationship Id="rId2" Type="http://schemas.openxmlformats.org/officeDocument/2006/relationships/tags" Target="../tags/tag38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tags" Target="../tags/tag388.xml"/><Relationship Id="rId4" Type="http://schemas.openxmlformats.org/officeDocument/2006/relationships/tags" Target="../tags/tag389.xml"/><Relationship Id="rId5" Type="http://schemas.openxmlformats.org/officeDocument/2006/relationships/tags" Target="../tags/tag390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61.xml"/><Relationship Id="rId1" Type="http://schemas.openxmlformats.org/officeDocument/2006/relationships/tags" Target="../tags/tag386.xml"/><Relationship Id="rId2" Type="http://schemas.openxmlformats.org/officeDocument/2006/relationships/tags" Target="../tags/tag387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tags" Target="../tags/tag392.xml"/><Relationship Id="rId4" Type="http://schemas.openxmlformats.org/officeDocument/2006/relationships/tags" Target="../tags/tag393.xml"/><Relationship Id="rId5" Type="http://schemas.openxmlformats.org/officeDocument/2006/relationships/tags" Target="../tags/tag394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62.xml"/><Relationship Id="rId8" Type="http://schemas.openxmlformats.org/officeDocument/2006/relationships/package" Target="../embeddings/Microsoft_Visio_Drawing4040.vsdx"/><Relationship Id="rId9" Type="http://schemas.openxmlformats.org/officeDocument/2006/relationships/image" Target="../media/image79.emf"/><Relationship Id="rId1" Type="http://schemas.openxmlformats.org/officeDocument/2006/relationships/vmlDrawing" Target="../drawings/vmlDrawing39.vml"/><Relationship Id="rId2" Type="http://schemas.openxmlformats.org/officeDocument/2006/relationships/tags" Target="../tags/tag39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3.xml"/><Relationship Id="rId1" Type="http://schemas.openxmlformats.org/officeDocument/2006/relationships/tags" Target="../tags/tag395.xml"/><Relationship Id="rId2" Type="http://schemas.openxmlformats.org/officeDocument/2006/relationships/tags" Target="../tags/tag396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4.xml"/><Relationship Id="rId1" Type="http://schemas.openxmlformats.org/officeDocument/2006/relationships/tags" Target="../tags/tag397.xml"/><Relationship Id="rId2" Type="http://schemas.openxmlformats.org/officeDocument/2006/relationships/tags" Target="../tags/tag398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tags" Target="../tags/tag40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5.xml"/><Relationship Id="rId1" Type="http://schemas.openxmlformats.org/officeDocument/2006/relationships/tags" Target="../tags/tag399.xml"/><Relationship Id="rId2" Type="http://schemas.openxmlformats.org/officeDocument/2006/relationships/tags" Target="../tags/tag400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tags" Target="../tags/tag40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6.xml"/><Relationship Id="rId1" Type="http://schemas.openxmlformats.org/officeDocument/2006/relationships/tags" Target="../tags/tag402.xml"/><Relationship Id="rId2" Type="http://schemas.openxmlformats.org/officeDocument/2006/relationships/tags" Target="../tags/tag40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tags" Target="../tags/tag40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7.xml"/><Relationship Id="rId1" Type="http://schemas.openxmlformats.org/officeDocument/2006/relationships/tags" Target="../tags/tag405.xml"/><Relationship Id="rId2" Type="http://schemas.openxmlformats.org/officeDocument/2006/relationships/tags" Target="../tags/tag406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tags" Target="../tags/tag4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8.xml"/><Relationship Id="rId1" Type="http://schemas.openxmlformats.org/officeDocument/2006/relationships/tags" Target="../tags/tag408.xml"/><Relationship Id="rId2" Type="http://schemas.openxmlformats.org/officeDocument/2006/relationships/tags" Target="../tags/tag40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.xml"/><Relationship Id="rId5" Type="http://schemas.openxmlformats.org/officeDocument/2006/relationships/package" Target="../embeddings/Microsoft_Visio_Drawing77.vsdx"/><Relationship Id="rId6" Type="http://schemas.openxmlformats.org/officeDocument/2006/relationships/image" Target="../media/image12.emf"/><Relationship Id="rId1" Type="http://schemas.openxmlformats.org/officeDocument/2006/relationships/vmlDrawing" Target="../drawings/vmlDrawing7.vml"/><Relationship Id="rId2" Type="http://schemas.openxmlformats.org/officeDocument/2006/relationships/tags" Target="../tags/tag15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tags" Target="../tags/tag4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9.xml"/><Relationship Id="rId1" Type="http://schemas.openxmlformats.org/officeDocument/2006/relationships/tags" Target="../tags/tag411.xml"/><Relationship Id="rId2" Type="http://schemas.openxmlformats.org/officeDocument/2006/relationships/tags" Target="../tags/tag41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tags" Target="../tags/tag416.xml"/><Relationship Id="rId4" Type="http://schemas.openxmlformats.org/officeDocument/2006/relationships/tags" Target="../tags/tag417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70.xml"/><Relationship Id="rId1" Type="http://schemas.openxmlformats.org/officeDocument/2006/relationships/tags" Target="../tags/tag414.xml"/><Relationship Id="rId2" Type="http://schemas.openxmlformats.org/officeDocument/2006/relationships/tags" Target="../tags/tag415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tags" Target="../tags/tag42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1.xml"/><Relationship Id="rId1" Type="http://schemas.openxmlformats.org/officeDocument/2006/relationships/tags" Target="../tags/tag418.xml"/><Relationship Id="rId2" Type="http://schemas.openxmlformats.org/officeDocument/2006/relationships/tags" Target="../tags/tag419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tags" Target="../tags/tag42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tags" Target="../tags/tag42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tags" Target="../tags/tag42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4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tags" Target="../tags/tag42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5.xml"/><Relationship Id="rId1" Type="http://schemas.openxmlformats.org/officeDocument/2006/relationships/tags" Target="../tags/tag424.xml"/><Relationship Id="rId2" Type="http://schemas.openxmlformats.org/officeDocument/2006/relationships/tags" Target="../tags/tag425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tags" Target="../tags/tag42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6.xml"/><Relationship Id="rId1" Type="http://schemas.openxmlformats.org/officeDocument/2006/relationships/tags" Target="../tags/tag427.xml"/><Relationship Id="rId2" Type="http://schemas.openxmlformats.org/officeDocument/2006/relationships/tags" Target="../tags/tag428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tags" Target="../tags/tag43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7.xml"/><Relationship Id="rId1" Type="http://schemas.openxmlformats.org/officeDocument/2006/relationships/tags" Target="../tags/tag430.xml"/><Relationship Id="rId2" Type="http://schemas.openxmlformats.org/officeDocument/2006/relationships/tags" Target="../tags/tag431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tags" Target="../tags/tag434.xml"/><Relationship Id="rId4" Type="http://schemas.openxmlformats.org/officeDocument/2006/relationships/tags" Target="../tags/tag435.xml"/><Relationship Id="rId5" Type="http://schemas.openxmlformats.org/officeDocument/2006/relationships/tags" Target="../tags/tag436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78.xml"/><Relationship Id="rId8" Type="http://schemas.openxmlformats.org/officeDocument/2006/relationships/oleObject" Target="../embeddings/oleObject1.bin"/><Relationship Id="rId9" Type="http://schemas.openxmlformats.org/officeDocument/2006/relationships/image" Target="../media/image80.wmf"/><Relationship Id="rId1" Type="http://schemas.openxmlformats.org/officeDocument/2006/relationships/vmlDrawing" Target="../drawings/vmlDrawing40.vml"/><Relationship Id="rId2" Type="http://schemas.openxmlformats.org/officeDocument/2006/relationships/tags" Target="../tags/tag4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Relationship Id="rId5" Type="http://schemas.openxmlformats.org/officeDocument/2006/relationships/package" Target="../embeddings/Microsoft_Visio_Drawing88.vsdx"/><Relationship Id="rId6" Type="http://schemas.openxmlformats.org/officeDocument/2006/relationships/image" Target="../media/image13.emf"/><Relationship Id="rId1" Type="http://schemas.openxmlformats.org/officeDocument/2006/relationships/vmlDrawing" Target="../drawings/vmlDrawing8.vml"/><Relationship Id="rId2" Type="http://schemas.openxmlformats.org/officeDocument/2006/relationships/tags" Target="../tags/tag16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tags" Target="../tags/tag438.xml"/><Relationship Id="rId4" Type="http://schemas.openxmlformats.org/officeDocument/2006/relationships/tags" Target="../tags/tag43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79.xml"/><Relationship Id="rId7" Type="http://schemas.openxmlformats.org/officeDocument/2006/relationships/oleObject" Target="../embeddings/oleObject2.bin"/><Relationship Id="rId8" Type="http://schemas.openxmlformats.org/officeDocument/2006/relationships/image" Target="../media/image81.wmf"/><Relationship Id="rId1" Type="http://schemas.openxmlformats.org/officeDocument/2006/relationships/vmlDrawing" Target="../drawings/vmlDrawing41.vml"/><Relationship Id="rId2" Type="http://schemas.openxmlformats.org/officeDocument/2006/relationships/tags" Target="../tags/tag437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tags" Target="../tags/tag441.xml"/><Relationship Id="rId4" Type="http://schemas.openxmlformats.org/officeDocument/2006/relationships/tags" Target="../tags/tag442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80.xml"/><Relationship Id="rId7" Type="http://schemas.openxmlformats.org/officeDocument/2006/relationships/package" Target="../embeddings/Microsoft_Visio_Drawing4141.vsdx"/><Relationship Id="rId8" Type="http://schemas.openxmlformats.org/officeDocument/2006/relationships/image" Target="../media/image82.emf"/><Relationship Id="rId1" Type="http://schemas.openxmlformats.org/officeDocument/2006/relationships/vmlDrawing" Target="../drawings/vmlDrawing42.vml"/><Relationship Id="rId2" Type="http://schemas.openxmlformats.org/officeDocument/2006/relationships/tags" Target="../tags/tag440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tags" Target="../tags/tag444.xml"/><Relationship Id="rId4" Type="http://schemas.openxmlformats.org/officeDocument/2006/relationships/tags" Target="../tags/tag44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81.xml"/><Relationship Id="rId7" Type="http://schemas.openxmlformats.org/officeDocument/2006/relationships/package" Target="../embeddings/Microsoft_Visio_Drawing4242.vsdx"/><Relationship Id="rId8" Type="http://schemas.openxmlformats.org/officeDocument/2006/relationships/image" Target="../media/image83.emf"/><Relationship Id="rId1" Type="http://schemas.openxmlformats.org/officeDocument/2006/relationships/vmlDrawing" Target="../drawings/vmlDrawing43.vml"/><Relationship Id="rId2" Type="http://schemas.openxmlformats.org/officeDocument/2006/relationships/tags" Target="../tags/tag443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tags" Target="../tags/tag448.xml"/><Relationship Id="rId4" Type="http://schemas.openxmlformats.org/officeDocument/2006/relationships/tags" Target="../tags/tag44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82.xml"/><Relationship Id="rId1" Type="http://schemas.openxmlformats.org/officeDocument/2006/relationships/tags" Target="../tags/tag446.xml"/><Relationship Id="rId2" Type="http://schemas.openxmlformats.org/officeDocument/2006/relationships/tags" Target="../tags/tag447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tags" Target="../tags/tag452.xml"/><Relationship Id="rId4" Type="http://schemas.openxmlformats.org/officeDocument/2006/relationships/tags" Target="../tags/tag45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83.xml"/><Relationship Id="rId1" Type="http://schemas.openxmlformats.org/officeDocument/2006/relationships/tags" Target="../tags/tag450.xml"/><Relationship Id="rId2" Type="http://schemas.openxmlformats.org/officeDocument/2006/relationships/tags" Target="../tags/tag451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tags" Target="../tags/tag455.xml"/><Relationship Id="rId4" Type="http://schemas.openxmlformats.org/officeDocument/2006/relationships/tags" Target="../tags/tag456.xml"/><Relationship Id="rId5" Type="http://schemas.openxmlformats.org/officeDocument/2006/relationships/tags" Target="../tags/tag457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84.xml"/><Relationship Id="rId8" Type="http://schemas.openxmlformats.org/officeDocument/2006/relationships/package" Target="../embeddings/Microsoft_Visio_Drawing4343.vsdx"/><Relationship Id="rId9" Type="http://schemas.openxmlformats.org/officeDocument/2006/relationships/image" Target="../media/image84.emf"/><Relationship Id="rId1" Type="http://schemas.openxmlformats.org/officeDocument/2006/relationships/vmlDrawing" Target="../drawings/vmlDrawing44.vml"/><Relationship Id="rId2" Type="http://schemas.openxmlformats.org/officeDocument/2006/relationships/tags" Target="../tags/tag454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5.xml"/><Relationship Id="rId5" Type="http://schemas.openxmlformats.org/officeDocument/2006/relationships/package" Target="../embeddings/Microsoft_Visio_Drawing4444.vsdx"/><Relationship Id="rId6" Type="http://schemas.openxmlformats.org/officeDocument/2006/relationships/image" Target="../media/image85.emf"/><Relationship Id="rId1" Type="http://schemas.openxmlformats.org/officeDocument/2006/relationships/vmlDrawing" Target="../drawings/vmlDrawing45.vml"/><Relationship Id="rId2" Type="http://schemas.openxmlformats.org/officeDocument/2006/relationships/tags" Target="../tags/tag458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6.xml"/><Relationship Id="rId5" Type="http://schemas.openxmlformats.org/officeDocument/2006/relationships/package" Target="../embeddings/Microsoft_Visio_Drawing4545.vsdx"/><Relationship Id="rId6" Type="http://schemas.openxmlformats.org/officeDocument/2006/relationships/image" Target="../media/image86.emf"/><Relationship Id="rId1" Type="http://schemas.openxmlformats.org/officeDocument/2006/relationships/vmlDrawing" Target="../drawings/vmlDrawing46.vml"/><Relationship Id="rId2" Type="http://schemas.openxmlformats.org/officeDocument/2006/relationships/tags" Target="../tags/tag459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tags" Target="../tags/tag462.xml"/><Relationship Id="rId4" Type="http://schemas.openxmlformats.org/officeDocument/2006/relationships/tags" Target="../tags/tag46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87.xml"/><Relationship Id="rId1" Type="http://schemas.openxmlformats.org/officeDocument/2006/relationships/tags" Target="../tags/tag460.xml"/><Relationship Id="rId2" Type="http://schemas.openxmlformats.org/officeDocument/2006/relationships/tags" Target="../tags/tag461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8.xml"/><Relationship Id="rId1" Type="http://schemas.openxmlformats.org/officeDocument/2006/relationships/tags" Target="../tags/tag464.xml"/><Relationship Id="rId2" Type="http://schemas.openxmlformats.org/officeDocument/2006/relationships/tags" Target="../tags/tag46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5" Type="http://schemas.openxmlformats.org/officeDocument/2006/relationships/package" Target="../embeddings/Microsoft_Visio_Drawing99.vsdx"/><Relationship Id="rId6" Type="http://schemas.openxmlformats.org/officeDocument/2006/relationships/image" Target="../media/image13.emf"/><Relationship Id="rId1" Type="http://schemas.openxmlformats.org/officeDocument/2006/relationships/vmlDrawing" Target="../drawings/vmlDrawing9.vml"/><Relationship Id="rId2" Type="http://schemas.openxmlformats.org/officeDocument/2006/relationships/tags" Target="../tags/tag17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9.xml"/><Relationship Id="rId1" Type="http://schemas.openxmlformats.org/officeDocument/2006/relationships/tags" Target="../tags/tag466.xml"/><Relationship Id="rId2" Type="http://schemas.openxmlformats.org/officeDocument/2006/relationships/tags" Target="../tags/tag46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tags" Target="../tags/tag46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0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91.xml"/><Relationship Id="rId1" Type="http://schemas.openxmlformats.org/officeDocument/2006/relationships/tags" Target="../tags/tag469.xml"/><Relationship Id="rId2" Type="http://schemas.openxmlformats.org/officeDocument/2006/relationships/tags" Target="../tags/tag470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tags" Target="../tags/tag47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jp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9.xml"/><Relationship Id="rId5" Type="http://schemas.openxmlformats.org/officeDocument/2006/relationships/package" Target="../embeddings/Microsoft_Visio_Drawing1010.vsdx"/><Relationship Id="rId6" Type="http://schemas.openxmlformats.org/officeDocument/2006/relationships/image" Target="../media/image13.emf"/><Relationship Id="rId1" Type="http://schemas.openxmlformats.org/officeDocument/2006/relationships/vmlDrawing" Target="../drawings/vmlDrawing10.vml"/><Relationship Id="rId2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0.xml"/><Relationship Id="rId5" Type="http://schemas.openxmlformats.org/officeDocument/2006/relationships/package" Target="../embeddings/Microsoft_Visio_Drawing1111.vsdx"/><Relationship Id="rId6" Type="http://schemas.openxmlformats.org/officeDocument/2006/relationships/image" Target="../media/image14.emf"/><Relationship Id="rId7" Type="http://schemas.openxmlformats.org/officeDocument/2006/relationships/image" Target="../media/image6.png"/><Relationship Id="rId1" Type="http://schemas.openxmlformats.org/officeDocument/2006/relationships/vmlDrawing" Target="../drawings/vmlDrawing11.vml"/><Relationship Id="rId2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5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2.xml"/><Relationship Id="rId5" Type="http://schemas.openxmlformats.org/officeDocument/2006/relationships/package" Target="../embeddings/Microsoft_Visio_Drawing1212.vsdx"/><Relationship Id="rId6" Type="http://schemas.openxmlformats.org/officeDocument/2006/relationships/image" Target="../media/image16.emf"/><Relationship Id="rId1" Type="http://schemas.openxmlformats.org/officeDocument/2006/relationships/vmlDrawing" Target="../drawings/vmlDrawing12.vml"/><Relationship Id="rId2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15.pn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4.xml"/><Relationship Id="rId5" Type="http://schemas.openxmlformats.org/officeDocument/2006/relationships/package" Target="../embeddings/Microsoft_Visio_Drawing1313.vsdx"/><Relationship Id="rId6" Type="http://schemas.openxmlformats.org/officeDocument/2006/relationships/image" Target="../media/image17.emf"/><Relationship Id="rId1" Type="http://schemas.openxmlformats.org/officeDocument/2006/relationships/vmlDrawing" Target="../drawings/vmlDrawing13.vml"/><Relationship Id="rId2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5.xml"/><Relationship Id="rId5" Type="http://schemas.openxmlformats.org/officeDocument/2006/relationships/package" Target="../embeddings/Microsoft_Visio_Drawing1414.vsdx"/><Relationship Id="rId6" Type="http://schemas.openxmlformats.org/officeDocument/2006/relationships/image" Target="../media/image18.emf"/><Relationship Id="rId7" Type="http://schemas.openxmlformats.org/officeDocument/2006/relationships/image" Target="../media/image19.png"/><Relationship Id="rId1" Type="http://schemas.openxmlformats.org/officeDocument/2006/relationships/vmlDrawing" Target="../drawings/vmlDrawing14.vml"/><Relationship Id="rId2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6.xml"/><Relationship Id="rId5" Type="http://schemas.openxmlformats.org/officeDocument/2006/relationships/package" Target="../embeddings/Microsoft_Visio_Drawing1515.vsdx"/><Relationship Id="rId6" Type="http://schemas.openxmlformats.org/officeDocument/2006/relationships/image" Target="../media/image18.emf"/><Relationship Id="rId1" Type="http://schemas.openxmlformats.org/officeDocument/2006/relationships/vmlDrawing" Target="../drawings/vmlDrawing15.vml"/><Relationship Id="rId2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7.xml"/><Relationship Id="rId6" Type="http://schemas.openxmlformats.org/officeDocument/2006/relationships/package" Target="../embeddings/Microsoft_Visio_Drawing1616.vsdx"/><Relationship Id="rId7" Type="http://schemas.openxmlformats.org/officeDocument/2006/relationships/image" Target="../media/image20.emf"/><Relationship Id="rId1" Type="http://schemas.openxmlformats.org/officeDocument/2006/relationships/vmlDrawing" Target="../drawings/vmlDrawing16.vml"/><Relationship Id="rId2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8.xml"/><Relationship Id="rId6" Type="http://schemas.openxmlformats.org/officeDocument/2006/relationships/image" Target="../media/image21.png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jp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9.xml"/><Relationship Id="rId6" Type="http://schemas.openxmlformats.org/officeDocument/2006/relationships/image" Target="../media/image21.png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0.xml"/><Relationship Id="rId6" Type="http://schemas.openxmlformats.org/officeDocument/2006/relationships/image" Target="../media/image21.png"/><Relationship Id="rId1" Type="http://schemas.openxmlformats.org/officeDocument/2006/relationships/tags" Target="../tags/tag34.xml"/><Relationship Id="rId2" Type="http://schemas.openxmlformats.org/officeDocument/2006/relationships/tags" Target="../tags/tag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1.xml"/><Relationship Id="rId6" Type="http://schemas.openxmlformats.org/officeDocument/2006/relationships/image" Target="../media/image21.png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2.xml"/><Relationship Id="rId6" Type="http://schemas.openxmlformats.org/officeDocument/2006/relationships/image" Target="../media/image21.png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3.xml"/><Relationship Id="rId6" Type="http://schemas.openxmlformats.org/officeDocument/2006/relationships/image" Target="../media/image21.png"/><Relationship Id="rId1" Type="http://schemas.openxmlformats.org/officeDocument/2006/relationships/tags" Target="../tags/tag43.xml"/><Relationship Id="rId2" Type="http://schemas.openxmlformats.org/officeDocument/2006/relationships/tags" Target="../tags/tag4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4.xml"/><Relationship Id="rId6" Type="http://schemas.openxmlformats.org/officeDocument/2006/relationships/image" Target="../media/image21.png"/><Relationship Id="rId1" Type="http://schemas.openxmlformats.org/officeDocument/2006/relationships/tags" Target="../tags/tag46.xml"/><Relationship Id="rId2" Type="http://schemas.openxmlformats.org/officeDocument/2006/relationships/tags" Target="../tags/tag4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5.xml"/><Relationship Id="rId6" Type="http://schemas.openxmlformats.org/officeDocument/2006/relationships/image" Target="../media/image21.png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6.xml"/><Relationship Id="rId6" Type="http://schemas.openxmlformats.org/officeDocument/2006/relationships/image" Target="../media/image21.png"/><Relationship Id="rId1" Type="http://schemas.openxmlformats.org/officeDocument/2006/relationships/tags" Target="../tags/tag52.xml"/><Relationship Id="rId2" Type="http://schemas.openxmlformats.org/officeDocument/2006/relationships/tags" Target="../tags/tag5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7.xml"/><Relationship Id="rId6" Type="http://schemas.openxmlformats.org/officeDocument/2006/relationships/image" Target="../media/image22.png"/><Relationship Id="rId1" Type="http://schemas.openxmlformats.org/officeDocument/2006/relationships/tags" Target="../tags/tag55.xml"/><Relationship Id="rId2" Type="http://schemas.openxmlformats.org/officeDocument/2006/relationships/tags" Target="../tags/tag5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8.xml"/><Relationship Id="rId6" Type="http://schemas.openxmlformats.org/officeDocument/2006/relationships/image" Target="../media/image22.png"/><Relationship Id="rId1" Type="http://schemas.openxmlformats.org/officeDocument/2006/relationships/tags" Target="../tags/tag58.xml"/><Relationship Id="rId2" Type="http://schemas.openxmlformats.org/officeDocument/2006/relationships/tags" Target="../tags/tag5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9.xml"/><Relationship Id="rId1" Type="http://schemas.openxmlformats.org/officeDocument/2006/relationships/tags" Target="../tags/tag61.xml"/><Relationship Id="rId2" Type="http://schemas.openxmlformats.org/officeDocument/2006/relationships/tags" Target="../tags/tag6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0.xml"/><Relationship Id="rId6" Type="http://schemas.openxmlformats.org/officeDocument/2006/relationships/image" Target="../media/image22.png"/><Relationship Id="rId1" Type="http://schemas.openxmlformats.org/officeDocument/2006/relationships/tags" Target="../tags/tag64.xml"/><Relationship Id="rId2" Type="http://schemas.openxmlformats.org/officeDocument/2006/relationships/tags" Target="../tags/tag6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1.xml"/><Relationship Id="rId5" Type="http://schemas.openxmlformats.org/officeDocument/2006/relationships/image" Target="../media/image23.png"/><Relationship Id="rId1" Type="http://schemas.openxmlformats.org/officeDocument/2006/relationships/tags" Target="../tags/tag67.xml"/><Relationship Id="rId2" Type="http://schemas.openxmlformats.org/officeDocument/2006/relationships/tags" Target="../tags/tag6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image" Target="../media/image24.png"/><Relationship Id="rId1" Type="http://schemas.openxmlformats.org/officeDocument/2006/relationships/tags" Target="../tags/tag69.x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3.xml"/><Relationship Id="rId6" Type="http://schemas.openxmlformats.org/officeDocument/2006/relationships/image" Target="../media/image22.png"/><Relationship Id="rId1" Type="http://schemas.openxmlformats.org/officeDocument/2006/relationships/tags" Target="../tags/tag70.xml"/><Relationship Id="rId2" Type="http://schemas.openxmlformats.org/officeDocument/2006/relationships/tags" Target="../tags/tag7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4.xml"/><Relationship Id="rId1" Type="http://schemas.openxmlformats.org/officeDocument/2006/relationships/tags" Target="../tags/tag73.xml"/><Relationship Id="rId2" Type="http://schemas.openxmlformats.org/officeDocument/2006/relationships/tags" Target="../tags/tag7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5.xml"/><Relationship Id="rId6" Type="http://schemas.openxmlformats.org/officeDocument/2006/relationships/image" Target="../media/image22.png"/><Relationship Id="rId1" Type="http://schemas.openxmlformats.org/officeDocument/2006/relationships/tags" Target="../tags/tag76.xml"/><Relationship Id="rId2" Type="http://schemas.openxmlformats.org/officeDocument/2006/relationships/tags" Target="../tags/tag7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6.xml"/><Relationship Id="rId5" Type="http://schemas.openxmlformats.org/officeDocument/2006/relationships/package" Target="../embeddings/Microsoft_Visio_Drawing1717.vsdx"/><Relationship Id="rId6" Type="http://schemas.openxmlformats.org/officeDocument/2006/relationships/image" Target="../media/image20.emf"/><Relationship Id="rId1" Type="http://schemas.openxmlformats.org/officeDocument/2006/relationships/vmlDrawing" Target="../drawings/vmlDrawing17.vml"/><Relationship Id="rId2" Type="http://schemas.openxmlformats.org/officeDocument/2006/relationships/tags" Target="../tags/tag7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7.xml"/><Relationship Id="rId6" Type="http://schemas.openxmlformats.org/officeDocument/2006/relationships/image" Target="../media/image21.png"/><Relationship Id="rId1" Type="http://schemas.openxmlformats.org/officeDocument/2006/relationships/tags" Target="../tags/tag80.xml"/><Relationship Id="rId2" Type="http://schemas.openxmlformats.org/officeDocument/2006/relationships/tags" Target="../tags/tag8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8.xml"/><Relationship Id="rId6" Type="http://schemas.openxmlformats.org/officeDocument/2006/relationships/image" Target="../media/image21.png"/><Relationship Id="rId1" Type="http://schemas.openxmlformats.org/officeDocument/2006/relationships/tags" Target="../tags/tag83.xml"/><Relationship Id="rId2" Type="http://schemas.openxmlformats.org/officeDocument/2006/relationships/tags" Target="../tags/tag8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9.xml"/><Relationship Id="rId6" Type="http://schemas.openxmlformats.org/officeDocument/2006/relationships/image" Target="../media/image21.png"/><Relationship Id="rId1" Type="http://schemas.openxmlformats.org/officeDocument/2006/relationships/tags" Target="../tags/tag86.xml"/><Relationship Id="rId2" Type="http://schemas.openxmlformats.org/officeDocument/2006/relationships/tags" Target="../tags/tag8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0.xml"/><Relationship Id="rId6" Type="http://schemas.openxmlformats.org/officeDocument/2006/relationships/image" Target="../media/image21.png"/><Relationship Id="rId1" Type="http://schemas.openxmlformats.org/officeDocument/2006/relationships/tags" Target="../tags/tag89.xml"/><Relationship Id="rId2" Type="http://schemas.openxmlformats.org/officeDocument/2006/relationships/tags" Target="../tags/tag9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1.xml"/><Relationship Id="rId6" Type="http://schemas.openxmlformats.org/officeDocument/2006/relationships/image" Target="../media/image25.png"/><Relationship Id="rId1" Type="http://schemas.openxmlformats.org/officeDocument/2006/relationships/tags" Target="../tags/tag92.xml"/><Relationship Id="rId2" Type="http://schemas.openxmlformats.org/officeDocument/2006/relationships/tags" Target="../tags/tag9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2.xml"/><Relationship Id="rId6" Type="http://schemas.openxmlformats.org/officeDocument/2006/relationships/image" Target="../media/image25.png"/><Relationship Id="rId1" Type="http://schemas.openxmlformats.org/officeDocument/2006/relationships/tags" Target="../tags/tag95.xml"/><Relationship Id="rId2" Type="http://schemas.openxmlformats.org/officeDocument/2006/relationships/tags" Target="../tags/tag9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3.xml"/><Relationship Id="rId6" Type="http://schemas.openxmlformats.org/officeDocument/2006/relationships/image" Target="../media/image25.png"/><Relationship Id="rId1" Type="http://schemas.openxmlformats.org/officeDocument/2006/relationships/tags" Target="../tags/tag98.xml"/><Relationship Id="rId2" Type="http://schemas.openxmlformats.org/officeDocument/2006/relationships/tags" Target="../tags/tag9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4.xml"/><Relationship Id="rId5" Type="http://schemas.openxmlformats.org/officeDocument/2006/relationships/image" Target="../media/image26.emf"/><Relationship Id="rId1" Type="http://schemas.openxmlformats.org/officeDocument/2006/relationships/tags" Target="../tags/tag101.xml"/><Relationship Id="rId2" Type="http://schemas.openxmlformats.org/officeDocument/2006/relationships/tags" Target="../tags/tag10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5.xml"/><Relationship Id="rId6" Type="http://schemas.openxmlformats.org/officeDocument/2006/relationships/image" Target="../media/image25.png"/><Relationship Id="rId1" Type="http://schemas.openxmlformats.org/officeDocument/2006/relationships/tags" Target="../tags/tag103.xml"/><Relationship Id="rId2" Type="http://schemas.openxmlformats.org/officeDocument/2006/relationships/tags" Target="../tags/tag10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6.xml"/><Relationship Id="rId6" Type="http://schemas.openxmlformats.org/officeDocument/2006/relationships/image" Target="../media/image25.png"/><Relationship Id="rId1" Type="http://schemas.openxmlformats.org/officeDocument/2006/relationships/tags" Target="../tags/tag106.xml"/><Relationship Id="rId2" Type="http://schemas.openxmlformats.org/officeDocument/2006/relationships/tags" Target="../tags/tag10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7.xml"/><Relationship Id="rId6" Type="http://schemas.openxmlformats.org/officeDocument/2006/relationships/image" Target="../media/image21.png"/><Relationship Id="rId1" Type="http://schemas.openxmlformats.org/officeDocument/2006/relationships/tags" Target="../tags/tag109.xml"/><Relationship Id="rId2" Type="http://schemas.openxmlformats.org/officeDocument/2006/relationships/tags" Target="../tags/tag1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8.xml"/><Relationship Id="rId6" Type="http://schemas.openxmlformats.org/officeDocument/2006/relationships/image" Target="../media/image25.png"/><Relationship Id="rId1" Type="http://schemas.openxmlformats.org/officeDocument/2006/relationships/tags" Target="../tags/tag112.xml"/><Relationship Id="rId2" Type="http://schemas.openxmlformats.org/officeDocument/2006/relationships/tags" Target="../tags/tag1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9.xml"/><Relationship Id="rId6" Type="http://schemas.openxmlformats.org/officeDocument/2006/relationships/image" Target="../media/image27.png"/><Relationship Id="rId1" Type="http://schemas.openxmlformats.org/officeDocument/2006/relationships/tags" Target="../tags/tag115.xml"/><Relationship Id="rId2" Type="http://schemas.openxmlformats.org/officeDocument/2006/relationships/tags" Target="../tags/tag11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0.xml"/><Relationship Id="rId1" Type="http://schemas.openxmlformats.org/officeDocument/2006/relationships/tags" Target="../tags/tag118.xml"/><Relationship Id="rId2" Type="http://schemas.openxmlformats.org/officeDocument/2006/relationships/tags" Target="../tags/tag11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1.xml"/><Relationship Id="rId6" Type="http://schemas.openxmlformats.org/officeDocument/2006/relationships/image" Target="../media/image25.png"/><Relationship Id="rId1" Type="http://schemas.openxmlformats.org/officeDocument/2006/relationships/tags" Target="../tags/tag121.xml"/><Relationship Id="rId2" Type="http://schemas.openxmlformats.org/officeDocument/2006/relationships/tags" Target="../tags/tag12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2.xml"/><Relationship Id="rId6" Type="http://schemas.openxmlformats.org/officeDocument/2006/relationships/image" Target="../media/image25.png"/><Relationship Id="rId1" Type="http://schemas.openxmlformats.org/officeDocument/2006/relationships/tags" Target="../tags/tag124.xml"/><Relationship Id="rId2" Type="http://schemas.openxmlformats.org/officeDocument/2006/relationships/tags" Target="../tags/tag1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4" Type="http://schemas.openxmlformats.org/officeDocument/2006/relationships/tags" Target="../tags/tag130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3.xml"/><Relationship Id="rId7" Type="http://schemas.openxmlformats.org/officeDocument/2006/relationships/image" Target="../media/image28.png"/><Relationship Id="rId1" Type="http://schemas.openxmlformats.org/officeDocument/2006/relationships/tags" Target="../tags/tag127.xml"/><Relationship Id="rId2" Type="http://schemas.openxmlformats.org/officeDocument/2006/relationships/tags" Target="../tags/tag12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4.xml"/><Relationship Id="rId6" Type="http://schemas.openxmlformats.org/officeDocument/2006/relationships/image" Target="../media/image28.png"/><Relationship Id="rId1" Type="http://schemas.openxmlformats.org/officeDocument/2006/relationships/tags" Target="../tags/tag131.xml"/><Relationship Id="rId2" Type="http://schemas.openxmlformats.org/officeDocument/2006/relationships/tags" Target="../tags/tag13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5.xml"/><Relationship Id="rId5" Type="http://schemas.openxmlformats.org/officeDocument/2006/relationships/image" Target="../media/image29.png"/><Relationship Id="rId1" Type="http://schemas.openxmlformats.org/officeDocument/2006/relationships/tags" Target="../tags/tag134.xml"/><Relationship Id="rId2" Type="http://schemas.openxmlformats.org/officeDocument/2006/relationships/tags" Target="../tags/tag13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6.xml"/><Relationship Id="rId6" Type="http://schemas.openxmlformats.org/officeDocument/2006/relationships/image" Target="../media/image29.png"/><Relationship Id="rId1" Type="http://schemas.openxmlformats.org/officeDocument/2006/relationships/tags" Target="../tags/tag136.xml"/><Relationship Id="rId2" Type="http://schemas.openxmlformats.org/officeDocument/2006/relationships/tags" Target="../tags/tag13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7.xml"/><Relationship Id="rId5" Type="http://schemas.openxmlformats.org/officeDocument/2006/relationships/image" Target="../media/image30.png"/><Relationship Id="rId1" Type="http://schemas.openxmlformats.org/officeDocument/2006/relationships/tags" Target="../tags/tag139.xml"/><Relationship Id="rId2" Type="http://schemas.openxmlformats.org/officeDocument/2006/relationships/tags" Target="../tags/tag14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8.xml"/><Relationship Id="rId1" Type="http://schemas.openxmlformats.org/officeDocument/2006/relationships/tags" Target="../tags/tag141.xml"/><Relationship Id="rId2" Type="http://schemas.openxmlformats.org/officeDocument/2006/relationships/tags" Target="../tags/tag1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9.xml"/><Relationship Id="rId6" Type="http://schemas.openxmlformats.org/officeDocument/2006/relationships/package" Target="../embeddings/Microsoft_Visio_Drawing1818.vsdx"/><Relationship Id="rId7" Type="http://schemas.openxmlformats.org/officeDocument/2006/relationships/image" Target="../media/image31.emf"/><Relationship Id="rId8" Type="http://schemas.openxmlformats.org/officeDocument/2006/relationships/image" Target="../media/image32.png"/><Relationship Id="rId1" Type="http://schemas.openxmlformats.org/officeDocument/2006/relationships/vmlDrawing" Target="../drawings/vmlDrawing18.vml"/><Relationship Id="rId2" Type="http://schemas.openxmlformats.org/officeDocument/2006/relationships/tags" Target="../tags/tag14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0.xml"/><Relationship Id="rId6" Type="http://schemas.openxmlformats.org/officeDocument/2006/relationships/image" Target="../media/image32.png"/><Relationship Id="rId1" Type="http://schemas.openxmlformats.org/officeDocument/2006/relationships/tags" Target="../tags/tag146.xml"/><Relationship Id="rId2" Type="http://schemas.openxmlformats.org/officeDocument/2006/relationships/tags" Target="../tags/tag14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tags" Target="../tags/tag14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2.xml"/><Relationship Id="rId6" Type="http://schemas.openxmlformats.org/officeDocument/2006/relationships/image" Target="../media/image33.png"/><Relationship Id="rId1" Type="http://schemas.openxmlformats.org/officeDocument/2006/relationships/tags" Target="../tags/tag150.xml"/><Relationship Id="rId2" Type="http://schemas.openxmlformats.org/officeDocument/2006/relationships/tags" Target="../tags/tag15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3.xml"/><Relationship Id="rId1" Type="http://schemas.openxmlformats.org/officeDocument/2006/relationships/tags" Target="../tags/tag153.xml"/><Relationship Id="rId2" Type="http://schemas.openxmlformats.org/officeDocument/2006/relationships/tags" Target="../tags/tag15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4" Type="http://schemas.openxmlformats.org/officeDocument/2006/relationships/tags" Target="../tags/tag15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4.xml"/><Relationship Id="rId1" Type="http://schemas.openxmlformats.org/officeDocument/2006/relationships/tags" Target="../tags/tag156.xml"/><Relationship Id="rId2" Type="http://schemas.openxmlformats.org/officeDocument/2006/relationships/tags" Target="../tags/tag15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4" Type="http://schemas.openxmlformats.org/officeDocument/2006/relationships/tags" Target="../tags/tag16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5.xml"/><Relationship Id="rId1" Type="http://schemas.openxmlformats.org/officeDocument/2006/relationships/tags" Target="../tags/tag160.xml"/><Relationship Id="rId2" Type="http://schemas.openxmlformats.org/officeDocument/2006/relationships/tags" Target="../tags/tag16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6.xml"/><Relationship Id="rId1" Type="http://schemas.openxmlformats.org/officeDocument/2006/relationships/tags" Target="../tags/tag164.xml"/><Relationship Id="rId2" Type="http://schemas.openxmlformats.org/officeDocument/2006/relationships/tags" Target="../tags/tag16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tags" Target="../tags/tag16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tags" Target="../tags/tag16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package" Target="../embeddings/Microsoft_Visio_Drawing11.vsdx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tags" Target="../tags/tag16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0.xml"/><Relationship Id="rId5" Type="http://schemas.openxmlformats.org/officeDocument/2006/relationships/image" Target="../media/image34.png"/><Relationship Id="rId1" Type="http://schemas.openxmlformats.org/officeDocument/2006/relationships/tags" Target="../tags/tag170.xml"/><Relationship Id="rId2" Type="http://schemas.openxmlformats.org/officeDocument/2006/relationships/tags" Target="../tags/tag1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1.xml"/><Relationship Id="rId6" Type="http://schemas.openxmlformats.org/officeDocument/2006/relationships/image" Target="../media/image35.png"/><Relationship Id="rId7" Type="http://schemas.openxmlformats.org/officeDocument/2006/relationships/image" Target="../media/image6.png"/><Relationship Id="rId1" Type="http://schemas.openxmlformats.org/officeDocument/2006/relationships/tags" Target="../tags/tag172.xml"/><Relationship Id="rId2" Type="http://schemas.openxmlformats.org/officeDocument/2006/relationships/tags" Target="../tags/tag17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2.xml"/><Relationship Id="rId6" Type="http://schemas.openxmlformats.org/officeDocument/2006/relationships/image" Target="../media/image6.png"/><Relationship Id="rId7" Type="http://schemas.openxmlformats.org/officeDocument/2006/relationships/image" Target="../media/image36.png"/><Relationship Id="rId1" Type="http://schemas.openxmlformats.org/officeDocument/2006/relationships/tags" Target="../tags/tag175.xml"/><Relationship Id="rId2" Type="http://schemas.openxmlformats.org/officeDocument/2006/relationships/tags" Target="../tags/tag17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3.xml"/><Relationship Id="rId6" Type="http://schemas.openxmlformats.org/officeDocument/2006/relationships/image" Target="../media/image6.png"/><Relationship Id="rId7" Type="http://schemas.openxmlformats.org/officeDocument/2006/relationships/image" Target="../media/image37.png"/><Relationship Id="rId1" Type="http://schemas.openxmlformats.org/officeDocument/2006/relationships/tags" Target="../tags/tag178.xml"/><Relationship Id="rId2" Type="http://schemas.openxmlformats.org/officeDocument/2006/relationships/tags" Target="../tags/tag17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4.xml"/><Relationship Id="rId6" Type="http://schemas.openxmlformats.org/officeDocument/2006/relationships/image" Target="../media/image6.png"/><Relationship Id="rId7" Type="http://schemas.openxmlformats.org/officeDocument/2006/relationships/image" Target="../media/image38.png"/><Relationship Id="rId1" Type="http://schemas.openxmlformats.org/officeDocument/2006/relationships/tags" Target="../tags/tag181.xml"/><Relationship Id="rId2" Type="http://schemas.openxmlformats.org/officeDocument/2006/relationships/tags" Target="../tags/tag18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5.xml"/><Relationship Id="rId6" Type="http://schemas.openxmlformats.org/officeDocument/2006/relationships/image" Target="../media/image6.png"/><Relationship Id="rId7" Type="http://schemas.openxmlformats.org/officeDocument/2006/relationships/image" Target="../media/image39.png"/><Relationship Id="rId1" Type="http://schemas.openxmlformats.org/officeDocument/2006/relationships/tags" Target="../tags/tag184.xml"/><Relationship Id="rId2" Type="http://schemas.openxmlformats.org/officeDocument/2006/relationships/tags" Target="../tags/tag18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6.xml"/><Relationship Id="rId6" Type="http://schemas.openxmlformats.org/officeDocument/2006/relationships/image" Target="../media/image40.png"/><Relationship Id="rId1" Type="http://schemas.openxmlformats.org/officeDocument/2006/relationships/tags" Target="../tags/tag187.xml"/><Relationship Id="rId2" Type="http://schemas.openxmlformats.org/officeDocument/2006/relationships/tags" Target="../tags/tag18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7.xml"/><Relationship Id="rId6" Type="http://schemas.openxmlformats.org/officeDocument/2006/relationships/image" Target="../media/image41.png"/><Relationship Id="rId1" Type="http://schemas.openxmlformats.org/officeDocument/2006/relationships/tags" Target="../tags/tag190.xml"/><Relationship Id="rId2" Type="http://schemas.openxmlformats.org/officeDocument/2006/relationships/tags" Target="../tags/tag19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8.xml"/><Relationship Id="rId6" Type="http://schemas.openxmlformats.org/officeDocument/2006/relationships/image" Target="../media/image41.png"/><Relationship Id="rId1" Type="http://schemas.openxmlformats.org/officeDocument/2006/relationships/tags" Target="../tags/tag193.xml"/><Relationship Id="rId2" Type="http://schemas.openxmlformats.org/officeDocument/2006/relationships/tags" Target="../tags/tag19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9.xml"/><Relationship Id="rId1" Type="http://schemas.openxmlformats.org/officeDocument/2006/relationships/tags" Target="../tags/tag196.xml"/><Relationship Id="rId2" Type="http://schemas.openxmlformats.org/officeDocument/2006/relationships/tags" Target="../tags/tag19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0.xml"/><Relationship Id="rId6" Type="http://schemas.openxmlformats.org/officeDocument/2006/relationships/image" Target="../media/image41.png"/><Relationship Id="rId1" Type="http://schemas.openxmlformats.org/officeDocument/2006/relationships/tags" Target="../tags/tag199.xml"/><Relationship Id="rId2" Type="http://schemas.openxmlformats.org/officeDocument/2006/relationships/tags" Target="../tags/tag20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1.xml"/><Relationship Id="rId1" Type="http://schemas.openxmlformats.org/officeDocument/2006/relationships/tags" Target="../tags/tag202.xml"/><Relationship Id="rId2" Type="http://schemas.openxmlformats.org/officeDocument/2006/relationships/tags" Target="../tags/tag20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2.xml"/><Relationship Id="rId6" Type="http://schemas.openxmlformats.org/officeDocument/2006/relationships/image" Target="../media/image41.png"/><Relationship Id="rId1" Type="http://schemas.openxmlformats.org/officeDocument/2006/relationships/tags" Target="../tags/tag205.xml"/><Relationship Id="rId2" Type="http://schemas.openxmlformats.org/officeDocument/2006/relationships/tags" Target="../tags/tag20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3.xml"/><Relationship Id="rId1" Type="http://schemas.openxmlformats.org/officeDocument/2006/relationships/tags" Target="../tags/tag208.xml"/><Relationship Id="rId2" Type="http://schemas.openxmlformats.org/officeDocument/2006/relationships/tags" Target="../tags/tag20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4.xml"/><Relationship Id="rId1" Type="http://schemas.openxmlformats.org/officeDocument/2006/relationships/tags" Target="../tags/tag211.xml"/><Relationship Id="rId2" Type="http://schemas.openxmlformats.org/officeDocument/2006/relationships/tags" Target="../tags/tag2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5.xml"/><Relationship Id="rId6" Type="http://schemas.openxmlformats.org/officeDocument/2006/relationships/image" Target="../media/image41.png"/><Relationship Id="rId1" Type="http://schemas.openxmlformats.org/officeDocument/2006/relationships/tags" Target="../tags/tag214.xml"/><Relationship Id="rId2" Type="http://schemas.openxmlformats.org/officeDocument/2006/relationships/tags" Target="../tags/tag21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6.xml"/><Relationship Id="rId6" Type="http://schemas.openxmlformats.org/officeDocument/2006/relationships/image" Target="../media/image42.png"/><Relationship Id="rId1" Type="http://schemas.openxmlformats.org/officeDocument/2006/relationships/tags" Target="../tags/tag217.xml"/><Relationship Id="rId2" Type="http://schemas.openxmlformats.org/officeDocument/2006/relationships/tags" Target="../tags/tag21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7.xml"/><Relationship Id="rId6" Type="http://schemas.openxmlformats.org/officeDocument/2006/relationships/image" Target="../media/image42.png"/><Relationship Id="rId1" Type="http://schemas.openxmlformats.org/officeDocument/2006/relationships/tags" Target="../tags/tag220.xml"/><Relationship Id="rId2" Type="http://schemas.openxmlformats.org/officeDocument/2006/relationships/tags" Target="../tags/tag22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8.xml"/><Relationship Id="rId6" Type="http://schemas.openxmlformats.org/officeDocument/2006/relationships/image" Target="../media/image43.png"/><Relationship Id="rId1" Type="http://schemas.openxmlformats.org/officeDocument/2006/relationships/tags" Target="../tags/tag223.xml"/><Relationship Id="rId2" Type="http://schemas.openxmlformats.org/officeDocument/2006/relationships/tags" Target="../tags/tag2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7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743200"/>
            <a:ext cx="807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Digital Design and Computer Architecture</a:t>
            </a:r>
            <a:r>
              <a:rPr lang="en-US" sz="2600" b="1" dirty="0"/>
              <a:t>:</a:t>
            </a:r>
            <a:r>
              <a:rPr lang="en-US" sz="2600" b="1" dirty="0" smtClean="0"/>
              <a:t> ARM® Edition</a:t>
            </a:r>
            <a:endParaRPr lang="en-US" sz="26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3226713"/>
            <a:ext cx="8077200" cy="893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1000" y="32267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Sarah L. Harris and David Money Harris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143000"/>
            <a:ext cx="7696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 smtClean="0"/>
              <a:t>Datapath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142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+mj-lt"/>
              </a:rPr>
              <a:t>Calculate branch target address: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+mj-lt"/>
              </a:rPr>
              <a:t>        </a:t>
            </a:r>
            <a:r>
              <a:rPr lang="en-US" sz="3200" dirty="0" smtClean="0">
                <a:latin typeface="+mj-lt"/>
              </a:rPr>
              <a:t>	BTA </a:t>
            </a:r>
            <a:r>
              <a:rPr lang="en-US" sz="3200" dirty="0">
                <a:latin typeface="+mj-lt"/>
              </a:rPr>
              <a:t>= (</a:t>
            </a:r>
            <a:r>
              <a:rPr lang="en-US" sz="3200" i="1" dirty="0" err="1">
                <a:latin typeface="+mj-lt"/>
                <a:cs typeface="Courier New" panose="02070309020205020404" pitchFamily="49" charset="0"/>
              </a:rPr>
              <a:t>ExtImm</a:t>
            </a:r>
            <a:r>
              <a:rPr lang="en-US" sz="3200" dirty="0">
                <a:latin typeface="+mj-lt"/>
              </a:rPr>
              <a:t>) + (</a:t>
            </a:r>
            <a:r>
              <a:rPr lang="en-US" sz="3200" dirty="0" smtClean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3200" dirty="0" smtClean="0">
                <a:latin typeface="+mj-lt"/>
              </a:rPr>
              <a:t>+8)</a:t>
            </a:r>
          </a:p>
          <a:p>
            <a:pPr>
              <a:lnSpc>
                <a:spcPct val="90000"/>
              </a:lnSpc>
            </a:pPr>
            <a:r>
              <a:rPr lang="en-US" sz="3200" i="1" dirty="0">
                <a:latin typeface="+mj-lt"/>
              </a:rPr>
              <a:t>	</a:t>
            </a:r>
            <a:r>
              <a:rPr lang="en-US" sz="3200" i="1" dirty="0" err="1" smtClean="0">
                <a:latin typeface="+mj-lt"/>
              </a:rPr>
              <a:t>ExtImm</a:t>
            </a:r>
            <a:r>
              <a:rPr lang="en-US" sz="3200" i="1" dirty="0" smtClean="0">
                <a:latin typeface="+mj-lt"/>
              </a:rPr>
              <a:t> = </a:t>
            </a:r>
            <a:r>
              <a:rPr lang="en-US" sz="3200" i="1" dirty="0" smtClean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sz="3200" i="1" dirty="0" smtClean="0">
                <a:latin typeface="+mj-lt"/>
              </a:rPr>
              <a:t> &lt;&lt; 2 </a:t>
            </a:r>
            <a:r>
              <a:rPr lang="en-US" sz="3200" dirty="0" smtClean="0">
                <a:latin typeface="+mj-lt"/>
              </a:rPr>
              <a:t>and sign-extended</a:t>
            </a:r>
            <a:r>
              <a:rPr lang="en-US" sz="3200" i="1" dirty="0" smtClean="0">
                <a:latin typeface="+mj-lt"/>
              </a:rPr>
              <a:t> </a:t>
            </a:r>
            <a:endParaRPr lang="en-US" sz="3200" i="1" dirty="0">
              <a:latin typeface="+mj-lt"/>
            </a:endParaRPr>
          </a:p>
        </p:txBody>
      </p:sp>
      <p:sp>
        <p:nvSpPr>
          <p:cNvPr id="12154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667000"/>
            <a:ext cx="8845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7986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06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2200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90600"/>
            <a:ext cx="845756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2653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1066800"/>
            <a:ext cx="5791200" cy="4797706"/>
            <a:chOff x="1524000" y="1066800"/>
            <a:chExt cx="5791200" cy="4797706"/>
          </a:xfrm>
        </p:grpSpPr>
        <p:pic>
          <p:nvPicPr>
            <p:cNvPr id="187500" name="Picture 10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839" y="1066800"/>
              <a:ext cx="5440361" cy="479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524000" y="5334000"/>
              <a:ext cx="1752600" cy="530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4800600"/>
            <a:ext cx="3243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First, discuss</a:t>
            </a:r>
            <a:r>
              <a:rPr lang="en-US" sz="2000" b="1" dirty="0" smtClean="0">
                <a:solidFill>
                  <a:srgbClr val="0070C0"/>
                </a:solidFill>
              </a:rPr>
              <a:t>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Then, </a:t>
            </a:r>
            <a:r>
              <a:rPr lang="en-US" sz="2000" b="1" dirty="0" smtClean="0">
                <a:solidFill>
                  <a:srgbClr val="0070C0"/>
                </a:solidFill>
              </a:rPr>
              <a:t>Conditional Logic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78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0" y="990600"/>
            <a:ext cx="5791200" cy="4873906"/>
            <a:chOff x="1524000" y="990600"/>
            <a:chExt cx="5791200" cy="4873906"/>
          </a:xfrm>
        </p:grpSpPr>
        <p:grpSp>
          <p:nvGrpSpPr>
            <p:cNvPr id="4" name="Group 3"/>
            <p:cNvGrpSpPr/>
            <p:nvPr/>
          </p:nvGrpSpPr>
          <p:grpSpPr>
            <a:xfrm>
              <a:off x="1524000" y="1066800"/>
              <a:ext cx="5791200" cy="4797706"/>
              <a:chOff x="1524000" y="1066800"/>
              <a:chExt cx="5791200" cy="4797706"/>
            </a:xfrm>
          </p:grpSpPr>
          <p:pic>
            <p:nvPicPr>
              <p:cNvPr id="187500" name="Picture 10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4839" y="1066800"/>
                <a:ext cx="5440361" cy="4797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524000" y="5334000"/>
                <a:ext cx="1752600" cy="5305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676400" y="990600"/>
              <a:ext cx="4876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76800" y="1143000"/>
              <a:ext cx="2362200" cy="2362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2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Multicycle Control: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21874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Control: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9130" name="Picture 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4154662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38800" y="53148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Decoder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670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Control: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54102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ALU Decoder </a:t>
            </a:r>
            <a:r>
              <a:rPr lang="en-US" sz="2400" b="1" dirty="0" smtClean="0"/>
              <a:t>and </a:t>
            </a:r>
            <a:r>
              <a:rPr lang="en-US" sz="2400" b="1" dirty="0" smtClean="0">
                <a:solidFill>
                  <a:srgbClr val="0070C0"/>
                </a:solidFill>
              </a:rPr>
              <a:t>PC Logic </a:t>
            </a:r>
            <a:r>
              <a:rPr lang="en-US" sz="2400" b="1" dirty="0" smtClean="0"/>
              <a:t>same as single-cycle</a:t>
            </a:r>
            <a:endParaRPr lang="en-US" sz="2400" b="1" dirty="0"/>
          </a:p>
        </p:txBody>
      </p:sp>
      <p:pic>
        <p:nvPicPr>
          <p:cNvPr id="259130" name="Picture 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4154662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0354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Control: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Instr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3700" y="21336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RegSrc</a:t>
            </a:r>
            <a:r>
              <a:rPr lang="en-US" sz="2400" baseline="-25000" dirty="0" smtClean="0">
                <a:solidFill>
                  <a:srgbClr val="0070C0"/>
                </a:solidFill>
              </a:rPr>
              <a:t>0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= (</a:t>
            </a:r>
            <a:r>
              <a:rPr lang="en-US" sz="2400" i="1" dirty="0" smtClean="0"/>
              <a:t>Op</a:t>
            </a:r>
            <a:r>
              <a:rPr lang="en-US" sz="2400" dirty="0" smtClean="0"/>
              <a:t> == 10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  <a:p>
            <a:r>
              <a:rPr lang="en-US" sz="2400" i="1" dirty="0" smtClean="0">
                <a:solidFill>
                  <a:srgbClr val="0070C0"/>
                </a:solidFill>
              </a:rPr>
              <a:t>RegSrc</a:t>
            </a:r>
            <a:r>
              <a:rPr lang="en-US" sz="2400" baseline="-25000" dirty="0" smtClean="0">
                <a:solidFill>
                  <a:srgbClr val="0070C0"/>
                </a:solidFill>
              </a:rPr>
              <a:t>1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= (</a:t>
            </a:r>
            <a:r>
              <a:rPr lang="en-US" sz="2400" i="1" dirty="0" smtClean="0"/>
              <a:t>Op</a:t>
            </a:r>
            <a:r>
              <a:rPr lang="en-US" sz="2400" dirty="0" smtClean="0"/>
              <a:t> == 01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  <a:p>
            <a:r>
              <a:rPr lang="en-US" sz="2400" i="1" dirty="0" smtClean="0"/>
              <a:t>ImmSrc</a:t>
            </a:r>
            <a:r>
              <a:rPr lang="en-US" sz="2400" baseline="-25000" dirty="0" smtClean="0"/>
              <a:t>1:0</a:t>
            </a:r>
            <a:r>
              <a:rPr lang="en-US" sz="2400" dirty="0" smtClean="0"/>
              <a:t> = </a:t>
            </a:r>
            <a:r>
              <a:rPr lang="en-US" sz="2400" i="1" dirty="0" smtClean="0"/>
              <a:t>Op</a:t>
            </a:r>
            <a:endParaRPr lang="en-US" sz="2400" i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135039"/>
              </p:ext>
            </p:extLst>
          </p:nvPr>
        </p:nvGraphicFramePr>
        <p:xfrm>
          <a:off x="2438400" y="1143000"/>
          <a:ext cx="409030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25" name="Visio" r:id="rId6" imgW="1371600" imgH="266700" progId="Visio.Drawing.15">
                  <p:embed/>
                </p:oleObj>
              </mc:Choice>
              <mc:Fallback>
                <p:oleObj name="Visio" r:id="rId6" imgW="1371600" imgH="2667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38400" y="1143000"/>
                        <a:ext cx="4090305" cy="79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541879"/>
              </p:ext>
            </p:extLst>
          </p:nvPr>
        </p:nvGraphicFramePr>
        <p:xfrm>
          <a:off x="1295400" y="3581400"/>
          <a:ext cx="666750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457200"/>
                <a:gridCol w="838200"/>
                <a:gridCol w="838200"/>
                <a:gridCol w="914400"/>
                <a:gridCol w="990600"/>
                <a:gridCol w="11049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Op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Funct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Funct</a:t>
                      </a:r>
                      <a:r>
                        <a:rPr lang="en-US" baseline="-25000" dirty="0" smtClean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RegSrc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RegSrc</a:t>
                      </a:r>
                      <a:r>
                        <a:rPr lang="en-US" baseline="-2500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ImmSrc</a:t>
                      </a:r>
                      <a:r>
                        <a:rPr lang="en-US" baseline="-25000" dirty="0" smtClean="0"/>
                        <a:t>1:0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DP immediate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DP register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6239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06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2200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90600"/>
            <a:ext cx="845756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6443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Control: Main FSM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9130" name="Picture 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4154662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53148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Decoder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419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631" name="Picture 2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49" y="1066800"/>
            <a:ext cx="8024151" cy="480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368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Main Controller FSM: Fetch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8630" name="Picture 2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8" y="1066800"/>
            <a:ext cx="154392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9291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143000"/>
            <a:ext cx="7696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 smtClean="0"/>
              <a:t>Datapath</a:t>
            </a:r>
            <a:r>
              <a:rPr lang="en-US" b="1" dirty="0" smtClean="0"/>
              <a:t>: </a:t>
            </a:r>
            <a:r>
              <a:rPr lang="en-US" dirty="0" smtClean="0"/>
              <a:t>start 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LDR</a:t>
            </a:r>
            <a:r>
              <a:rPr lang="en-US" dirty="0" smtClean="0"/>
              <a:t> instruction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Example:  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LDR R1, [R2, #5]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			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643665"/>
            <a:ext cx="8582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68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680" name="Picture 2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952451"/>
            <a:ext cx="8391525" cy="491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416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Main Controller FSM: Decode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0679" name="Picture 2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990601"/>
            <a:ext cx="2819399" cy="123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1882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703" name="Picture 2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74" y="1905000"/>
            <a:ext cx="6276926" cy="36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518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Main Controller FSM: Address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1702" name="Picture 2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5051"/>
          <a:stretch/>
        </p:blipFill>
        <p:spPr bwMode="auto">
          <a:xfrm>
            <a:off x="0" y="972502"/>
            <a:ext cx="2942892" cy="222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6314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Main Controller FSM: Read Memory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1702" name="Picture 2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1413"/>
          <a:stretch/>
        </p:blipFill>
        <p:spPr bwMode="auto">
          <a:xfrm>
            <a:off x="2514600" y="972502"/>
            <a:ext cx="4062246" cy="478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9578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06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2200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90600"/>
            <a:ext cx="845756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9949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1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Main Controller FSM: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006263"/>
            <a:ext cx="4838700" cy="47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0750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Main Controller FSM: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94669" name="Picture 1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52500"/>
            <a:ext cx="487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364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  <a:latin typeface="+mj-lt"/>
              </a:rPr>
              <a:t>Main Controller FSM: Data-processing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5694" name="Picture 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798913" cy="485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0633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  <a:latin typeface="+mj-lt"/>
              </a:rPr>
              <a:t>Main Controller FSM: Data-processing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5694" name="Picture 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798913" cy="485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556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421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Controller FSM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7742" name="Picture 1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082" y="1079863"/>
            <a:ext cx="4744518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743" name="Picture 1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905000"/>
            <a:ext cx="3463925" cy="231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3784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1066800"/>
            <a:ext cx="5791200" cy="4797706"/>
            <a:chOff x="1524000" y="1066800"/>
            <a:chExt cx="5791200" cy="4797706"/>
          </a:xfrm>
        </p:grpSpPr>
        <p:pic>
          <p:nvPicPr>
            <p:cNvPr id="187500" name="Picture 10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839" y="1066800"/>
              <a:ext cx="5440361" cy="479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524000" y="5334000"/>
              <a:ext cx="1752600" cy="530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4800600"/>
            <a:ext cx="3243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First, discuss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Then, </a:t>
            </a:r>
            <a:r>
              <a:rPr lang="en-US" sz="2000" b="1" dirty="0" smtClean="0">
                <a:solidFill>
                  <a:srgbClr val="0070C0"/>
                </a:solidFill>
              </a:rPr>
              <a:t>Conditional Logic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26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STEP </a:t>
            </a:r>
            <a:r>
              <a:rPr lang="en-US" b="1" dirty="0">
                <a:solidFill>
                  <a:srgbClr val="0070C0"/>
                </a:solidFill>
              </a:rPr>
              <a:t>1: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Fetch instruction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890953"/>
              </p:ext>
            </p:extLst>
          </p:nvPr>
        </p:nvGraphicFramePr>
        <p:xfrm>
          <a:off x="914400" y="2057400"/>
          <a:ext cx="7444377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27" name="Visio" r:id="rId5" imgW="4248049" imgH="1000057" progId="Visio.Drawing.15">
                  <p:embed/>
                </p:oleObj>
              </mc:Choice>
              <mc:Fallback>
                <p:oleObj name="Visio" r:id="rId5" imgW="4248049" imgH="10000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2057400"/>
                        <a:ext cx="7444377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Single-Cycle </a:t>
            </a:r>
            <a:r>
              <a:rPr lang="en-US" sz="4400" dirty="0" err="1">
                <a:solidFill>
                  <a:schemeClr val="bg1"/>
                </a:solidFill>
              </a:rPr>
              <a:t>Datapath</a:t>
            </a:r>
            <a:r>
              <a:rPr lang="en-US" sz="4400" dirty="0">
                <a:solidFill>
                  <a:schemeClr val="bg1"/>
                </a:solidFill>
              </a:rPr>
              <a:t>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r>
              <a:rPr lang="en-US" sz="4400" dirty="0">
                <a:solidFill>
                  <a:schemeClr val="bg1"/>
                </a:solidFill>
              </a:rPr>
              <a:t> fetch</a:t>
            </a:r>
          </a:p>
        </p:txBody>
      </p:sp>
    </p:spTree>
    <p:extLst>
      <p:ext uri="{BB962C8B-B14F-4D97-AF65-F5344CB8AC3E}">
        <p14:creationId xmlns:p14="http://schemas.microsoft.com/office/powerpoint/2010/main" val="415846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Multicycle Control: Cond. Logic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1066800"/>
            <a:ext cx="5791200" cy="4797706"/>
            <a:chOff x="1524000" y="1066800"/>
            <a:chExt cx="5791200" cy="4797706"/>
          </a:xfrm>
        </p:grpSpPr>
        <p:pic>
          <p:nvPicPr>
            <p:cNvPr id="187500" name="Picture 10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839" y="1066800"/>
              <a:ext cx="5440361" cy="479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524000" y="5334000"/>
              <a:ext cx="1752600" cy="530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802130" y="2057400"/>
            <a:ext cx="2362200" cy="3807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86200" y="3544747"/>
            <a:ext cx="3429000" cy="2094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344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Conditional Logic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7445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98909"/>
            <a:ext cx="4426098" cy="46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5287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14925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100" dirty="0" smtClean="0">
                <a:solidFill>
                  <a:schemeClr val="bg1"/>
                </a:solidFill>
                <a:latin typeface="+mj-lt"/>
              </a:rPr>
              <a:t> Conditional Logic</a:t>
            </a:r>
            <a:endParaRPr lang="en-US" sz="41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922481"/>
              </p:ext>
            </p:extLst>
          </p:nvPr>
        </p:nvGraphicFramePr>
        <p:xfrm>
          <a:off x="990600" y="1142999"/>
          <a:ext cx="4536196" cy="4648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22" name="Visio" r:id="rId5" imgW="2314592" imgH="2371657" progId="Visio.Drawing.15">
                  <p:embed/>
                </p:oleObj>
              </mc:Choice>
              <mc:Fallback>
                <p:oleObj name="Visio" r:id="rId5" imgW="2314592" imgH="23716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1142999"/>
                        <a:ext cx="4536196" cy="4648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2600" y="1077754"/>
            <a:ext cx="342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PCWrite</a:t>
            </a:r>
            <a:r>
              <a:rPr lang="en-US" sz="2000" dirty="0" smtClean="0"/>
              <a:t> asserted in Fetch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ExecuteI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ExecuteR</a:t>
            </a:r>
            <a:r>
              <a:rPr lang="en-US" sz="2000" b="1" dirty="0" smtClean="0"/>
              <a:t> </a:t>
            </a:r>
            <a:r>
              <a:rPr lang="en-US" sz="2000" dirty="0" smtClean="0"/>
              <a:t>state</a:t>
            </a:r>
            <a:r>
              <a:rPr lang="en-US" sz="2000" b="1" dirty="0" smtClean="0"/>
              <a:t>:</a:t>
            </a:r>
          </a:p>
          <a:p>
            <a:r>
              <a:rPr lang="en-US" sz="2000" b="1" dirty="0" smtClean="0"/>
              <a:t>     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CondEx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asserts       </a:t>
            </a:r>
          </a:p>
          <a:p>
            <a:r>
              <a:rPr lang="en-US" sz="2000" b="1" dirty="0" smtClean="0"/>
              <a:t>     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ALUFlags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generated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ALUWB </a:t>
            </a:r>
            <a:r>
              <a:rPr lang="en-US" sz="2000" dirty="0"/>
              <a:t>state</a:t>
            </a:r>
            <a:r>
              <a:rPr lang="en-US" sz="2000" b="1" dirty="0" smtClean="0"/>
              <a:t>:</a:t>
            </a:r>
          </a:p>
          <a:p>
            <a:r>
              <a:rPr lang="en-US" sz="2000" dirty="0" smtClean="0"/>
              <a:t>       </a:t>
            </a:r>
            <a:r>
              <a:rPr lang="en-US" sz="2000" b="1" i="1" dirty="0" smtClean="0">
                <a:solidFill>
                  <a:srgbClr val="0070C0"/>
                </a:solidFill>
              </a:rPr>
              <a:t>Flags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updated</a:t>
            </a:r>
          </a:p>
          <a:p>
            <a:r>
              <a:rPr lang="en-US" sz="2000" b="1" dirty="0" smtClean="0"/>
              <a:t>      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CondEx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changes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PCWrite</a:t>
            </a:r>
            <a:r>
              <a:rPr lang="en-US" sz="2000" dirty="0" smtClean="0"/>
              <a:t>,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RegWrite</a:t>
            </a:r>
            <a:r>
              <a:rPr lang="en-US" sz="2000" dirty="0" smtClean="0"/>
              <a:t>, and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MemWrite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don’t see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change till new </a:t>
            </a:r>
          </a:p>
          <a:p>
            <a:r>
              <a:rPr lang="en-US" sz="2000" dirty="0" smtClean="0"/>
              <a:t>       instruction (Fetch state)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91771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440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Instructions take different number of </a:t>
            </a:r>
            <a:r>
              <a:rPr lang="en-US" sz="2800" dirty="0" smtClean="0">
                <a:latin typeface="+mj-lt"/>
                <a:cs typeface="Arial" charset="0"/>
              </a:rPr>
              <a:t>cycles</a:t>
            </a:r>
            <a:r>
              <a:rPr lang="en-US" sz="2800" dirty="0">
                <a:latin typeface="+mj-lt"/>
                <a:cs typeface="Arial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Processor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32222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421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Controller FSM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7742" name="Picture 1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082" y="1079863"/>
            <a:ext cx="4744518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743" name="Picture 1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905000"/>
            <a:ext cx="3463925" cy="231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3381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440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Instructions take different number of cycles: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3 </a:t>
            </a:r>
            <a:r>
              <a:rPr lang="en-US" sz="2400" dirty="0" smtClean="0">
                <a:latin typeface="+mj-lt"/>
                <a:cs typeface="Arial" charset="0"/>
              </a:rPr>
              <a:t>cycles: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4 cycles</a:t>
            </a:r>
            <a:r>
              <a:rPr lang="en-US" sz="2400" dirty="0" smtClean="0">
                <a:latin typeface="+mj-lt"/>
                <a:cs typeface="Arial" charset="0"/>
              </a:rPr>
              <a:t>: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5 cycles</a:t>
            </a:r>
            <a:r>
              <a:rPr lang="en-US" sz="2400" dirty="0" smtClean="0">
                <a:latin typeface="+mj-lt"/>
                <a:cs typeface="Arial" charset="0"/>
              </a:rPr>
              <a:t>:</a:t>
            </a:r>
            <a:endParaRPr lang="en-US" sz="2400" dirty="0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Processor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39553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440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Instructions take different number of cycles: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3 </a:t>
            </a:r>
            <a:r>
              <a:rPr lang="en-US" sz="2400" dirty="0" smtClean="0">
                <a:latin typeface="+mj-lt"/>
                <a:cs typeface="Arial" charset="0"/>
              </a:rPr>
              <a:t>cycles:</a:t>
            </a:r>
            <a:r>
              <a:rPr lang="en-US" sz="2400" dirty="0">
                <a:latin typeface="+mj-lt"/>
                <a:cs typeface="Arial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B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4 cycles: </a:t>
            </a:r>
            <a:r>
              <a:rPr lang="en-US" sz="2400" dirty="0" smtClean="0">
                <a:latin typeface="+mj-lt"/>
                <a:cs typeface="Arial" charset="0"/>
              </a:rPr>
              <a:t>DP,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STR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5 cycles</a:t>
            </a:r>
            <a:r>
              <a:rPr lang="en-US" sz="2400" dirty="0" smtClean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LDR</a:t>
            </a: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Processor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3982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440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Instructions take different number of cycles: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3 </a:t>
            </a:r>
            <a:r>
              <a:rPr lang="en-US" sz="2400" dirty="0" smtClean="0">
                <a:latin typeface="+mj-lt"/>
                <a:cs typeface="Arial" charset="0"/>
              </a:rPr>
              <a:t>cycles:</a:t>
            </a:r>
            <a:r>
              <a:rPr lang="en-US" sz="2400" dirty="0">
                <a:latin typeface="+mj-lt"/>
                <a:cs typeface="Arial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B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4 cycles: </a:t>
            </a:r>
            <a:r>
              <a:rPr lang="en-US" sz="2400" dirty="0" smtClean="0">
                <a:latin typeface="+mj-lt"/>
                <a:cs typeface="Arial" charset="0"/>
              </a:rPr>
              <a:t>DP,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STR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5 cycles</a:t>
            </a:r>
            <a:r>
              <a:rPr lang="en-US" sz="2400" dirty="0" smtClean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LDR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CPI is weighted average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SPECINT2000 benchmark: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25% loads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10% stores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+mj-lt"/>
                <a:cs typeface="Arial" charset="0"/>
              </a:rPr>
              <a:t>13% </a:t>
            </a:r>
            <a:r>
              <a:rPr lang="en-US" sz="2400" dirty="0">
                <a:latin typeface="+mj-lt"/>
                <a:cs typeface="Arial" charset="0"/>
              </a:rPr>
              <a:t>branches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+mj-lt"/>
                <a:cs typeface="Arial" charset="0"/>
              </a:rPr>
              <a:t>52</a:t>
            </a:r>
            <a:r>
              <a:rPr lang="en-US" sz="2400" dirty="0">
                <a:latin typeface="+mj-lt"/>
                <a:cs typeface="Arial" charset="0"/>
              </a:rPr>
              <a:t>% </a:t>
            </a:r>
            <a:r>
              <a:rPr lang="en-US" sz="2400" dirty="0" smtClean="0">
                <a:latin typeface="+mj-lt"/>
                <a:cs typeface="Arial" charset="0"/>
              </a:rPr>
              <a:t>R-type</a:t>
            </a:r>
            <a:endParaRPr lang="en-US" sz="2000" dirty="0">
              <a:latin typeface="+mj-lt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endParaRPr lang="en-US" sz="1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Processor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6390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440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Instructions take different number of cycles: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3 </a:t>
            </a:r>
            <a:r>
              <a:rPr lang="en-US" sz="2400" dirty="0" smtClean="0">
                <a:latin typeface="+mj-lt"/>
                <a:cs typeface="Arial" charset="0"/>
              </a:rPr>
              <a:t>cycles:</a:t>
            </a:r>
            <a:r>
              <a:rPr lang="en-US" sz="2400" dirty="0">
                <a:latin typeface="+mj-lt"/>
                <a:cs typeface="Arial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B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4 cycles: </a:t>
            </a:r>
            <a:r>
              <a:rPr lang="en-US" sz="2400" dirty="0" smtClean="0">
                <a:latin typeface="+mj-lt"/>
                <a:cs typeface="Arial" charset="0"/>
              </a:rPr>
              <a:t>DP,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STR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5 cycles</a:t>
            </a:r>
            <a:r>
              <a:rPr lang="en-US" sz="2400" dirty="0" smtClean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LDR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CPI is weighted average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SPECINT2000 benchmark: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charset="0"/>
              </a:rPr>
              <a:t>25%</a:t>
            </a:r>
            <a:r>
              <a:rPr lang="en-US" sz="2400" dirty="0">
                <a:latin typeface="+mj-lt"/>
                <a:cs typeface="Arial" charset="0"/>
              </a:rPr>
              <a:t> loads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10%</a:t>
            </a:r>
            <a:r>
              <a:rPr lang="en-US" sz="2400" dirty="0">
                <a:latin typeface="+mj-lt"/>
                <a:cs typeface="Arial" charset="0"/>
              </a:rPr>
              <a:t> stores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solidFill>
                  <a:srgbClr val="00B050"/>
                </a:solidFill>
                <a:latin typeface="+mj-lt"/>
                <a:cs typeface="Arial" charset="0"/>
              </a:rPr>
              <a:t>13%</a:t>
            </a:r>
            <a:r>
              <a:rPr lang="en-US" sz="2400" dirty="0" smtClean="0">
                <a:latin typeface="+mj-lt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branches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52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%</a:t>
            </a:r>
            <a:r>
              <a:rPr lang="en-US" sz="2400" dirty="0">
                <a:latin typeface="+mj-lt"/>
                <a:cs typeface="Arial" charset="0"/>
              </a:rPr>
              <a:t> </a:t>
            </a:r>
            <a:r>
              <a:rPr lang="en-US" sz="2400" dirty="0" smtClean="0">
                <a:latin typeface="+mj-lt"/>
                <a:cs typeface="Arial" charset="0"/>
              </a:rPr>
              <a:t>R-type</a:t>
            </a:r>
            <a:endParaRPr lang="en-US" sz="2000" dirty="0">
              <a:latin typeface="+mj-lt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endParaRPr lang="en-US" sz="1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Average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CPI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= </a:t>
            </a:r>
            <a:r>
              <a:rPr lang="en-US" sz="2000" dirty="0">
                <a:latin typeface="Times New Roman" pitchFamily="18" charset="0"/>
                <a:cs typeface="Arial" charset="0"/>
              </a:rPr>
              <a:t>(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Arial" charset="0"/>
              </a:rPr>
              <a:t>0.13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)(</a:t>
            </a:r>
            <a:r>
              <a:rPr lang="en-US" sz="2000" dirty="0">
                <a:latin typeface="Times New Roman" pitchFamily="18" charset="0"/>
                <a:cs typeface="Arial" charset="0"/>
              </a:rPr>
              <a:t>3) + (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0.52 + 0.10</a:t>
            </a:r>
            <a:r>
              <a:rPr lang="en-US" sz="2000" dirty="0">
                <a:latin typeface="Times New Roman" pitchFamily="18" charset="0"/>
                <a:cs typeface="Arial" charset="0"/>
              </a:rPr>
              <a:t>)(4) + (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0.25</a:t>
            </a:r>
            <a:r>
              <a:rPr lang="en-US" sz="2000" dirty="0">
                <a:latin typeface="Times New Roman" pitchFamily="18" charset="0"/>
                <a:cs typeface="Arial" charset="0"/>
              </a:rPr>
              <a:t>)(5) 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= 4.12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Processor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6344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6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216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16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 err="1">
                <a:latin typeface="+mj-lt"/>
                <a:cs typeface="Arial" charset="0"/>
              </a:rPr>
              <a:t>Multicycle</a:t>
            </a:r>
            <a:r>
              <a:rPr lang="en-US" sz="3200" dirty="0">
                <a:latin typeface="+mj-lt"/>
                <a:cs typeface="Arial" charset="0"/>
              </a:rPr>
              <a:t> critical path</a:t>
            </a:r>
            <a:r>
              <a:rPr lang="en-US" sz="3200" dirty="0" smtClean="0">
                <a:latin typeface="+mj-lt"/>
                <a:cs typeface="Arial" charset="0"/>
              </a:rPr>
              <a:t>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Assumptions: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  <a:cs typeface="Arial" charset="0"/>
              </a:rPr>
              <a:t>RF is faster than memory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  <a:cs typeface="Arial" charset="0"/>
              </a:rPr>
              <a:t>writing memory is faster than reading memory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b="1" i="1" dirty="0" smtClean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000" b="1" i="1" dirty="0" smtClean="0">
                <a:latin typeface="Times New Roman" pitchFamily="18" charset="0"/>
                <a:cs typeface="Arial" charset="0"/>
              </a:rPr>
              <a:t>T</a:t>
            </a:r>
            <a:r>
              <a:rPr lang="en-US" sz="3000" b="1" i="1" baseline="-25000" dirty="0" smtClean="0">
                <a:latin typeface="Times New Roman" pitchFamily="18" charset="0"/>
                <a:cs typeface="Arial" charset="0"/>
              </a:rPr>
              <a:t>c2</a:t>
            </a:r>
            <a:r>
              <a:rPr lang="en-US" sz="30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= </a:t>
            </a:r>
            <a:r>
              <a:rPr lang="en-US" sz="30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000" b="1" i="1" baseline="-25000" dirty="0" err="1">
                <a:latin typeface="Times New Roman" pitchFamily="18" charset="0"/>
                <a:cs typeface="Arial" charset="0"/>
              </a:rPr>
              <a:t>pcq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+ 2</a:t>
            </a:r>
            <a:r>
              <a:rPr lang="en-US" sz="3000" b="1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3000" b="1" baseline="-25000" dirty="0">
                <a:latin typeface="Times New Roman" pitchFamily="18" charset="0"/>
                <a:cs typeface="Arial" charset="0"/>
              </a:rPr>
              <a:t>mux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+ max(</a:t>
            </a:r>
            <a:r>
              <a:rPr lang="en-US" sz="30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000" b="1" baseline="-25000" dirty="0" err="1">
                <a:latin typeface="Times New Roman" pitchFamily="18" charset="0"/>
                <a:cs typeface="Arial" charset="0"/>
              </a:rPr>
              <a:t>ALU</a:t>
            </a:r>
            <a:r>
              <a:rPr lang="en-US" sz="3000" b="1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+ </a:t>
            </a:r>
            <a:r>
              <a:rPr lang="en-US" sz="30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000" b="1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000" b="1" baseline="-25000" dirty="0" err="1">
                <a:latin typeface="Times New Roman" pitchFamily="18" charset="0"/>
                <a:cs typeface="Arial" charset="0"/>
              </a:rPr>
              <a:t>mem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) + </a:t>
            </a:r>
            <a:r>
              <a:rPr lang="en-US" sz="30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000" b="1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30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i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sz="3200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endParaRPr lang="en-US" sz="28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Processor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10440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STEP 2: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Read source operands from </a:t>
            </a:r>
            <a:r>
              <a:rPr lang="en-US" dirty="0" smtClean="0"/>
              <a:t>RF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348390"/>
              </p:ext>
            </p:extLst>
          </p:nvPr>
        </p:nvGraphicFramePr>
        <p:xfrm>
          <a:off x="762000" y="1981200"/>
          <a:ext cx="7759244" cy="1826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53" name="Visio" r:id="rId5" imgW="4248049" imgH="1000057" progId="Visio.Drawing.15">
                  <p:embed/>
                </p:oleObj>
              </mc:Choice>
              <mc:Fallback>
                <p:oleObj name="Visio" r:id="rId5" imgW="4248049" imgH="10000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1981200"/>
                        <a:ext cx="7759244" cy="1826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Single-Cycle </a:t>
            </a:r>
            <a:r>
              <a:rPr lang="en-US" sz="4400" dirty="0" err="1">
                <a:solidFill>
                  <a:schemeClr val="bg1"/>
                </a:solidFill>
              </a:rPr>
              <a:t>Datapath</a:t>
            </a:r>
            <a:r>
              <a:rPr lang="en-US" sz="4400" dirty="0">
                <a:solidFill>
                  <a:schemeClr val="bg1"/>
                </a:solidFill>
              </a:rPr>
              <a:t>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Reg</a:t>
            </a:r>
            <a:r>
              <a:rPr lang="en-US" sz="4400" dirty="0" smtClean="0">
                <a:solidFill>
                  <a:schemeClr val="bg1"/>
                </a:solidFill>
              </a:rPr>
              <a:t> Read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81217"/>
            <a:ext cx="6500812" cy="12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</p:spTree>
    <p:extLst>
      <p:ext uri="{BB962C8B-B14F-4D97-AF65-F5344CB8AC3E}">
        <p14:creationId xmlns:p14="http://schemas.microsoft.com/office/powerpoint/2010/main" val="400641789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23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32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323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5029200"/>
            <a:ext cx="693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b="1" i="1" dirty="0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="1" i="1" baseline="-25000" dirty="0" smtClean="0">
                <a:latin typeface="Times New Roman" pitchFamily="18" charset="0"/>
                <a:cs typeface="Arial" charset="0"/>
              </a:rPr>
              <a:t>c2</a:t>
            </a:r>
            <a:r>
              <a:rPr lang="en-US" sz="26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= </a:t>
            </a:r>
            <a:r>
              <a:rPr lang="en-US" sz="2600" i="1" dirty="0" smtClean="0">
                <a:latin typeface="Times New Roman" pitchFamily="18" charset="0"/>
                <a:cs typeface="Arial" charset="0"/>
              </a:rPr>
              <a:t>?</a:t>
            </a:r>
            <a:endParaRPr lang="en-US" sz="26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Group 6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3647483"/>
              </p:ext>
            </p:extLst>
          </p:nvPr>
        </p:nvGraphicFramePr>
        <p:xfrm>
          <a:off x="1676400" y="1066800"/>
          <a:ext cx="6248400" cy="3990022"/>
        </p:xfrm>
        <a:graphic>
          <a:graphicData uri="http://schemas.openxmlformats.org/drawingml/2006/table">
            <a:tbl>
              <a:tblPr/>
              <a:tblGrid>
                <a:gridCol w="2286000"/>
                <a:gridCol w="1879600"/>
                <a:gridCol w="20828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Delay (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Decoder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257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23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32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323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5029200"/>
            <a:ext cx="693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b="1" i="1" dirty="0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="1" i="1" baseline="-25000" dirty="0" smtClean="0">
                <a:latin typeface="Times New Roman" pitchFamily="18" charset="0"/>
                <a:cs typeface="Arial" charset="0"/>
              </a:rPr>
              <a:t>c2</a:t>
            </a:r>
            <a:r>
              <a:rPr lang="en-US" sz="26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=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pcq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+ 2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max[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ALU</a:t>
            </a:r>
            <a:r>
              <a:rPr lang="en-US" sz="2600" baseline="-250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] </a:t>
            </a:r>
            <a:r>
              <a:rPr lang="en-US" sz="2600" dirty="0">
                <a:latin typeface="Times New Roman" pitchFamily="18" charset="0"/>
                <a:cs typeface="Arial" charset="0"/>
              </a:rPr>
              <a:t>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setup</a:t>
            </a:r>
            <a:endParaRPr lang="en-US" sz="2600" baseline="-250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i="1" dirty="0" smtClean="0">
                <a:latin typeface="Times New Roman" pitchFamily="18" charset="0"/>
                <a:cs typeface="Arial" charset="0"/>
              </a:rPr>
              <a:t>     </a:t>
            </a:r>
            <a:r>
              <a:rPr lang="en-US" sz="26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=</a:t>
            </a:r>
            <a:r>
              <a:rPr lang="en-US" sz="2600" i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[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40 + 2(25) + 200 + 50] </a:t>
            </a:r>
            <a:r>
              <a:rPr lang="en-US" sz="2600" dirty="0" err="1" smtClean="0">
                <a:latin typeface="Times New Roman" pitchFamily="18" charset="0"/>
                <a:cs typeface="Arial" charset="0"/>
              </a:rPr>
              <a:t>ps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= </a:t>
            </a:r>
            <a:r>
              <a:rPr lang="en-US" sz="2600" b="1" dirty="0" smtClean="0">
                <a:latin typeface="Times New Roman" pitchFamily="18" charset="0"/>
                <a:cs typeface="Arial" charset="0"/>
              </a:rPr>
              <a:t>340 </a:t>
            </a:r>
            <a:r>
              <a:rPr lang="en-US" sz="2600" b="1" dirty="0" err="1" smtClean="0">
                <a:latin typeface="Times New Roman" pitchFamily="18" charset="0"/>
                <a:cs typeface="Arial" charset="0"/>
              </a:rPr>
              <a:t>ps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6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Group 6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39988472"/>
              </p:ext>
            </p:extLst>
          </p:nvPr>
        </p:nvGraphicFramePr>
        <p:xfrm>
          <a:off x="1676400" y="1066800"/>
          <a:ext cx="6248400" cy="3990022"/>
        </p:xfrm>
        <a:graphic>
          <a:graphicData uri="http://schemas.openxmlformats.org/drawingml/2006/table">
            <a:tbl>
              <a:tblPr/>
              <a:tblGrid>
                <a:gridCol w="2286000"/>
                <a:gridCol w="1879600"/>
                <a:gridCol w="20828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Delay (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Decoder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2058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3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93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93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0668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For a program with </a:t>
            </a:r>
            <a:r>
              <a:rPr lang="en-US" sz="3200" b="1" dirty="0">
                <a:latin typeface="+mj-lt"/>
                <a:cs typeface="Arial" charset="0"/>
              </a:rPr>
              <a:t>100 billion</a:t>
            </a:r>
            <a:r>
              <a:rPr lang="en-US" sz="3200" dirty="0">
                <a:latin typeface="+mj-lt"/>
                <a:cs typeface="Arial" charset="0"/>
              </a:rPr>
              <a:t> instructions executing on a </a:t>
            </a:r>
            <a:r>
              <a:rPr lang="en-US" sz="3200" b="1" dirty="0" err="1">
                <a:latin typeface="+mj-lt"/>
                <a:cs typeface="Arial" charset="0"/>
              </a:rPr>
              <a:t>multicycle</a:t>
            </a:r>
            <a:r>
              <a:rPr lang="en-US" sz="3200" dirty="0">
                <a:latin typeface="+mj-lt"/>
                <a:cs typeface="Arial" charset="0"/>
              </a:rPr>
              <a:t> </a:t>
            </a:r>
            <a:r>
              <a:rPr lang="en-US" sz="3200" dirty="0" smtClean="0">
                <a:latin typeface="+mj-lt"/>
                <a:cs typeface="Arial" charset="0"/>
              </a:rPr>
              <a:t>ARM </a:t>
            </a:r>
            <a:r>
              <a:rPr lang="en-US" sz="3200" dirty="0">
                <a:latin typeface="+mj-lt"/>
                <a:cs typeface="Arial" charset="0"/>
              </a:rPr>
              <a:t>processor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  <a:cs typeface="Arial" charset="0"/>
              </a:rPr>
              <a:t>CPI</a:t>
            </a:r>
            <a:r>
              <a:rPr lang="en-US" sz="3200" dirty="0">
                <a:latin typeface="+mj-lt"/>
                <a:cs typeface="Arial" charset="0"/>
              </a:rPr>
              <a:t> = </a:t>
            </a:r>
            <a:r>
              <a:rPr lang="en-US" sz="3200" dirty="0" smtClean="0">
                <a:latin typeface="+mj-lt"/>
                <a:cs typeface="Arial" charset="0"/>
              </a:rPr>
              <a:t>4.12 cycles/instruction</a:t>
            </a:r>
            <a:endParaRPr lang="en-US" sz="3200" dirty="0">
              <a:latin typeface="+mj-lt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 smtClean="0">
                <a:latin typeface="+mj-lt"/>
                <a:cs typeface="Arial" charset="0"/>
              </a:rPr>
              <a:t>Clock cycle time: </a:t>
            </a:r>
            <a:r>
              <a:rPr lang="en-US" sz="3200" i="1" dirty="0" smtClean="0">
                <a:latin typeface="+mj-lt"/>
                <a:cs typeface="Arial" charset="0"/>
              </a:rPr>
              <a:t>T</a:t>
            </a:r>
            <a:r>
              <a:rPr lang="en-US" sz="3200" i="1" baseline="-25000" dirty="0" smtClean="0">
                <a:latin typeface="+mj-lt"/>
                <a:cs typeface="Arial" charset="0"/>
              </a:rPr>
              <a:t>c2</a:t>
            </a:r>
            <a:r>
              <a:rPr lang="en-US" sz="3200" dirty="0" smtClean="0"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= </a:t>
            </a:r>
            <a:r>
              <a:rPr lang="en-US" sz="3200" dirty="0" smtClean="0">
                <a:latin typeface="+mj-lt"/>
                <a:cs typeface="Arial" charset="0"/>
              </a:rPr>
              <a:t>340 </a:t>
            </a:r>
            <a:r>
              <a:rPr lang="en-US" sz="3200" dirty="0" err="1">
                <a:latin typeface="+mj-lt"/>
                <a:cs typeface="Arial" charset="0"/>
              </a:rPr>
              <a:t>ps</a:t>
            </a: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i="1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+mj-lt"/>
                <a:cs typeface="Arial" charset="0"/>
              </a:rPr>
              <a:t>Execution Time = </a:t>
            </a:r>
            <a:r>
              <a:rPr lang="en-US" sz="2800" b="1" dirty="0" smtClean="0">
                <a:latin typeface="+mj-lt"/>
                <a:cs typeface="Arial" charset="0"/>
              </a:rPr>
              <a:t>?</a:t>
            </a:r>
            <a:endParaRPr lang="en-US" sz="2400" b="1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 dirty="0" smtClean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latin typeface="+mj-lt"/>
                <a:cs typeface="Arial" charset="0"/>
              </a:rPr>
              <a:t>	</a:t>
            </a: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27698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3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93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93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0668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For a program with </a:t>
            </a:r>
            <a:r>
              <a:rPr lang="en-US" sz="3200" b="1" dirty="0">
                <a:latin typeface="+mj-lt"/>
                <a:cs typeface="Arial" charset="0"/>
              </a:rPr>
              <a:t>100 billion</a:t>
            </a:r>
            <a:r>
              <a:rPr lang="en-US" sz="3200" dirty="0">
                <a:latin typeface="+mj-lt"/>
                <a:cs typeface="Arial" charset="0"/>
              </a:rPr>
              <a:t> instructions executing on a </a:t>
            </a:r>
            <a:r>
              <a:rPr lang="en-US" sz="3200" b="1" dirty="0" err="1">
                <a:latin typeface="+mj-lt"/>
                <a:cs typeface="Arial" charset="0"/>
              </a:rPr>
              <a:t>multicycle</a:t>
            </a:r>
            <a:r>
              <a:rPr lang="en-US" sz="3200" dirty="0">
                <a:latin typeface="+mj-lt"/>
                <a:cs typeface="Arial" charset="0"/>
              </a:rPr>
              <a:t> </a:t>
            </a:r>
            <a:r>
              <a:rPr lang="en-US" sz="3200" dirty="0" smtClean="0">
                <a:latin typeface="+mj-lt"/>
                <a:cs typeface="Arial" charset="0"/>
              </a:rPr>
              <a:t>ARM </a:t>
            </a:r>
            <a:r>
              <a:rPr lang="en-US" sz="3200" dirty="0">
                <a:latin typeface="+mj-lt"/>
                <a:cs typeface="Arial" charset="0"/>
              </a:rPr>
              <a:t>processor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  <a:cs typeface="Arial" charset="0"/>
              </a:rPr>
              <a:t>CPI</a:t>
            </a:r>
            <a:r>
              <a:rPr lang="en-US" sz="3200" dirty="0">
                <a:latin typeface="+mj-lt"/>
                <a:cs typeface="Arial" charset="0"/>
              </a:rPr>
              <a:t> = </a:t>
            </a:r>
            <a:r>
              <a:rPr lang="en-US" sz="3200" dirty="0" smtClean="0">
                <a:latin typeface="+mj-lt"/>
                <a:cs typeface="Arial" charset="0"/>
              </a:rPr>
              <a:t>4.12 cycles/instruction</a:t>
            </a:r>
            <a:endParaRPr lang="en-US" sz="3200" dirty="0">
              <a:latin typeface="+mj-lt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 smtClean="0">
                <a:latin typeface="+mj-lt"/>
                <a:cs typeface="Arial" charset="0"/>
              </a:rPr>
              <a:t>Clock cycle time: </a:t>
            </a:r>
            <a:r>
              <a:rPr lang="en-US" sz="3200" i="1" dirty="0" smtClean="0">
                <a:latin typeface="+mj-lt"/>
                <a:cs typeface="Arial" charset="0"/>
              </a:rPr>
              <a:t>T</a:t>
            </a:r>
            <a:r>
              <a:rPr lang="en-US" sz="3200" i="1" baseline="-25000" dirty="0" smtClean="0">
                <a:latin typeface="+mj-lt"/>
                <a:cs typeface="Arial" charset="0"/>
              </a:rPr>
              <a:t>c2</a:t>
            </a:r>
            <a:r>
              <a:rPr lang="en-US" sz="3200" dirty="0" smtClean="0"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= </a:t>
            </a:r>
            <a:r>
              <a:rPr lang="en-US" sz="3200" dirty="0" smtClean="0">
                <a:latin typeface="+mj-lt"/>
                <a:cs typeface="Arial" charset="0"/>
              </a:rPr>
              <a:t>340 </a:t>
            </a:r>
            <a:r>
              <a:rPr lang="en-US" sz="3200" dirty="0" err="1">
                <a:latin typeface="+mj-lt"/>
                <a:cs typeface="Arial" charset="0"/>
              </a:rPr>
              <a:t>ps</a:t>
            </a: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i="1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+mj-lt"/>
                <a:cs typeface="Arial" charset="0"/>
              </a:rPr>
              <a:t>Execution Time = </a:t>
            </a:r>
            <a:r>
              <a:rPr lang="en-US" sz="2800" dirty="0" smtClean="0">
                <a:latin typeface="+mj-lt"/>
                <a:cs typeface="Arial" charset="0"/>
              </a:rPr>
              <a:t>(# </a:t>
            </a:r>
            <a:r>
              <a:rPr lang="en-US" sz="2800" dirty="0">
                <a:latin typeface="+mj-lt"/>
                <a:cs typeface="Arial" charset="0"/>
              </a:rPr>
              <a:t>instructions) </a:t>
            </a:r>
            <a:r>
              <a:rPr lang="en-US" sz="2800" dirty="0">
                <a:latin typeface="+mj-lt"/>
                <a:cs typeface="Times New Roman" pitchFamily="18" charset="0"/>
              </a:rPr>
              <a:t>× </a:t>
            </a:r>
            <a:r>
              <a:rPr lang="en-US" sz="2800" dirty="0">
                <a:latin typeface="+mj-lt"/>
                <a:cs typeface="Arial" charset="0"/>
              </a:rPr>
              <a:t>CPI </a:t>
            </a:r>
            <a:r>
              <a:rPr lang="en-US" sz="2800" dirty="0">
                <a:latin typeface="+mj-lt"/>
                <a:cs typeface="Times New Roman" pitchFamily="18" charset="0"/>
              </a:rPr>
              <a:t>×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i="1" dirty="0">
                <a:latin typeface="+mj-lt"/>
                <a:cs typeface="Arial" charset="0"/>
              </a:rPr>
              <a:t>T</a:t>
            </a:r>
            <a:r>
              <a:rPr lang="en-US" sz="2800" i="1" baseline="-25000" dirty="0">
                <a:latin typeface="+mj-lt"/>
                <a:cs typeface="Arial" charset="0"/>
              </a:rPr>
              <a:t>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>
                <a:latin typeface="+mj-lt"/>
                <a:cs typeface="Arial" charset="0"/>
              </a:rPr>
              <a:t>		              </a:t>
            </a:r>
            <a:r>
              <a:rPr lang="en-US" sz="2800" i="1" dirty="0" smtClean="0">
                <a:latin typeface="+mj-lt"/>
                <a:cs typeface="Arial" charset="0"/>
              </a:rPr>
              <a:t>   </a:t>
            </a:r>
            <a:r>
              <a:rPr lang="en-US" sz="2800" dirty="0" smtClean="0">
                <a:latin typeface="+mj-lt"/>
                <a:cs typeface="Arial" charset="0"/>
              </a:rPr>
              <a:t>= </a:t>
            </a:r>
            <a:r>
              <a:rPr lang="en-US" sz="2800" dirty="0">
                <a:latin typeface="+mj-lt"/>
                <a:cs typeface="Arial" charset="0"/>
              </a:rPr>
              <a:t>(100 </a:t>
            </a:r>
            <a:r>
              <a:rPr lang="en-US" sz="2800" dirty="0">
                <a:latin typeface="+mj-lt"/>
                <a:cs typeface="Times New Roman" pitchFamily="18" charset="0"/>
              </a:rPr>
              <a:t>× 10</a:t>
            </a:r>
            <a:r>
              <a:rPr lang="en-US" sz="2800" baseline="30000" dirty="0">
                <a:latin typeface="+mj-lt"/>
                <a:cs typeface="Times New Roman" pitchFamily="18" charset="0"/>
              </a:rPr>
              <a:t>9</a:t>
            </a:r>
            <a:r>
              <a:rPr lang="en-US" sz="2800" dirty="0">
                <a:latin typeface="+mj-lt"/>
                <a:cs typeface="Arial" charset="0"/>
              </a:rPr>
              <a:t>)(4.12)(340  </a:t>
            </a:r>
            <a:r>
              <a:rPr lang="en-US" sz="2800" dirty="0">
                <a:latin typeface="+mj-lt"/>
                <a:cs typeface="Times New Roman" pitchFamily="18" charset="0"/>
              </a:rPr>
              <a:t>× 10</a:t>
            </a:r>
            <a:r>
              <a:rPr lang="en-US" sz="2800" baseline="30000" dirty="0">
                <a:latin typeface="+mj-lt"/>
                <a:cs typeface="Times New Roman" pitchFamily="18" charset="0"/>
              </a:rPr>
              <a:t>-12</a:t>
            </a:r>
            <a:r>
              <a:rPr lang="en-US" sz="2800" dirty="0">
                <a:latin typeface="+mj-lt"/>
                <a:cs typeface="Arial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+mj-lt"/>
                <a:cs typeface="Arial" charset="0"/>
              </a:rPr>
              <a:t>		              </a:t>
            </a:r>
            <a:r>
              <a:rPr lang="en-US" sz="2800" dirty="0" smtClean="0">
                <a:latin typeface="+mj-lt"/>
                <a:cs typeface="Arial" charset="0"/>
              </a:rPr>
              <a:t>   = </a:t>
            </a:r>
            <a:r>
              <a:rPr lang="en-US" sz="2800" b="1" dirty="0">
                <a:latin typeface="+mj-lt"/>
                <a:cs typeface="Arial" charset="0"/>
              </a:rPr>
              <a:t>140 </a:t>
            </a:r>
            <a:r>
              <a:rPr lang="en-US" sz="2800" b="1" dirty="0" smtClean="0">
                <a:latin typeface="+mj-lt"/>
                <a:cs typeface="Arial" charset="0"/>
              </a:rPr>
              <a:t>seconds</a:t>
            </a:r>
            <a:endParaRPr lang="en-US" sz="28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 dirty="0" smtClean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latin typeface="+mj-lt"/>
                <a:cs typeface="Arial" charset="0"/>
              </a:rPr>
              <a:t>	</a:t>
            </a: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62611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3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93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93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0668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For a program with </a:t>
            </a:r>
            <a:r>
              <a:rPr lang="en-US" sz="3200" b="1" dirty="0">
                <a:latin typeface="+mj-lt"/>
                <a:cs typeface="Arial" charset="0"/>
              </a:rPr>
              <a:t>100 billion</a:t>
            </a:r>
            <a:r>
              <a:rPr lang="en-US" sz="3200" dirty="0">
                <a:latin typeface="+mj-lt"/>
                <a:cs typeface="Arial" charset="0"/>
              </a:rPr>
              <a:t> instructions executing on a </a:t>
            </a:r>
            <a:r>
              <a:rPr lang="en-US" sz="3200" b="1" dirty="0" err="1">
                <a:latin typeface="+mj-lt"/>
                <a:cs typeface="Arial" charset="0"/>
              </a:rPr>
              <a:t>multicycle</a:t>
            </a:r>
            <a:r>
              <a:rPr lang="en-US" sz="3200" dirty="0">
                <a:latin typeface="+mj-lt"/>
                <a:cs typeface="Arial" charset="0"/>
              </a:rPr>
              <a:t> </a:t>
            </a:r>
            <a:r>
              <a:rPr lang="en-US" sz="3200" dirty="0" smtClean="0">
                <a:latin typeface="+mj-lt"/>
                <a:cs typeface="Arial" charset="0"/>
              </a:rPr>
              <a:t>ARM </a:t>
            </a:r>
            <a:r>
              <a:rPr lang="en-US" sz="3200" dirty="0">
                <a:latin typeface="+mj-lt"/>
                <a:cs typeface="Arial" charset="0"/>
              </a:rPr>
              <a:t>processor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  <a:cs typeface="Arial" charset="0"/>
              </a:rPr>
              <a:t>CPI</a:t>
            </a:r>
            <a:r>
              <a:rPr lang="en-US" sz="3200" dirty="0">
                <a:latin typeface="+mj-lt"/>
                <a:cs typeface="Arial" charset="0"/>
              </a:rPr>
              <a:t> = </a:t>
            </a:r>
            <a:r>
              <a:rPr lang="en-US" sz="3200" dirty="0" smtClean="0">
                <a:latin typeface="+mj-lt"/>
                <a:cs typeface="Arial" charset="0"/>
              </a:rPr>
              <a:t>4.12 cycles/instruction</a:t>
            </a:r>
            <a:endParaRPr lang="en-US" sz="3200" dirty="0">
              <a:latin typeface="+mj-lt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 smtClean="0">
                <a:latin typeface="+mj-lt"/>
                <a:cs typeface="Arial" charset="0"/>
              </a:rPr>
              <a:t>Clock cycle time: </a:t>
            </a:r>
            <a:r>
              <a:rPr lang="en-US" sz="3200" i="1" dirty="0" smtClean="0">
                <a:latin typeface="+mj-lt"/>
                <a:cs typeface="Arial" charset="0"/>
              </a:rPr>
              <a:t>T</a:t>
            </a:r>
            <a:r>
              <a:rPr lang="en-US" sz="3200" i="1" baseline="-25000" dirty="0" smtClean="0">
                <a:latin typeface="+mj-lt"/>
                <a:cs typeface="Arial" charset="0"/>
              </a:rPr>
              <a:t>c2</a:t>
            </a:r>
            <a:r>
              <a:rPr lang="en-US" sz="3200" dirty="0" smtClean="0"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= </a:t>
            </a:r>
            <a:r>
              <a:rPr lang="en-US" sz="3200" dirty="0" smtClean="0">
                <a:latin typeface="+mj-lt"/>
                <a:cs typeface="Arial" charset="0"/>
              </a:rPr>
              <a:t>340 </a:t>
            </a:r>
            <a:r>
              <a:rPr lang="en-US" sz="3200" dirty="0" err="1">
                <a:latin typeface="+mj-lt"/>
                <a:cs typeface="Arial" charset="0"/>
              </a:rPr>
              <a:t>ps</a:t>
            </a: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i="1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+mj-lt"/>
                <a:cs typeface="Arial" charset="0"/>
              </a:rPr>
              <a:t>Execution Time = </a:t>
            </a:r>
            <a:r>
              <a:rPr lang="en-US" sz="2800" dirty="0" smtClean="0">
                <a:latin typeface="+mj-lt"/>
                <a:cs typeface="Arial" charset="0"/>
              </a:rPr>
              <a:t>(# </a:t>
            </a:r>
            <a:r>
              <a:rPr lang="en-US" sz="2800" dirty="0">
                <a:latin typeface="+mj-lt"/>
                <a:cs typeface="Arial" charset="0"/>
              </a:rPr>
              <a:t>instructions) </a:t>
            </a:r>
            <a:r>
              <a:rPr lang="en-US" sz="2800" dirty="0">
                <a:latin typeface="+mj-lt"/>
                <a:cs typeface="Times New Roman" pitchFamily="18" charset="0"/>
              </a:rPr>
              <a:t>× </a:t>
            </a:r>
            <a:r>
              <a:rPr lang="en-US" sz="2800" dirty="0">
                <a:latin typeface="+mj-lt"/>
                <a:cs typeface="Arial" charset="0"/>
              </a:rPr>
              <a:t>CPI </a:t>
            </a:r>
            <a:r>
              <a:rPr lang="en-US" sz="2800" dirty="0">
                <a:latin typeface="+mj-lt"/>
                <a:cs typeface="Times New Roman" pitchFamily="18" charset="0"/>
              </a:rPr>
              <a:t>×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i="1" dirty="0">
                <a:latin typeface="+mj-lt"/>
                <a:cs typeface="Arial" charset="0"/>
              </a:rPr>
              <a:t>T</a:t>
            </a:r>
            <a:r>
              <a:rPr lang="en-US" sz="2800" i="1" baseline="-25000" dirty="0">
                <a:latin typeface="+mj-lt"/>
                <a:cs typeface="Arial" charset="0"/>
              </a:rPr>
              <a:t>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>
                <a:latin typeface="+mj-lt"/>
                <a:cs typeface="Arial" charset="0"/>
              </a:rPr>
              <a:t>		              </a:t>
            </a:r>
            <a:r>
              <a:rPr lang="en-US" sz="2800" i="1" dirty="0" smtClean="0">
                <a:latin typeface="+mj-lt"/>
                <a:cs typeface="Arial" charset="0"/>
              </a:rPr>
              <a:t>   </a:t>
            </a:r>
            <a:r>
              <a:rPr lang="en-US" sz="2800" dirty="0" smtClean="0">
                <a:latin typeface="+mj-lt"/>
                <a:cs typeface="Arial" charset="0"/>
              </a:rPr>
              <a:t>= </a:t>
            </a:r>
            <a:r>
              <a:rPr lang="en-US" sz="2800" dirty="0">
                <a:latin typeface="+mj-lt"/>
                <a:cs typeface="Arial" charset="0"/>
              </a:rPr>
              <a:t>(100 </a:t>
            </a:r>
            <a:r>
              <a:rPr lang="en-US" sz="2800" dirty="0">
                <a:latin typeface="+mj-lt"/>
                <a:cs typeface="Times New Roman" pitchFamily="18" charset="0"/>
              </a:rPr>
              <a:t>× 10</a:t>
            </a:r>
            <a:r>
              <a:rPr lang="en-US" sz="2800" baseline="30000" dirty="0">
                <a:latin typeface="+mj-lt"/>
                <a:cs typeface="Times New Roman" pitchFamily="18" charset="0"/>
              </a:rPr>
              <a:t>9</a:t>
            </a:r>
            <a:r>
              <a:rPr lang="en-US" sz="2800" dirty="0">
                <a:latin typeface="+mj-lt"/>
                <a:cs typeface="Arial" charset="0"/>
              </a:rPr>
              <a:t>)(4.12)(340  </a:t>
            </a:r>
            <a:r>
              <a:rPr lang="en-US" sz="2800" dirty="0">
                <a:latin typeface="+mj-lt"/>
                <a:cs typeface="Times New Roman" pitchFamily="18" charset="0"/>
              </a:rPr>
              <a:t>× 10</a:t>
            </a:r>
            <a:r>
              <a:rPr lang="en-US" sz="2800" baseline="30000" dirty="0">
                <a:latin typeface="+mj-lt"/>
                <a:cs typeface="Times New Roman" pitchFamily="18" charset="0"/>
              </a:rPr>
              <a:t>-12</a:t>
            </a:r>
            <a:r>
              <a:rPr lang="en-US" sz="2800" dirty="0">
                <a:latin typeface="+mj-lt"/>
                <a:cs typeface="Arial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+mj-lt"/>
                <a:cs typeface="Arial" charset="0"/>
              </a:rPr>
              <a:t>		              </a:t>
            </a:r>
            <a:r>
              <a:rPr lang="en-US" sz="2800" dirty="0" smtClean="0">
                <a:latin typeface="+mj-lt"/>
                <a:cs typeface="Arial" charset="0"/>
              </a:rPr>
              <a:t>   = </a:t>
            </a:r>
            <a:r>
              <a:rPr lang="en-US" sz="2800" b="1" dirty="0">
                <a:latin typeface="+mj-lt"/>
                <a:cs typeface="Arial" charset="0"/>
              </a:rPr>
              <a:t>140 </a:t>
            </a:r>
            <a:r>
              <a:rPr lang="en-US" sz="2800" b="1" dirty="0" smtClean="0">
                <a:latin typeface="+mj-lt"/>
                <a:cs typeface="Arial" charset="0"/>
              </a:rPr>
              <a:t>seconds</a:t>
            </a:r>
            <a:endParaRPr lang="en-US" sz="28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latin typeface="+mj-lt"/>
                <a:cs typeface="Arial" charset="0"/>
              </a:rPr>
              <a:t>This </a:t>
            </a:r>
            <a:r>
              <a:rPr lang="en-US" sz="2800" b="1" dirty="0">
                <a:latin typeface="+mj-lt"/>
                <a:cs typeface="Arial" charset="0"/>
              </a:rPr>
              <a:t>is 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Arial" charset="0"/>
              </a:rPr>
              <a:t>slower</a:t>
            </a:r>
            <a:r>
              <a:rPr lang="en-US" sz="2800" b="1" dirty="0">
                <a:latin typeface="+mj-lt"/>
                <a:cs typeface="Arial" charset="0"/>
              </a:rPr>
              <a:t> than the single-cycle processor (84 </a:t>
            </a:r>
            <a:r>
              <a:rPr lang="en-US" sz="2800" b="1" dirty="0" smtClean="0">
                <a:latin typeface="+mj-lt"/>
                <a:cs typeface="Arial" charset="0"/>
              </a:rPr>
              <a:t>sec.)</a:t>
            </a:r>
            <a:endParaRPr lang="en-US" sz="2800" b="1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 dirty="0" smtClean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latin typeface="+mj-lt"/>
                <a:cs typeface="Arial" charset="0"/>
              </a:rPr>
              <a:t>	</a:t>
            </a: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92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374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Review: Single-Cycle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031351"/>
              </p:ext>
            </p:extLst>
          </p:nvPr>
        </p:nvGraphicFramePr>
        <p:xfrm>
          <a:off x="557439" y="1143000"/>
          <a:ext cx="8230961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97" name="Visio" r:id="rId6" imgW="5010049" imgH="2667000" progId="Visio.Drawing.15">
                  <p:embed/>
                </p:oleObj>
              </mc:Choice>
              <mc:Fallback>
                <p:oleObj name="Visio" r:id="rId6" imgW="5010049" imgH="26670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7439" y="1143000"/>
                        <a:ext cx="8230961" cy="438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321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06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2200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14400"/>
            <a:ext cx="845756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0378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27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2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Aim to really improve performance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Use temporal </a:t>
            </a:r>
            <a:r>
              <a:rPr lang="en-US" sz="3200" dirty="0">
                <a:latin typeface="+mj-lt"/>
                <a:cs typeface="Arial" charset="0"/>
              </a:rPr>
              <a:t>parallelism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Divide single-cycle processor into 5 stages: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Fetch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Decode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Execute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Memory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err="1">
                <a:latin typeface="+mj-lt"/>
                <a:cs typeface="Arial" charset="0"/>
              </a:rPr>
              <a:t>Writeback</a:t>
            </a:r>
            <a:endParaRPr lang="en-US" sz="2600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Add pipeline registers between stages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93396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58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vs. Pipelined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91286"/>
              </p:ext>
            </p:extLst>
          </p:nvPr>
        </p:nvGraphicFramePr>
        <p:xfrm>
          <a:off x="838200" y="838200"/>
          <a:ext cx="7391400" cy="5297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26" name="Visio" r:id="rId6" imgW="3867184" imgH="2771843" progId="Visio.Drawing.15">
                  <p:embed/>
                </p:oleObj>
              </mc:Choice>
              <mc:Fallback>
                <p:oleObj name="Visio" r:id="rId6" imgW="3867184" imgH="27718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838200"/>
                        <a:ext cx="7391400" cy="5297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5442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53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Processor Abstraction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733070"/>
              </p:ext>
            </p:extLst>
          </p:nvPr>
        </p:nvGraphicFramePr>
        <p:xfrm>
          <a:off x="533400" y="1221014"/>
          <a:ext cx="8051167" cy="3427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50" name="Visio" r:id="rId6" imgW="5638800" imgH="2400300" progId="Visio.Drawing.15">
                  <p:embed/>
                </p:oleObj>
              </mc:Choice>
              <mc:Fallback>
                <p:oleObj name="Visio" r:id="rId6" imgW="5638800" imgH="24003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" y="1221014"/>
                        <a:ext cx="8051167" cy="3427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060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STEP 3: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E</a:t>
            </a:r>
            <a:r>
              <a:rPr lang="en-US" dirty="0" smtClean="0"/>
              <a:t>xtend </a:t>
            </a:r>
            <a:r>
              <a:rPr lang="en-US" dirty="0"/>
              <a:t>the immediate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719328"/>
              </p:ext>
            </p:extLst>
          </p:nvPr>
        </p:nvGraphicFramePr>
        <p:xfrm>
          <a:off x="914400" y="1905000"/>
          <a:ext cx="723089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78" name="Visio" r:id="rId5" imgW="4248049" imgH="1342957" progId="Visio.Drawing.15">
                  <p:embed/>
                </p:oleObj>
              </mc:Choice>
              <mc:Fallback>
                <p:oleObj name="Visio" r:id="rId5" imgW="4248049" imgH="13429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905000"/>
                        <a:ext cx="7230893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Single-Cycle </a:t>
            </a:r>
            <a:r>
              <a:rPr lang="en-US" sz="4400" dirty="0" err="1">
                <a:solidFill>
                  <a:schemeClr val="bg1"/>
                </a:solidFill>
              </a:rPr>
              <a:t>Datapath</a:t>
            </a:r>
            <a:r>
              <a:rPr lang="en-US" sz="4400" dirty="0">
                <a:solidFill>
                  <a:schemeClr val="bg1"/>
                </a:solidFill>
              </a:rPr>
              <a:t>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Immed</a:t>
            </a:r>
            <a:r>
              <a:rPr lang="en-US" sz="4400" dirty="0" smtClean="0">
                <a:solidFill>
                  <a:schemeClr val="bg1"/>
                </a:solidFill>
              </a:rPr>
              <a:t>.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81217"/>
            <a:ext cx="6500812" cy="12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</p:spTree>
    <p:extLst>
      <p:ext uri="{BB962C8B-B14F-4D97-AF65-F5344CB8AC3E}">
        <p14:creationId xmlns:p14="http://schemas.microsoft.com/office/powerpoint/2010/main" val="259597073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63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&amp; Pipelined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Datapath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755256"/>
              </p:ext>
            </p:extLst>
          </p:nvPr>
        </p:nvGraphicFramePr>
        <p:xfrm>
          <a:off x="838200" y="1314450"/>
          <a:ext cx="7513012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73" name="Visio" r:id="rId6" imgW="6553200" imgH="3771900" progId="Visio.Drawing.15">
                  <p:embed/>
                </p:oleObj>
              </mc:Choice>
              <mc:Fallback>
                <p:oleObj name="Visio" r:id="rId6" imgW="6553200" imgH="37719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1314450"/>
                        <a:ext cx="7513012" cy="432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8017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74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741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4038600"/>
            <a:ext cx="8001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b="1" i="1" dirty="0" smtClean="0">
                <a:latin typeface="+mj-lt"/>
                <a:cs typeface="Arial" charset="0"/>
              </a:rPr>
              <a:t>WA3</a:t>
            </a:r>
            <a:r>
              <a:rPr lang="en-US" sz="3000" b="1" dirty="0" smtClean="0">
                <a:latin typeface="+mj-lt"/>
                <a:cs typeface="Arial" charset="0"/>
              </a:rPr>
              <a:t> </a:t>
            </a:r>
            <a:r>
              <a:rPr lang="en-US" sz="3000" b="1" dirty="0">
                <a:latin typeface="+mj-lt"/>
                <a:cs typeface="Arial" charset="0"/>
              </a:rPr>
              <a:t>must arrive at </a:t>
            </a:r>
            <a:r>
              <a:rPr lang="en-US" sz="3000" b="1" dirty="0" smtClean="0">
                <a:latin typeface="+mj-lt"/>
                <a:cs typeface="Arial" charset="0"/>
              </a:rPr>
              <a:t>same </a:t>
            </a:r>
            <a:r>
              <a:rPr lang="en-US" sz="3000" b="1" dirty="0">
                <a:latin typeface="+mj-lt"/>
                <a:cs typeface="Arial" charset="0"/>
              </a:rPr>
              <a:t>time as </a:t>
            </a:r>
            <a:r>
              <a:rPr lang="en-US" sz="3000" b="1" i="1" dirty="0" smtClean="0">
                <a:latin typeface="+mj-lt"/>
                <a:cs typeface="Arial" charset="0"/>
              </a:rPr>
              <a:t>Result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b="1" dirty="0" smtClean="0">
                <a:latin typeface="+mj-lt"/>
                <a:cs typeface="Arial" charset="0"/>
              </a:rPr>
              <a:t>Register file written on falling edge of </a:t>
            </a:r>
            <a:r>
              <a:rPr lang="en-US" sz="3000" b="1" i="1" dirty="0" smtClean="0">
                <a:latin typeface="+mj-lt"/>
                <a:cs typeface="Arial" charset="0"/>
              </a:rPr>
              <a:t>CLK</a:t>
            </a:r>
            <a:endParaRPr lang="en-US" sz="3000" b="1" i="1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Corrected Pipelined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Datapath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760878"/>
              </p:ext>
            </p:extLst>
          </p:nvPr>
        </p:nvGraphicFramePr>
        <p:xfrm>
          <a:off x="609600" y="1295400"/>
          <a:ext cx="7963756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99" name="Visio" r:id="rId7" imgW="6562641" imgH="1695585" progId="Visio.Drawing.15">
                  <p:embed/>
                </p:oleObj>
              </mc:Choice>
              <mc:Fallback>
                <p:oleObj name="Visio" r:id="rId7" imgW="6562641" imgH="169558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" y="1295400"/>
                        <a:ext cx="7963756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1033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74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741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5143500"/>
            <a:ext cx="8991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latin typeface="+mj-lt"/>
                <a:cs typeface="Arial" charset="0"/>
              </a:rPr>
              <a:t>Remove adder by using </a:t>
            </a:r>
            <a:r>
              <a:rPr lang="en-US" sz="2400" b="1" i="1" dirty="0" smtClean="0">
                <a:latin typeface="+mj-lt"/>
                <a:cs typeface="Arial" charset="0"/>
              </a:rPr>
              <a:t>PCPlus4F</a:t>
            </a:r>
            <a:r>
              <a:rPr lang="en-US" sz="2400" b="1" dirty="0" smtClean="0">
                <a:latin typeface="+mj-lt"/>
                <a:cs typeface="Arial" charset="0"/>
              </a:rPr>
              <a:t> after </a:t>
            </a:r>
            <a:r>
              <a:rPr lang="en-US" sz="2400" b="1" i="1" dirty="0" smtClean="0">
                <a:latin typeface="+mj-lt"/>
                <a:cs typeface="Arial" charset="0"/>
              </a:rPr>
              <a:t>PC</a:t>
            </a:r>
            <a:r>
              <a:rPr lang="en-US" sz="2400" b="1" dirty="0" smtClean="0">
                <a:latin typeface="+mj-lt"/>
                <a:cs typeface="Arial" charset="0"/>
              </a:rPr>
              <a:t> has been updated to </a:t>
            </a:r>
            <a:r>
              <a:rPr lang="en-US" sz="2400" b="1" i="1" dirty="0" smtClean="0">
                <a:latin typeface="+mj-lt"/>
                <a:cs typeface="Arial" charset="0"/>
              </a:rPr>
              <a:t>PC</a:t>
            </a:r>
            <a:r>
              <a:rPr lang="en-US" sz="2400" b="1" dirty="0" smtClean="0">
                <a:latin typeface="+mj-lt"/>
                <a:cs typeface="Arial" charset="0"/>
              </a:rPr>
              <a:t>+4</a:t>
            </a:r>
            <a:endParaRPr lang="en-US" sz="2400" b="1" i="1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Optimized Pipelined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Datapath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030225"/>
              </p:ext>
            </p:extLst>
          </p:nvPr>
        </p:nvGraphicFramePr>
        <p:xfrm>
          <a:off x="686758" y="3048000"/>
          <a:ext cx="7963756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89" name="Visio" r:id="rId7" imgW="6562641" imgH="1695585" progId="Visio.Drawing.15">
                  <p:embed/>
                </p:oleObj>
              </mc:Choice>
              <mc:Fallback>
                <p:oleObj name="Visio" r:id="rId7" imgW="6562641" imgH="169558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6758" y="3048000"/>
                        <a:ext cx="7963756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730647"/>
              </p:ext>
            </p:extLst>
          </p:nvPr>
        </p:nvGraphicFramePr>
        <p:xfrm>
          <a:off x="685800" y="914400"/>
          <a:ext cx="796448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90" name="Visio" r:id="rId9" imgW="6591233" imgH="1790700" progId="Visio.Drawing.15">
                  <p:embed/>
                </p:oleObj>
              </mc:Choice>
              <mc:Fallback>
                <p:oleObj name="Visio" r:id="rId9" imgW="6591233" imgH="179070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7964488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03312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84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843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5112603"/>
            <a:ext cx="716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dirty="0"/>
              <a:t>Same control unit as single-cycle processor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/>
              <a:t>Control delayed to proper pipeline stage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Processor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274604"/>
              </p:ext>
            </p:extLst>
          </p:nvPr>
        </p:nvGraphicFramePr>
        <p:xfrm>
          <a:off x="914400" y="1099456"/>
          <a:ext cx="7836771" cy="3929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22" name="Visio" r:id="rId7" imgW="6572351" imgH="3295785" progId="Visio.Drawing.15">
                  <p:embed/>
                </p:oleObj>
              </mc:Choice>
              <mc:Fallback>
                <p:oleObj name="Visio" r:id="rId7" imgW="6572351" imgH="329578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9456"/>
                        <a:ext cx="7836771" cy="3929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73695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7" name="Rectangle 7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hen an instruction </a:t>
            </a:r>
            <a:r>
              <a:rPr lang="en-US" dirty="0"/>
              <a:t>depends on </a:t>
            </a:r>
            <a:r>
              <a:rPr lang="en-US" dirty="0" smtClean="0"/>
              <a:t>result </a:t>
            </a:r>
            <a:r>
              <a:rPr lang="en-US" dirty="0"/>
              <a:t>from </a:t>
            </a:r>
            <a:r>
              <a:rPr lang="en-US" dirty="0" smtClean="0"/>
              <a:t>instruction </a:t>
            </a:r>
            <a:r>
              <a:rPr lang="en-US" dirty="0"/>
              <a:t>that hasn’t </a:t>
            </a:r>
            <a:r>
              <a:rPr lang="en-US" dirty="0" smtClean="0"/>
              <a:t>completed</a:t>
            </a:r>
            <a:endParaRPr lang="en-US" dirty="0"/>
          </a:p>
          <a:p>
            <a:r>
              <a:rPr lang="en-US" dirty="0" smtClean="0"/>
              <a:t>Types:</a:t>
            </a:r>
            <a:endParaRPr lang="en-US" dirty="0"/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Data hazard: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register value not </a:t>
            </a:r>
            <a:r>
              <a:rPr lang="en-US" dirty="0" smtClean="0"/>
              <a:t>yet written </a:t>
            </a:r>
            <a:r>
              <a:rPr lang="en-US" dirty="0"/>
              <a:t>back to register </a:t>
            </a:r>
            <a:r>
              <a:rPr lang="en-US" dirty="0" smtClean="0"/>
              <a:t>file</a:t>
            </a:r>
            <a:endParaRPr lang="en-US" dirty="0"/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Control hazard: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next instruction not decided yet (caused by </a:t>
            </a:r>
            <a:r>
              <a:rPr lang="en-US" dirty="0" smtClean="0"/>
              <a:t>branch)</a:t>
            </a:r>
            <a:endParaRPr lang="en-US" dirty="0"/>
          </a:p>
        </p:txBody>
      </p:sp>
      <p:sp>
        <p:nvSpPr>
          <p:cNvPr id="13004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04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048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 Hazards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11060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86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68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686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Data Hazard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37754"/>
              </p:ext>
            </p:extLst>
          </p:nvPr>
        </p:nvGraphicFramePr>
        <p:xfrm>
          <a:off x="609600" y="1414462"/>
          <a:ext cx="7695960" cy="270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45" name="Visio" r:id="rId7" imgW="4886241" imgH="1714500" progId="Visio.Drawing.15">
                  <p:embed/>
                </p:oleObj>
              </mc:Choice>
              <mc:Fallback>
                <p:oleObj name="Visio" r:id="rId7" imgW="4886241" imgH="17145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" y="1414462"/>
                        <a:ext cx="7695960" cy="270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01430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6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/>
          <a:lstStyle/>
          <a:p>
            <a:r>
              <a:rPr lang="en-US" dirty="0"/>
              <a:t>Insert </a:t>
            </a:r>
            <a:r>
              <a:rPr lang="en-US" dirty="0" smtClean="0">
                <a:latin typeface="Courier New" pitchFamily="49" charset="0"/>
              </a:rPr>
              <a:t>NOP</a:t>
            </a:r>
            <a:r>
              <a:rPr lang="en-US" dirty="0" smtClean="0"/>
              <a:t>s </a:t>
            </a:r>
            <a:r>
              <a:rPr lang="en-US" dirty="0"/>
              <a:t>in code at compile time</a:t>
            </a:r>
          </a:p>
          <a:p>
            <a:r>
              <a:rPr lang="en-US" dirty="0"/>
              <a:t>Rearrange code at compile time</a:t>
            </a:r>
          </a:p>
          <a:p>
            <a:r>
              <a:rPr lang="en-US" dirty="0"/>
              <a:t>Forward data at run time</a:t>
            </a:r>
          </a:p>
          <a:p>
            <a:r>
              <a:rPr lang="en-US" dirty="0"/>
              <a:t>Stall the processor at run time</a:t>
            </a:r>
          </a:p>
        </p:txBody>
      </p:sp>
      <p:sp>
        <p:nvSpPr>
          <p:cNvPr id="13209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09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09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Handling Data Hazards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77308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288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883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8842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219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+mj-lt"/>
                <a:cs typeface="Arial" charset="0"/>
              </a:rPr>
              <a:t>Insert enough </a:t>
            </a:r>
            <a:r>
              <a:rPr lang="en-US" sz="3000" dirty="0" smtClean="0">
                <a:latin typeface="+mj-lt"/>
                <a:cs typeface="Arial" charset="0"/>
              </a:rPr>
              <a:t>NOPs </a:t>
            </a:r>
            <a:r>
              <a:rPr lang="en-US" sz="3000" dirty="0">
                <a:latin typeface="+mj-lt"/>
                <a:cs typeface="Arial" charset="0"/>
              </a:rPr>
              <a:t>for result to be ready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+mj-lt"/>
                <a:cs typeface="Arial" charset="0"/>
              </a:rPr>
              <a:t>Or move independent useful instructions forward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Compile-Time Hazard Elimination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326240"/>
              </p:ext>
            </p:extLst>
          </p:nvPr>
        </p:nvGraphicFramePr>
        <p:xfrm>
          <a:off x="1066799" y="2495550"/>
          <a:ext cx="7409089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70" name="Visio" r:id="rId8" imgW="5772049" imgH="2419485" progId="Visio.Drawing.15">
                  <p:embed/>
                </p:oleObj>
              </mc:Choice>
              <mc:Fallback>
                <p:oleObj name="Visio" r:id="rId8" imgW="5772049" imgH="241948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6799" y="2495550"/>
                        <a:ext cx="7409089" cy="314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96601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15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150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Data Forwarding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834288"/>
              </p:ext>
            </p:extLst>
          </p:nvPr>
        </p:nvGraphicFramePr>
        <p:xfrm>
          <a:off x="685800" y="1295400"/>
          <a:ext cx="803529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4" name="Visio" r:id="rId7" imgW="4886241" imgH="1714500" progId="Visio.Drawing.15">
                  <p:embed/>
                </p:oleObj>
              </mc:Choice>
              <mc:Fallback>
                <p:oleObj name="Visio" r:id="rId7" imgW="4886241" imgH="17145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800" y="1295400"/>
                        <a:ext cx="8035290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3920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15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150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Data Forwarding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43434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Check if register read </a:t>
            </a:r>
            <a:r>
              <a:rPr lang="en-US" sz="2200" dirty="0"/>
              <a:t>in </a:t>
            </a:r>
            <a:r>
              <a:rPr lang="en-US" sz="2200" dirty="0" smtClean="0"/>
              <a:t>Execute </a:t>
            </a:r>
            <a:r>
              <a:rPr lang="en-US" sz="2200" dirty="0"/>
              <a:t>stage </a:t>
            </a:r>
            <a:r>
              <a:rPr lang="en-US" sz="2200" dirty="0" smtClean="0"/>
              <a:t>matches register written in Memory or </a:t>
            </a:r>
            <a:r>
              <a:rPr lang="en-US" sz="2200" dirty="0" err="1" smtClean="0"/>
              <a:t>Writeback</a:t>
            </a:r>
            <a:r>
              <a:rPr lang="en-US" sz="2200" dirty="0" smtClean="0"/>
              <a:t> stage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If so, forward result</a:t>
            </a:r>
            <a:endParaRPr lang="en-US" sz="2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834288"/>
              </p:ext>
            </p:extLst>
          </p:nvPr>
        </p:nvGraphicFramePr>
        <p:xfrm>
          <a:off x="685800" y="1295400"/>
          <a:ext cx="80359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14" name="Visio" r:id="rId7" imgW="4886241" imgH="1714500" progId="Visio.Drawing.15">
                  <p:embed/>
                </p:oleObj>
              </mc:Choice>
              <mc:Fallback>
                <p:oleObj name="Visio" r:id="rId7" imgW="4886241" imgH="171450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80359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7895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STEP 4: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Compute the memory address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254220"/>
              </p:ext>
            </p:extLst>
          </p:nvPr>
        </p:nvGraphicFramePr>
        <p:xfrm>
          <a:off x="762000" y="1676400"/>
          <a:ext cx="7552267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01" name="Visio" r:id="rId5" imgW="4248049" imgH="1457257" progId="Visio.Drawing.15">
                  <p:embed/>
                </p:oleObj>
              </mc:Choice>
              <mc:Fallback>
                <p:oleObj name="Visio" r:id="rId5" imgW="4248049" imgH="14572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1676400"/>
                        <a:ext cx="7552267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Single-Cycle </a:t>
            </a:r>
            <a:r>
              <a:rPr lang="en-US" sz="4400" dirty="0" err="1">
                <a:solidFill>
                  <a:schemeClr val="bg1"/>
                </a:solidFill>
              </a:rPr>
              <a:t>Datapath</a:t>
            </a:r>
            <a:r>
              <a:rPr lang="en-US" sz="4400" dirty="0">
                <a:solidFill>
                  <a:schemeClr val="bg1"/>
                </a:solidFill>
              </a:rPr>
              <a:t>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Address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81217"/>
            <a:ext cx="6500812" cy="12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</p:spTree>
    <p:extLst>
      <p:ext uri="{BB962C8B-B14F-4D97-AF65-F5344CB8AC3E}">
        <p14:creationId xmlns:p14="http://schemas.microsoft.com/office/powerpoint/2010/main" val="400587697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2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2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Data Forwarding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749092"/>
              </p:ext>
            </p:extLst>
          </p:nvPr>
        </p:nvGraphicFramePr>
        <p:xfrm>
          <a:off x="624055" y="990600"/>
          <a:ext cx="7453145" cy="463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7" name="Visio" r:id="rId7" imgW="6572351" imgH="4086157" progId="Visio.Drawing.15">
                  <p:embed/>
                </p:oleObj>
              </mc:Choice>
              <mc:Fallback>
                <p:oleObj name="Visio" r:id="rId7" imgW="6572351" imgH="40861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4055" y="990600"/>
                        <a:ext cx="7453145" cy="463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4102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78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Data Forwarding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990600"/>
            <a:ext cx="81534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Execute</a:t>
            </a:r>
            <a:r>
              <a:rPr lang="en-US" sz="2400" dirty="0" smtClean="0"/>
              <a:t> </a:t>
            </a:r>
            <a:r>
              <a:rPr lang="en-US" sz="2400" dirty="0"/>
              <a:t>stage </a:t>
            </a:r>
            <a:r>
              <a:rPr lang="en-US" sz="2400" dirty="0" smtClean="0"/>
              <a:t>register matches </a:t>
            </a:r>
            <a:r>
              <a:rPr lang="en-US" sz="2400" b="1" dirty="0" smtClean="0"/>
              <a:t>Memory</a:t>
            </a:r>
            <a:r>
              <a:rPr lang="en-US" sz="2400" dirty="0" smtClean="0"/>
              <a:t> stage register?</a:t>
            </a:r>
          </a:p>
          <a:p>
            <a:r>
              <a:rPr lang="en-US" sz="2400" dirty="0" smtClean="0"/>
              <a:t>	Match_1E_M </a:t>
            </a:r>
            <a:r>
              <a:rPr lang="en-US" sz="2400" dirty="0"/>
              <a:t>= (RA1E == WA3M)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Match_2E_M </a:t>
            </a:r>
            <a:r>
              <a:rPr lang="en-US" sz="2400" dirty="0"/>
              <a:t>= (RA2E == WA3M)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Execute</a:t>
            </a:r>
            <a:r>
              <a:rPr lang="en-US" sz="2400" dirty="0" smtClean="0"/>
              <a:t> stage register matches </a:t>
            </a:r>
            <a:r>
              <a:rPr lang="en-US" sz="2400" b="1" dirty="0" err="1" smtClean="0"/>
              <a:t>Writeback</a:t>
            </a:r>
            <a:r>
              <a:rPr lang="en-US" sz="2400" dirty="0" smtClean="0"/>
              <a:t> stage register?</a:t>
            </a:r>
          </a:p>
          <a:p>
            <a:r>
              <a:rPr lang="en-US" sz="2400" dirty="0" smtClean="0"/>
              <a:t>	Match_1E_W </a:t>
            </a:r>
            <a:r>
              <a:rPr lang="en-US" sz="2400" dirty="0"/>
              <a:t>= (RA1E == WA3W)</a:t>
            </a:r>
          </a:p>
          <a:p>
            <a:r>
              <a:rPr lang="en-US" sz="2400" dirty="0"/>
              <a:t>	Match_2E_W = (RA2E == WA3W)</a:t>
            </a:r>
          </a:p>
          <a:p>
            <a:r>
              <a:rPr lang="en-US" sz="500" dirty="0"/>
              <a:t>	</a:t>
            </a:r>
            <a:endParaRPr lang="en-US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If it matches, forward result: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</a:t>
            </a:r>
          </a:p>
          <a:p>
            <a:r>
              <a:rPr lang="en-US" sz="2400" b="1" dirty="0" smtClean="0"/>
              <a:t>       if          (Match_1E_M • </a:t>
            </a:r>
            <a:r>
              <a:rPr lang="en-US" sz="2400" b="1" dirty="0" err="1" smtClean="0"/>
              <a:t>RegWriteM</a:t>
            </a:r>
            <a:r>
              <a:rPr lang="en-US" sz="2400" b="1" dirty="0"/>
              <a:t>) </a:t>
            </a:r>
            <a:r>
              <a:rPr lang="en-US" sz="2400" b="1" dirty="0" smtClean="0"/>
              <a:t> 	</a:t>
            </a:r>
            <a:r>
              <a:rPr lang="en-US" sz="2400" b="1" dirty="0" err="1" smtClean="0"/>
              <a:t>ForwardAE</a:t>
            </a:r>
            <a:r>
              <a:rPr lang="en-US" sz="2400" b="1" dirty="0" smtClean="0"/>
              <a:t> </a:t>
            </a:r>
            <a:r>
              <a:rPr lang="en-US" sz="2400" b="1" dirty="0"/>
              <a:t>= 10; </a:t>
            </a:r>
          </a:p>
          <a:p>
            <a:r>
              <a:rPr lang="en-US" sz="2400" b="1" dirty="0"/>
              <a:t>     </a:t>
            </a:r>
            <a:r>
              <a:rPr lang="en-US" sz="2400" b="1" dirty="0" smtClean="0"/>
              <a:t>  else </a:t>
            </a:r>
            <a:r>
              <a:rPr lang="en-US" sz="2400" b="1" dirty="0"/>
              <a:t>if </a:t>
            </a:r>
            <a:r>
              <a:rPr lang="en-US" sz="2400" b="1" dirty="0" smtClean="0"/>
              <a:t> (Match_1E_W</a:t>
            </a:r>
            <a:r>
              <a:rPr lang="en-US" sz="2400" b="1" dirty="0"/>
              <a:t> • </a:t>
            </a:r>
            <a:r>
              <a:rPr lang="en-US" sz="2400" b="1" dirty="0" err="1" smtClean="0"/>
              <a:t>RegWriteW</a:t>
            </a:r>
            <a:r>
              <a:rPr lang="en-US" sz="2400" b="1" dirty="0"/>
              <a:t>) </a:t>
            </a:r>
            <a:r>
              <a:rPr lang="en-US" sz="2400" b="1" dirty="0" smtClean="0"/>
              <a:t>	</a:t>
            </a:r>
            <a:r>
              <a:rPr lang="en-US" sz="2400" b="1" dirty="0" err="1" smtClean="0"/>
              <a:t>ForwardAE</a:t>
            </a:r>
            <a:r>
              <a:rPr lang="en-US" sz="2400" b="1" dirty="0" smtClean="0"/>
              <a:t> </a:t>
            </a:r>
            <a:r>
              <a:rPr lang="en-US" sz="2400" b="1" dirty="0"/>
              <a:t>= 01; 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else                             			</a:t>
            </a:r>
            <a:r>
              <a:rPr lang="en-US" sz="2400" b="1" dirty="0" err="1" smtClean="0"/>
              <a:t>ForwardAE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00;</a:t>
            </a:r>
          </a:p>
          <a:p>
            <a:endParaRPr lang="en-US" sz="500" dirty="0"/>
          </a:p>
          <a:p>
            <a:r>
              <a:rPr lang="en-US" sz="2400" dirty="0" smtClean="0"/>
              <a:t>		</a:t>
            </a:r>
            <a:endParaRPr lang="en-US" sz="24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78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Data Forwarding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990600"/>
            <a:ext cx="81534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Execute</a:t>
            </a:r>
            <a:r>
              <a:rPr lang="en-US" sz="2400" dirty="0" smtClean="0"/>
              <a:t> </a:t>
            </a:r>
            <a:r>
              <a:rPr lang="en-US" sz="2400" dirty="0"/>
              <a:t>stage </a:t>
            </a:r>
            <a:r>
              <a:rPr lang="en-US" sz="2400" dirty="0" smtClean="0"/>
              <a:t>register matches </a:t>
            </a:r>
            <a:r>
              <a:rPr lang="en-US" sz="2400" b="1" dirty="0" smtClean="0"/>
              <a:t>Memory</a:t>
            </a:r>
            <a:r>
              <a:rPr lang="en-US" sz="2400" dirty="0" smtClean="0"/>
              <a:t> stage register?</a:t>
            </a:r>
          </a:p>
          <a:p>
            <a:r>
              <a:rPr lang="en-US" sz="2400" dirty="0" smtClean="0"/>
              <a:t>	Match_1E_M </a:t>
            </a:r>
            <a:r>
              <a:rPr lang="en-US" sz="2400" dirty="0"/>
              <a:t>= (RA1E == WA3M)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Match_2E_M </a:t>
            </a:r>
            <a:r>
              <a:rPr lang="en-US" sz="2400" dirty="0"/>
              <a:t>= (RA2E == WA3M)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Execute</a:t>
            </a:r>
            <a:r>
              <a:rPr lang="en-US" sz="2400" dirty="0" smtClean="0"/>
              <a:t> stage register matches </a:t>
            </a:r>
            <a:r>
              <a:rPr lang="en-US" sz="2400" b="1" dirty="0" err="1" smtClean="0"/>
              <a:t>Writeback</a:t>
            </a:r>
            <a:r>
              <a:rPr lang="en-US" sz="2400" dirty="0" smtClean="0"/>
              <a:t> stage register?</a:t>
            </a:r>
          </a:p>
          <a:p>
            <a:r>
              <a:rPr lang="en-US" sz="2400" dirty="0" smtClean="0"/>
              <a:t>	Match_1E_W </a:t>
            </a:r>
            <a:r>
              <a:rPr lang="en-US" sz="2400" dirty="0"/>
              <a:t>= (RA1E == WA3W)</a:t>
            </a:r>
          </a:p>
          <a:p>
            <a:r>
              <a:rPr lang="en-US" sz="2400" dirty="0"/>
              <a:t>	Match_2E_W = (RA2E == WA3W)</a:t>
            </a:r>
          </a:p>
          <a:p>
            <a:r>
              <a:rPr lang="en-US" sz="500" dirty="0"/>
              <a:t>	</a:t>
            </a:r>
            <a:endParaRPr lang="en-US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If it matches, forward result: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</a:t>
            </a:r>
          </a:p>
          <a:p>
            <a:r>
              <a:rPr lang="en-US" sz="2400" b="1" dirty="0" smtClean="0"/>
              <a:t>       if          (Match_1E_M • </a:t>
            </a:r>
            <a:r>
              <a:rPr lang="en-US" sz="2400" b="1" dirty="0" err="1" smtClean="0"/>
              <a:t>RegWriteM</a:t>
            </a:r>
            <a:r>
              <a:rPr lang="en-US" sz="2400" b="1" dirty="0"/>
              <a:t>) </a:t>
            </a:r>
            <a:r>
              <a:rPr lang="en-US" sz="2400" b="1" dirty="0" smtClean="0"/>
              <a:t> 	</a:t>
            </a:r>
            <a:r>
              <a:rPr lang="en-US" sz="2400" b="1" dirty="0" err="1" smtClean="0"/>
              <a:t>ForwardAE</a:t>
            </a:r>
            <a:r>
              <a:rPr lang="en-US" sz="2400" b="1" dirty="0" smtClean="0"/>
              <a:t> </a:t>
            </a:r>
            <a:r>
              <a:rPr lang="en-US" sz="2400" b="1" dirty="0"/>
              <a:t>= 10; </a:t>
            </a:r>
          </a:p>
          <a:p>
            <a:r>
              <a:rPr lang="en-US" sz="2400" b="1" dirty="0"/>
              <a:t>     </a:t>
            </a:r>
            <a:r>
              <a:rPr lang="en-US" sz="2400" b="1" dirty="0" smtClean="0"/>
              <a:t>  else </a:t>
            </a:r>
            <a:r>
              <a:rPr lang="en-US" sz="2400" b="1" dirty="0"/>
              <a:t>if </a:t>
            </a:r>
            <a:r>
              <a:rPr lang="en-US" sz="2400" b="1" dirty="0" smtClean="0"/>
              <a:t> (Match_1E_W</a:t>
            </a:r>
            <a:r>
              <a:rPr lang="en-US" sz="2400" b="1" dirty="0"/>
              <a:t> • </a:t>
            </a:r>
            <a:r>
              <a:rPr lang="en-US" sz="2400" b="1" dirty="0" err="1" smtClean="0"/>
              <a:t>RegWriteW</a:t>
            </a:r>
            <a:r>
              <a:rPr lang="en-US" sz="2400" b="1" dirty="0"/>
              <a:t>) </a:t>
            </a:r>
            <a:r>
              <a:rPr lang="en-US" sz="2400" b="1" dirty="0" smtClean="0"/>
              <a:t>	</a:t>
            </a:r>
            <a:r>
              <a:rPr lang="en-US" sz="2400" b="1" dirty="0" err="1" smtClean="0"/>
              <a:t>ForwardAE</a:t>
            </a:r>
            <a:r>
              <a:rPr lang="en-US" sz="2400" b="1" dirty="0" smtClean="0"/>
              <a:t> </a:t>
            </a:r>
            <a:r>
              <a:rPr lang="en-US" sz="2400" b="1" dirty="0"/>
              <a:t>= 01; 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else                             			</a:t>
            </a:r>
            <a:r>
              <a:rPr lang="en-US" sz="2400" b="1" dirty="0" err="1" smtClean="0"/>
              <a:t>ForwardAE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00;</a:t>
            </a:r>
          </a:p>
          <a:p>
            <a:endParaRPr lang="en-US" sz="500" dirty="0"/>
          </a:p>
          <a:p>
            <a:r>
              <a:rPr lang="en-US" sz="2400" dirty="0" smtClean="0"/>
              <a:t>		</a:t>
            </a:r>
            <a:r>
              <a:rPr lang="en-US" sz="2400" b="1" dirty="0" err="1" smtClean="0">
                <a:solidFill>
                  <a:srgbClr val="0070C0"/>
                </a:solidFill>
              </a:rPr>
              <a:t>ForwardBE</a:t>
            </a:r>
            <a:r>
              <a:rPr lang="en-US" sz="2400" b="1" dirty="0" smtClean="0">
                <a:solidFill>
                  <a:srgbClr val="0070C0"/>
                </a:solidFill>
              </a:rPr>
              <a:t> same but with Match2E</a:t>
            </a:r>
          </a:p>
        </p:txBody>
      </p:sp>
    </p:spTree>
    <p:extLst>
      <p:ext uri="{BB962C8B-B14F-4D97-AF65-F5344CB8AC3E}">
        <p14:creationId xmlns:p14="http://schemas.microsoft.com/office/powerpoint/2010/main" val="1507256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355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355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355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Stalling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596430"/>
              </p:ext>
            </p:extLst>
          </p:nvPr>
        </p:nvGraphicFramePr>
        <p:xfrm>
          <a:off x="152400" y="1398337"/>
          <a:ext cx="8534400" cy="2994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42" name="Visio" r:id="rId8" imgW="4886241" imgH="1714500" progId="Visio.Drawing.15">
                  <p:embed/>
                </p:oleObj>
              </mc:Choice>
              <mc:Fallback>
                <p:oleObj name="Visio" r:id="rId8" imgW="4886241" imgH="17145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400" y="1398337"/>
                        <a:ext cx="8534400" cy="2994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62506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45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45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458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Stalling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335558"/>
              </p:ext>
            </p:extLst>
          </p:nvPr>
        </p:nvGraphicFramePr>
        <p:xfrm>
          <a:off x="205377" y="1447800"/>
          <a:ext cx="863854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67" name="Visio" r:id="rId8" imgW="5114976" imgH="1714500" progId="Visio.Drawing.15">
                  <p:embed/>
                </p:oleObj>
              </mc:Choice>
              <mc:Fallback>
                <p:oleObj name="Visio" r:id="rId8" imgW="5114976" imgH="17145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5377" y="1447800"/>
                        <a:ext cx="8638540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1671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560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560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560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Stalling Hardware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908894"/>
              </p:ext>
            </p:extLst>
          </p:nvPr>
        </p:nvGraphicFramePr>
        <p:xfrm>
          <a:off x="762000" y="1066800"/>
          <a:ext cx="7784276" cy="4839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91" name="Visio" r:id="rId8" imgW="6572351" imgH="4086157" progId="Visio.Drawing.15">
                  <p:embed/>
                </p:oleObj>
              </mc:Choice>
              <mc:Fallback>
                <p:oleObj name="Visio" r:id="rId8" imgW="6572351" imgH="40861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2000" y="1066800"/>
                        <a:ext cx="7784276" cy="4839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86629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20" name="Rectangle 8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533400" y="1219200"/>
            <a:ext cx="80010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 either source register in the Decode stage the same as the one being written in the Execute stage?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2800" i="1" dirty="0" smtClean="0"/>
              <a:t>Match_12D_E</a:t>
            </a:r>
            <a:r>
              <a:rPr lang="en-US" sz="2800" dirty="0" smtClean="0"/>
              <a:t> </a:t>
            </a:r>
            <a:r>
              <a:rPr lang="en-US" sz="2800" dirty="0"/>
              <a:t>= (</a:t>
            </a:r>
            <a:r>
              <a:rPr lang="en-US" sz="2800" i="1" dirty="0"/>
              <a:t>RA1D</a:t>
            </a:r>
            <a:r>
              <a:rPr lang="en-US" sz="2800" dirty="0"/>
              <a:t> == </a:t>
            </a:r>
            <a:r>
              <a:rPr lang="en-US" sz="2800" i="1" dirty="0"/>
              <a:t>WA3E</a:t>
            </a:r>
            <a:r>
              <a:rPr lang="en-US" sz="2800" dirty="0"/>
              <a:t>) + (</a:t>
            </a:r>
            <a:r>
              <a:rPr lang="en-US" sz="2800" i="1" dirty="0"/>
              <a:t>RA2D</a:t>
            </a:r>
            <a:r>
              <a:rPr lang="en-US" sz="2800" dirty="0"/>
              <a:t> == </a:t>
            </a:r>
            <a:r>
              <a:rPr lang="en-US" sz="2800" i="1" dirty="0"/>
              <a:t>WA3E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Is a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LDR</a:t>
            </a:r>
            <a:r>
              <a:rPr lang="en-US" sz="2800" dirty="0" smtClean="0"/>
              <a:t> in the Execute stage AND </a:t>
            </a:r>
            <a:r>
              <a:rPr lang="en-US" sz="2800" i="1" dirty="0" smtClean="0"/>
              <a:t>Match_12D_E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2800" i="1" dirty="0" err="1" smtClean="0"/>
              <a:t>ldrstall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i="1" dirty="0" smtClean="0"/>
              <a:t>Match_12D_E</a:t>
            </a:r>
            <a:r>
              <a:rPr lang="en-US" sz="2800" dirty="0" smtClean="0"/>
              <a:t> • </a:t>
            </a:r>
            <a:r>
              <a:rPr lang="en-US" sz="2800" i="1" dirty="0" err="1" smtClean="0"/>
              <a:t>MemtoRegE</a:t>
            </a:r>
            <a:endParaRPr lang="en-US" sz="2800" i="1" dirty="0"/>
          </a:p>
          <a:p>
            <a:pPr marL="0" indent="0">
              <a:buNone/>
            </a:pPr>
            <a:r>
              <a:rPr lang="en-US" sz="2800" i="1" dirty="0" err="1" smtClean="0"/>
              <a:t>StallF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i="1" dirty="0" err="1"/>
              <a:t>StallD</a:t>
            </a:r>
            <a:r>
              <a:rPr lang="en-US" sz="2800" dirty="0"/>
              <a:t> = </a:t>
            </a:r>
            <a:r>
              <a:rPr lang="en-US" sz="2800" i="1" dirty="0" err="1"/>
              <a:t>FlushE</a:t>
            </a:r>
            <a:r>
              <a:rPr lang="en-US" sz="2800" dirty="0"/>
              <a:t> </a:t>
            </a:r>
            <a:r>
              <a:rPr lang="en-US" sz="2800" dirty="0" smtClean="0"/>
              <a:t>= </a:t>
            </a:r>
            <a:r>
              <a:rPr lang="en-US" sz="2800" i="1" dirty="0" err="1"/>
              <a:t>ldrstall</a:t>
            </a:r>
            <a:endParaRPr lang="en-US" sz="2800" i="1" dirty="0"/>
          </a:p>
        </p:txBody>
      </p:sp>
      <p:sp>
        <p:nvSpPr>
          <p:cNvPr id="13189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8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8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89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Stalling Logic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71596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32" name="Rectangle 8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86097" y="1219200"/>
            <a:ext cx="7724503" cy="4525963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ourier New" pitchFamily="49" charset="0"/>
              </a:rPr>
              <a:t>B</a:t>
            </a:r>
            <a:r>
              <a:rPr lang="en-US" b="1" dirty="0" smtClean="0"/>
              <a:t>: </a:t>
            </a:r>
            <a:endParaRPr lang="en-US" b="1" dirty="0"/>
          </a:p>
          <a:p>
            <a:pPr lvl="1"/>
            <a:r>
              <a:rPr lang="en-US" sz="2600" dirty="0"/>
              <a:t>branch </a:t>
            </a:r>
            <a:r>
              <a:rPr lang="en-US" sz="2600" dirty="0" smtClean="0"/>
              <a:t>not </a:t>
            </a:r>
            <a:r>
              <a:rPr lang="en-US" sz="2600" dirty="0"/>
              <a:t>determined until </a:t>
            </a:r>
            <a:r>
              <a:rPr lang="en-US" sz="2600" dirty="0" smtClean="0"/>
              <a:t>the </a:t>
            </a:r>
            <a:r>
              <a:rPr lang="en-US" sz="2600" dirty="0" err="1" smtClean="0"/>
              <a:t>Writeback</a:t>
            </a:r>
            <a:r>
              <a:rPr lang="en-US" sz="2600" dirty="0" smtClean="0"/>
              <a:t> stage </a:t>
            </a:r>
            <a:r>
              <a:rPr lang="en-US" sz="2600" dirty="0"/>
              <a:t>of </a:t>
            </a:r>
            <a:r>
              <a:rPr lang="en-US" sz="2600" dirty="0" smtClean="0"/>
              <a:t>pipeline</a:t>
            </a:r>
            <a:endParaRPr lang="en-US" sz="2600" dirty="0"/>
          </a:p>
          <a:p>
            <a:pPr lvl="1"/>
            <a:r>
              <a:rPr lang="en-US" sz="2600" dirty="0"/>
              <a:t>Instructions after </a:t>
            </a:r>
            <a:r>
              <a:rPr lang="en-US" sz="2600" dirty="0" smtClean="0"/>
              <a:t>branch fetched </a:t>
            </a:r>
            <a:r>
              <a:rPr lang="en-US" sz="2600" dirty="0"/>
              <a:t>before branch occurs</a:t>
            </a:r>
          </a:p>
          <a:p>
            <a:pPr lvl="1"/>
            <a:r>
              <a:rPr lang="en-US" sz="2600" dirty="0"/>
              <a:t>These </a:t>
            </a:r>
            <a:r>
              <a:rPr lang="en-US" sz="2600" dirty="0" smtClean="0"/>
              <a:t>4 instructions </a:t>
            </a:r>
            <a:r>
              <a:rPr lang="en-US" sz="2600" dirty="0"/>
              <a:t>must be flushed if </a:t>
            </a:r>
            <a:r>
              <a:rPr lang="en-US" sz="2600" dirty="0" smtClean="0"/>
              <a:t>branch happens</a:t>
            </a:r>
            <a:endParaRPr lang="en-US" sz="2600" dirty="0"/>
          </a:p>
          <a:p>
            <a:r>
              <a:rPr lang="en-US" b="1" dirty="0" smtClean="0"/>
              <a:t>Writes t</a:t>
            </a:r>
            <a:r>
              <a:rPr lang="en-US" b="1" dirty="0" smtClean="0">
                <a:latin typeface="+mj-lt"/>
              </a:rPr>
              <a:t>o </a:t>
            </a:r>
            <a:r>
              <a:rPr lang="en-US" b="1" dirty="0" smtClean="0">
                <a:latin typeface="+mj-lt"/>
                <a:cs typeface="Courier New" panose="02070309020205020404" pitchFamily="49" charset="0"/>
              </a:rPr>
              <a:t>PC</a:t>
            </a:r>
            <a:r>
              <a:rPr lang="en-US" b="1" dirty="0" smtClean="0">
                <a:latin typeface="+mj-lt"/>
              </a:rPr>
              <a:t> (</a:t>
            </a:r>
            <a:r>
              <a:rPr lang="en-US" b="1" dirty="0" smtClean="0">
                <a:latin typeface="+mj-lt"/>
                <a:cs typeface="Courier New" panose="02070309020205020404" pitchFamily="49" charset="0"/>
              </a:rPr>
              <a:t>R15</a:t>
            </a:r>
            <a:r>
              <a:rPr lang="en-US" b="1" dirty="0" smtClean="0">
                <a:latin typeface="+mj-lt"/>
              </a:rPr>
              <a:t>) similar</a:t>
            </a:r>
            <a:endParaRPr lang="en-US" sz="2600" dirty="0">
              <a:latin typeface="+mj-lt"/>
            </a:endParaRPr>
          </a:p>
        </p:txBody>
      </p:sp>
      <p:sp>
        <p:nvSpPr>
          <p:cNvPr id="13066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6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Control Hazards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14410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6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Control Hazards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633297"/>
              </p:ext>
            </p:extLst>
          </p:nvPr>
        </p:nvGraphicFramePr>
        <p:xfrm>
          <a:off x="838200" y="990600"/>
          <a:ext cx="7757102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1" name="Visio" r:id="rId9" imgW="5953041" imgH="2514600" progId="Visio.Drawing.15">
                  <p:embed/>
                </p:oleObj>
              </mc:Choice>
              <mc:Fallback>
                <p:oleObj name="Visio" r:id="rId9" imgW="5953041" imgH="25146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8200" y="990600"/>
                        <a:ext cx="7757102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886097" y="4343400"/>
            <a:ext cx="8181703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Branch </a:t>
            </a:r>
            <a:r>
              <a:rPr lang="en-US" b="1" dirty="0" err="1" smtClean="0"/>
              <a:t>misprediction</a:t>
            </a:r>
            <a:r>
              <a:rPr lang="en-US" b="1" dirty="0" smtClean="0"/>
              <a:t> penalty</a:t>
            </a:r>
          </a:p>
          <a:p>
            <a:r>
              <a:rPr lang="en-US" sz="2600" dirty="0" smtClean="0"/>
              <a:t>number of instruction flushed when branch is taken (4)</a:t>
            </a:r>
          </a:p>
          <a:p>
            <a:r>
              <a:rPr lang="en-US" sz="2600" dirty="0" smtClean="0"/>
              <a:t>May be reduced by determining BTA earlier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435130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66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2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3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Early Branch Resolution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44880" y="1143000"/>
            <a:ext cx="8181703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Determine BTA in Execute stage</a:t>
            </a:r>
          </a:p>
          <a:p>
            <a:pPr lvl="1"/>
            <a:r>
              <a:rPr lang="en-US" dirty="0" smtClean="0"/>
              <a:t>Branch </a:t>
            </a:r>
            <a:r>
              <a:rPr lang="en-US" dirty="0" err="1" smtClean="0"/>
              <a:t>misprediction</a:t>
            </a:r>
            <a:r>
              <a:rPr lang="en-US" dirty="0" smtClean="0"/>
              <a:t> penalty = 2 cycles</a:t>
            </a:r>
          </a:p>
          <a:p>
            <a:r>
              <a:rPr lang="en-US" b="1" dirty="0" smtClean="0"/>
              <a:t>Hardware changes</a:t>
            </a:r>
          </a:p>
          <a:p>
            <a:pPr lvl="1"/>
            <a:r>
              <a:rPr lang="en-US" sz="2400" dirty="0" smtClean="0"/>
              <a:t>Add a branch </a:t>
            </a:r>
            <a:r>
              <a:rPr lang="en-US" sz="2400" dirty="0"/>
              <a:t>multiplexer </a:t>
            </a:r>
            <a:r>
              <a:rPr lang="en-US" sz="2400" dirty="0" smtClean="0"/>
              <a:t>before </a:t>
            </a:r>
            <a:r>
              <a:rPr lang="en-US" sz="2400" i="1" dirty="0" smtClean="0"/>
              <a:t>PC</a:t>
            </a:r>
            <a:r>
              <a:rPr lang="en-US" sz="2400" dirty="0" smtClean="0"/>
              <a:t> register to </a:t>
            </a:r>
            <a:r>
              <a:rPr lang="en-US" sz="2400" dirty="0"/>
              <a:t>select </a:t>
            </a:r>
            <a:r>
              <a:rPr lang="en-US" sz="2400" dirty="0" smtClean="0"/>
              <a:t>BTA </a:t>
            </a:r>
            <a:r>
              <a:rPr lang="en-US" sz="2400" dirty="0"/>
              <a:t>from </a:t>
            </a:r>
            <a:r>
              <a:rPr lang="en-US" sz="2400" i="1" dirty="0" err="1" smtClean="0"/>
              <a:t>ALUResultE</a:t>
            </a:r>
            <a:endParaRPr lang="en-US" sz="2400" dirty="0"/>
          </a:p>
          <a:p>
            <a:pPr lvl="1"/>
            <a:r>
              <a:rPr lang="en-US" sz="2400" dirty="0" smtClean="0"/>
              <a:t>Add </a:t>
            </a:r>
            <a:r>
              <a:rPr lang="en-US" sz="2400" i="1" dirty="0" err="1" smtClean="0"/>
              <a:t>BranchTakenE</a:t>
            </a:r>
            <a:r>
              <a:rPr lang="en-US" sz="2400" dirty="0" smtClean="0"/>
              <a:t> select signal for </a:t>
            </a:r>
            <a:r>
              <a:rPr lang="en-US" sz="2400" dirty="0"/>
              <a:t>this </a:t>
            </a:r>
            <a:r>
              <a:rPr lang="en-US" sz="2400" dirty="0" smtClean="0"/>
              <a:t>multiplexer (only asserted if branch condition satisfied)</a:t>
            </a:r>
          </a:p>
          <a:p>
            <a:pPr lvl="1"/>
            <a:r>
              <a:rPr lang="en-US" sz="2400" i="1" dirty="0" err="1" smtClean="0"/>
              <a:t>PCSrcW</a:t>
            </a:r>
            <a:r>
              <a:rPr lang="en-US" sz="2400" dirty="0" smtClean="0"/>
              <a:t> now </a:t>
            </a:r>
            <a:r>
              <a:rPr lang="en-US" sz="2400" dirty="0"/>
              <a:t>only asserted for writes to </a:t>
            </a:r>
            <a:r>
              <a:rPr lang="en-US" sz="2400" i="1" dirty="0" smtClean="0"/>
              <a:t>PC</a:t>
            </a:r>
            <a:r>
              <a:rPr lang="en-US" sz="24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810429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81217"/>
            <a:ext cx="6500812" cy="12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  <p:sp>
        <p:nvSpPr>
          <p:cNvPr id="117555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STEP 5: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Read data from memory and write it back to register file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802721"/>
              </p:ext>
            </p:extLst>
          </p:nvPr>
        </p:nvGraphicFramePr>
        <p:xfrm>
          <a:off x="914400" y="2038350"/>
          <a:ext cx="7187309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24" name="Visio" r:id="rId6" imgW="4714959" imgH="1562100" progId="Visio.Drawing.15">
                  <p:embed/>
                </p:oleObj>
              </mc:Choice>
              <mc:Fallback>
                <p:oleObj name="Visio" r:id="rId6" imgW="4714959" imgH="15621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2038350"/>
                        <a:ext cx="7187309" cy="238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99536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>
                <a:solidFill>
                  <a:schemeClr val="bg1"/>
                </a:solidFill>
              </a:rPr>
              <a:t>: </a:t>
            </a:r>
            <a:r>
              <a:rPr lang="en-US" sz="4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smtClean="0">
                <a:solidFill>
                  <a:schemeClr val="bg1"/>
                </a:solidFill>
              </a:rPr>
              <a:t>Mem Read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6705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6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Pipelined processor with 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E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arly BTA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849373"/>
              </p:ext>
            </p:extLst>
          </p:nvPr>
        </p:nvGraphicFramePr>
        <p:xfrm>
          <a:off x="762000" y="990600"/>
          <a:ext cx="7915564" cy="4769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79" name="Visio" r:id="rId8" imgW="6781935" imgH="4086157" progId="Visio.Drawing.15">
                  <p:embed/>
                </p:oleObj>
              </mc:Choice>
              <mc:Fallback>
                <p:oleObj name="Visio" r:id="rId8" imgW="6781935" imgH="40861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2000" y="990600"/>
                        <a:ext cx="7915564" cy="4769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9074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6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Control Hazards with Early BTA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900176"/>
              </p:ext>
            </p:extLst>
          </p:nvPr>
        </p:nvGraphicFramePr>
        <p:xfrm>
          <a:off x="990600" y="1066800"/>
          <a:ext cx="79248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54" name="Visio" r:id="rId8" imgW="5943600" imgH="2514600" progId="Visio.Drawing.15">
                  <p:embed/>
                </p:oleObj>
              </mc:Choice>
              <mc:Fallback>
                <p:oleObj name="Visio" r:id="rId8" imgW="5943600" imgH="25146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0600" y="1066800"/>
                        <a:ext cx="7924800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77420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91" name="Rectangle 7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533400" y="990600"/>
            <a:ext cx="80010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sz="3700" b="1" i="1" dirty="0" err="1" smtClean="0"/>
              <a:t>PCWrPendingF</a:t>
            </a:r>
            <a:r>
              <a:rPr lang="en-US" sz="3700" b="1" dirty="0" smtClean="0"/>
              <a:t> = 1</a:t>
            </a:r>
            <a:r>
              <a:rPr lang="en-US" sz="3700" dirty="0" smtClean="0"/>
              <a:t> if write to </a:t>
            </a:r>
            <a:r>
              <a:rPr lang="en-US" sz="3700" i="1" dirty="0" smtClean="0"/>
              <a:t>PC</a:t>
            </a:r>
            <a:r>
              <a:rPr lang="en-US" sz="3700" dirty="0" smtClean="0"/>
              <a:t> in Decode, Execute or Memory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err="1"/>
              <a:t>PCWrPendingF</a:t>
            </a:r>
            <a:r>
              <a:rPr lang="en-US" dirty="0"/>
              <a:t> = </a:t>
            </a:r>
            <a:r>
              <a:rPr lang="en-US" i="1" dirty="0" err="1"/>
              <a:t>PCSrcD</a:t>
            </a:r>
            <a:r>
              <a:rPr lang="en-US" dirty="0"/>
              <a:t> + </a:t>
            </a:r>
            <a:r>
              <a:rPr lang="en-US" i="1" dirty="0" err="1"/>
              <a:t>PCSrcE</a:t>
            </a:r>
            <a:r>
              <a:rPr lang="en-US" dirty="0"/>
              <a:t> + </a:t>
            </a:r>
            <a:r>
              <a:rPr lang="en-US" i="1" dirty="0" err="1"/>
              <a:t>PCSrcM</a:t>
            </a:r>
            <a:endParaRPr lang="en-US" dirty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3700" b="1" dirty="0" smtClean="0"/>
              <a:t>Stall Fetch</a:t>
            </a:r>
            <a:r>
              <a:rPr lang="en-US" sz="3700" dirty="0" smtClean="0"/>
              <a:t> if </a:t>
            </a:r>
            <a:r>
              <a:rPr lang="en-US" sz="3700" i="1" dirty="0" err="1" smtClean="0"/>
              <a:t>PCWrPendingF</a:t>
            </a:r>
            <a:endParaRPr lang="en-US" sz="3700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StallF</a:t>
            </a:r>
            <a:r>
              <a:rPr lang="en-US" dirty="0"/>
              <a:t> = </a:t>
            </a:r>
            <a:r>
              <a:rPr lang="en-US" dirty="0" err="1"/>
              <a:t>ldrStallD</a:t>
            </a:r>
            <a:r>
              <a:rPr lang="en-US" dirty="0"/>
              <a:t> + </a:t>
            </a:r>
            <a:r>
              <a:rPr lang="en-US" dirty="0" err="1"/>
              <a:t>PCWrPendingF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sz="1400" dirty="0"/>
          </a:p>
          <a:p>
            <a:r>
              <a:rPr lang="en-US" sz="3700" b="1" dirty="0" smtClean="0"/>
              <a:t>Flush </a:t>
            </a:r>
            <a:r>
              <a:rPr lang="en-US" sz="3700" b="1" dirty="0"/>
              <a:t>Decode</a:t>
            </a:r>
            <a:r>
              <a:rPr lang="en-US" sz="3700" dirty="0"/>
              <a:t> if </a:t>
            </a:r>
            <a:r>
              <a:rPr lang="en-US" sz="3700" i="1" dirty="0" err="1"/>
              <a:t>PCWrPendingF</a:t>
            </a:r>
            <a:r>
              <a:rPr lang="en-US" sz="3700" dirty="0"/>
              <a:t> OR </a:t>
            </a:r>
            <a:r>
              <a:rPr lang="en-US" sz="3700" i="1" dirty="0"/>
              <a:t>PC</a:t>
            </a:r>
            <a:r>
              <a:rPr lang="en-US" sz="3700" dirty="0"/>
              <a:t> is written in </a:t>
            </a:r>
            <a:r>
              <a:rPr lang="en-US" sz="3700" dirty="0" err="1"/>
              <a:t>Writeback</a:t>
            </a:r>
            <a:r>
              <a:rPr lang="en-US" sz="3700" dirty="0"/>
              <a:t> OR branch is taken</a:t>
            </a:r>
            <a:endParaRPr lang="en-US" sz="3700" i="1" dirty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err="1"/>
              <a:t>FlushD</a:t>
            </a:r>
            <a:r>
              <a:rPr lang="en-US" dirty="0"/>
              <a:t> = </a:t>
            </a:r>
            <a:r>
              <a:rPr lang="en-US" i="1" dirty="0" err="1"/>
              <a:t>PCWrPendingF</a:t>
            </a:r>
            <a:r>
              <a:rPr lang="en-US" dirty="0"/>
              <a:t> + </a:t>
            </a:r>
            <a:r>
              <a:rPr lang="en-US" i="1" dirty="0" err="1"/>
              <a:t>PCSrcW</a:t>
            </a:r>
            <a:r>
              <a:rPr lang="en-US" dirty="0"/>
              <a:t> + </a:t>
            </a:r>
            <a:r>
              <a:rPr lang="en-US" i="1" dirty="0" err="1"/>
              <a:t>BranchTakenE</a:t>
            </a:r>
            <a:endParaRPr lang="en-US" i="1" dirty="0"/>
          </a:p>
          <a:p>
            <a:endParaRPr lang="en-US" sz="1400" dirty="0" smtClean="0"/>
          </a:p>
          <a:p>
            <a:r>
              <a:rPr lang="en-US" sz="3700" b="1" dirty="0" smtClean="0"/>
              <a:t>Flush Execute</a:t>
            </a:r>
            <a:r>
              <a:rPr lang="en-US" sz="3700" dirty="0" smtClean="0"/>
              <a:t> if branch is taken</a:t>
            </a:r>
            <a:endParaRPr lang="en-US" sz="3700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err="1" smtClean="0"/>
              <a:t>FlushE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err="1"/>
              <a:t>ldrStallD</a:t>
            </a:r>
            <a:r>
              <a:rPr lang="en-US" dirty="0"/>
              <a:t> + </a:t>
            </a:r>
            <a:r>
              <a:rPr lang="en-US" i="1" dirty="0" err="1" smtClean="0"/>
              <a:t>BranchTakenE</a:t>
            </a:r>
            <a:endParaRPr lang="en-US" i="1" dirty="0" smtClean="0"/>
          </a:p>
          <a:p>
            <a:pPr marL="0" indent="0">
              <a:buNone/>
            </a:pPr>
            <a:endParaRPr lang="en-US" sz="1400" i="1" dirty="0" smtClean="0"/>
          </a:p>
          <a:p>
            <a:r>
              <a:rPr lang="en-US" sz="3700" b="1" dirty="0"/>
              <a:t>Stall Decode</a:t>
            </a:r>
            <a:r>
              <a:rPr lang="en-US" sz="3700" dirty="0"/>
              <a:t> if </a:t>
            </a:r>
            <a:r>
              <a:rPr lang="en-US" sz="3700" i="1" dirty="0" err="1"/>
              <a:t>ldrStallD</a:t>
            </a:r>
            <a:r>
              <a:rPr lang="en-US" sz="3700" dirty="0"/>
              <a:t> (as before)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err="1"/>
              <a:t>StallD</a:t>
            </a:r>
            <a:r>
              <a:rPr lang="en-US" dirty="0"/>
              <a:t> = </a:t>
            </a:r>
            <a:r>
              <a:rPr lang="en-US" i="1" dirty="0" err="1" smtClean="0"/>
              <a:t>ldrStallD</a:t>
            </a:r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132198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19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8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9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Control Stalling Logic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00328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19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8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9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31058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+mj-lt"/>
              </a:rPr>
              <a:t>ARM Pipelined Processor with Hazard Unit</a:t>
            </a:r>
            <a:endParaRPr lang="en-US" sz="35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570421"/>
              </p:ext>
            </p:extLst>
          </p:nvPr>
        </p:nvGraphicFramePr>
        <p:xfrm>
          <a:off x="609600" y="990600"/>
          <a:ext cx="8093897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96" name="Visio" r:id="rId8" imgW="6781935" imgH="4086157" progId="Visio.Drawing.15">
                  <p:embed/>
                </p:oleObj>
              </mc:Choice>
              <mc:Fallback>
                <p:oleObj name="Visio" r:id="rId8" imgW="6781935" imgH="40861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" y="990600"/>
                        <a:ext cx="8093897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2105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301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9906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SPECINT2000 benchmark: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25% loads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10% stores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latin typeface="+mj-lt"/>
                <a:cs typeface="Arial" charset="0"/>
              </a:rPr>
              <a:t>13% </a:t>
            </a:r>
            <a:r>
              <a:rPr lang="en-US" sz="1800" dirty="0">
                <a:latin typeface="+mj-lt"/>
                <a:cs typeface="Arial" charset="0"/>
              </a:rPr>
              <a:t>branches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latin typeface="+mj-lt"/>
                <a:cs typeface="Arial" charset="0"/>
              </a:rPr>
              <a:t>52</a:t>
            </a:r>
            <a:r>
              <a:rPr lang="en-US" sz="1800" dirty="0">
                <a:latin typeface="+mj-lt"/>
                <a:cs typeface="Arial" charset="0"/>
              </a:rPr>
              <a:t>% R-type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Suppose: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40% of loads used by next instruction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latin typeface="+mj-lt"/>
                <a:cs typeface="Arial" charset="0"/>
              </a:rPr>
              <a:t>50% </a:t>
            </a:r>
            <a:r>
              <a:rPr lang="en-US" sz="1800" dirty="0">
                <a:latin typeface="+mj-lt"/>
                <a:cs typeface="Arial" charset="0"/>
              </a:rPr>
              <a:t>of branches </a:t>
            </a:r>
            <a:r>
              <a:rPr lang="en-US" sz="1800" dirty="0" err="1">
                <a:latin typeface="+mj-lt"/>
                <a:cs typeface="Arial" charset="0"/>
              </a:rPr>
              <a:t>mispredicted</a:t>
            </a:r>
            <a:endParaRPr lang="en-US" sz="1800" dirty="0">
              <a:latin typeface="+mj-lt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rgbClr val="0070C0"/>
                </a:solidFill>
                <a:latin typeface="+mj-lt"/>
                <a:cs typeface="Arial" charset="0"/>
              </a:rPr>
              <a:t>What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is the average CPI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  <a:cs typeface="Arial" charset="0"/>
              </a:rPr>
              <a:t>?</a:t>
            </a: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3027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301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9906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SPECINT2000 benchmark: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25% loads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10% stores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latin typeface="+mj-lt"/>
                <a:cs typeface="Arial" charset="0"/>
              </a:rPr>
              <a:t>13% </a:t>
            </a:r>
            <a:r>
              <a:rPr lang="en-US" sz="1800" dirty="0">
                <a:latin typeface="+mj-lt"/>
                <a:cs typeface="Arial" charset="0"/>
              </a:rPr>
              <a:t>branches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latin typeface="+mj-lt"/>
                <a:cs typeface="Arial" charset="0"/>
              </a:rPr>
              <a:t>52</a:t>
            </a:r>
            <a:r>
              <a:rPr lang="en-US" sz="1800" dirty="0">
                <a:latin typeface="+mj-lt"/>
                <a:cs typeface="Arial" charset="0"/>
              </a:rPr>
              <a:t>% R-type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Suppose: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40% of loads used by next instruction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latin typeface="+mj-lt"/>
                <a:cs typeface="Arial" charset="0"/>
              </a:rPr>
              <a:t>50% </a:t>
            </a:r>
            <a:r>
              <a:rPr lang="en-US" sz="1800" dirty="0">
                <a:latin typeface="+mj-lt"/>
                <a:cs typeface="Arial" charset="0"/>
              </a:rPr>
              <a:t>of branches </a:t>
            </a:r>
            <a:r>
              <a:rPr lang="en-US" sz="1800" dirty="0" err="1">
                <a:latin typeface="+mj-lt"/>
                <a:cs typeface="Arial" charset="0"/>
              </a:rPr>
              <a:t>mispredicted</a:t>
            </a:r>
            <a:endParaRPr lang="en-US" sz="1800" dirty="0">
              <a:latin typeface="+mj-lt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rgbClr val="0070C0"/>
                </a:solidFill>
                <a:latin typeface="+mj-lt"/>
                <a:cs typeface="Arial" charset="0"/>
              </a:rPr>
              <a:t>What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is the average CPI?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latin typeface="+mj-lt"/>
                <a:cs typeface="Arial" charset="0"/>
              </a:rPr>
              <a:t>Load </a:t>
            </a:r>
            <a:r>
              <a:rPr lang="en-US" sz="1800" dirty="0">
                <a:latin typeface="+mj-lt"/>
                <a:cs typeface="Arial" charset="0"/>
              </a:rPr>
              <a:t>CPI = 1 when </a:t>
            </a:r>
            <a:r>
              <a:rPr lang="en-US" sz="1800" dirty="0" smtClean="0">
                <a:latin typeface="+mj-lt"/>
                <a:cs typeface="Arial" charset="0"/>
              </a:rPr>
              <a:t>not </a:t>
            </a:r>
            <a:r>
              <a:rPr lang="en-US" sz="1800" dirty="0">
                <a:latin typeface="+mj-lt"/>
                <a:cs typeface="Arial" charset="0"/>
              </a:rPr>
              <a:t>stalling, 2 when </a:t>
            </a:r>
            <a:r>
              <a:rPr lang="en-US" sz="1800" dirty="0" smtClean="0">
                <a:latin typeface="+mj-lt"/>
                <a:cs typeface="Arial" charset="0"/>
              </a:rPr>
              <a:t>stalling</a:t>
            </a:r>
            <a:endParaRPr lang="en-US" sz="1800" dirty="0">
              <a:latin typeface="+mj-lt"/>
              <a:cs typeface="Arial" charset="0"/>
            </a:endParaRPr>
          </a:p>
          <a:p>
            <a:pPr lvl="2" algn="just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+mj-lt"/>
                <a:cs typeface="Arial" charset="0"/>
              </a:rPr>
              <a:t>So, </a:t>
            </a:r>
            <a:r>
              <a:rPr lang="en-US" b="1" dirty="0" err="1" smtClean="0">
                <a:latin typeface="+mj-lt"/>
                <a:cs typeface="Arial" charset="0"/>
              </a:rPr>
              <a:t>CPI</a:t>
            </a:r>
            <a:r>
              <a:rPr lang="en-US" b="1" baseline="-25000" dirty="0" err="1" smtClean="0">
                <a:latin typeface="+mj-lt"/>
                <a:cs typeface="Arial" charset="0"/>
              </a:rPr>
              <a:t>lw</a:t>
            </a:r>
            <a:r>
              <a:rPr lang="en-US" dirty="0" smtClean="0">
                <a:latin typeface="+mj-lt"/>
                <a:cs typeface="Arial" charset="0"/>
              </a:rPr>
              <a:t> </a:t>
            </a:r>
            <a:r>
              <a:rPr lang="en-US" dirty="0">
                <a:latin typeface="+mj-lt"/>
                <a:cs typeface="Arial" charset="0"/>
              </a:rPr>
              <a:t>= 1(0.6) + 2(0.4) = 1.4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+mj-lt"/>
                <a:cs typeface="Arial" charset="0"/>
              </a:rPr>
              <a:t>Branch </a:t>
            </a:r>
            <a:r>
              <a:rPr lang="en-US" dirty="0">
                <a:latin typeface="+mj-lt"/>
                <a:cs typeface="Arial" charset="0"/>
              </a:rPr>
              <a:t>CPI = 1 when not stalling, </a:t>
            </a:r>
            <a:r>
              <a:rPr lang="en-US" dirty="0" smtClean="0">
                <a:latin typeface="+mj-lt"/>
                <a:cs typeface="Arial" charset="0"/>
              </a:rPr>
              <a:t>3 </a:t>
            </a:r>
            <a:r>
              <a:rPr lang="en-US" dirty="0">
                <a:latin typeface="+mj-lt"/>
                <a:cs typeface="Arial" charset="0"/>
              </a:rPr>
              <a:t>when stalling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+mj-lt"/>
                <a:cs typeface="Arial" charset="0"/>
              </a:rPr>
              <a:t>	So, </a:t>
            </a:r>
            <a:r>
              <a:rPr lang="en-US" sz="1800" b="1" dirty="0" err="1" smtClean="0">
                <a:latin typeface="+mj-lt"/>
                <a:cs typeface="Arial" charset="0"/>
              </a:rPr>
              <a:t>CPI</a:t>
            </a:r>
            <a:r>
              <a:rPr lang="en-US" sz="1800" b="1" baseline="-25000" dirty="0" err="1" smtClean="0">
                <a:latin typeface="+mj-lt"/>
                <a:cs typeface="Arial" charset="0"/>
              </a:rPr>
              <a:t>beq</a:t>
            </a:r>
            <a:r>
              <a:rPr lang="en-US" sz="1800" dirty="0" smtClean="0">
                <a:latin typeface="+mj-lt"/>
                <a:cs typeface="Arial" charset="0"/>
              </a:rPr>
              <a:t> </a:t>
            </a:r>
            <a:r>
              <a:rPr lang="en-US" sz="1800" dirty="0">
                <a:latin typeface="+mj-lt"/>
                <a:cs typeface="Arial" charset="0"/>
              </a:rPr>
              <a:t>= </a:t>
            </a:r>
            <a:r>
              <a:rPr lang="en-US" sz="1800" dirty="0" smtClean="0">
                <a:latin typeface="+mj-lt"/>
                <a:cs typeface="Arial" charset="0"/>
              </a:rPr>
              <a:t>1(0.5) </a:t>
            </a:r>
            <a:r>
              <a:rPr lang="en-US" sz="1800" dirty="0">
                <a:latin typeface="+mj-lt"/>
                <a:cs typeface="Arial" charset="0"/>
              </a:rPr>
              <a:t>+ </a:t>
            </a:r>
            <a:r>
              <a:rPr lang="en-US" sz="1800" dirty="0" smtClean="0">
                <a:latin typeface="+mj-lt"/>
                <a:cs typeface="Arial" charset="0"/>
              </a:rPr>
              <a:t>3(0.5) </a:t>
            </a:r>
            <a:r>
              <a:rPr lang="en-US" sz="1800" dirty="0">
                <a:latin typeface="+mj-lt"/>
                <a:cs typeface="Arial" charset="0"/>
              </a:rPr>
              <a:t>= </a:t>
            </a:r>
            <a:r>
              <a:rPr lang="en-US" sz="1800" dirty="0" smtClean="0">
                <a:latin typeface="+mj-lt"/>
                <a:cs typeface="Arial" charset="0"/>
              </a:rPr>
              <a:t>2</a:t>
            </a:r>
            <a:endParaRPr lang="en-US" sz="1800" dirty="0">
              <a:latin typeface="+mj-lt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00" b="1" dirty="0" smtClean="0">
              <a:latin typeface="+mj-lt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latin typeface="+mj-lt"/>
                <a:cs typeface="Arial" charset="0"/>
              </a:rPr>
              <a:t>Average </a:t>
            </a:r>
            <a:r>
              <a:rPr lang="en-US" sz="2000" b="1" dirty="0">
                <a:latin typeface="+mj-lt"/>
                <a:cs typeface="Arial" charset="0"/>
              </a:rPr>
              <a:t>CPI = </a:t>
            </a:r>
            <a:r>
              <a:rPr lang="en-US" sz="2000" dirty="0">
                <a:latin typeface="+mj-lt"/>
                <a:cs typeface="Arial" charset="0"/>
              </a:rPr>
              <a:t>(0.25)(1.4) + (0.1)(1) + (</a:t>
            </a:r>
            <a:r>
              <a:rPr lang="en-US" sz="2000" dirty="0" smtClean="0">
                <a:latin typeface="+mj-lt"/>
                <a:cs typeface="Arial" charset="0"/>
              </a:rPr>
              <a:t>0.13)(2) </a:t>
            </a:r>
            <a:r>
              <a:rPr lang="en-US" sz="2000" dirty="0">
                <a:latin typeface="+mj-lt"/>
                <a:cs typeface="Arial" charset="0"/>
              </a:rPr>
              <a:t>+ </a:t>
            </a:r>
            <a:r>
              <a:rPr lang="en-US" sz="2000" dirty="0" smtClean="0">
                <a:latin typeface="+mj-lt"/>
                <a:cs typeface="Arial" charset="0"/>
              </a:rPr>
              <a:t>(</a:t>
            </a:r>
            <a:r>
              <a:rPr lang="en-US" sz="2000" dirty="0">
                <a:latin typeface="+mj-lt"/>
                <a:cs typeface="Arial" charset="0"/>
              </a:rPr>
              <a:t>0.52)(1</a:t>
            </a:r>
            <a:r>
              <a:rPr lang="en-US" sz="2000" dirty="0" smtClean="0">
                <a:latin typeface="+mj-lt"/>
                <a:cs typeface="Arial" charset="0"/>
              </a:rPr>
              <a:t>)</a:t>
            </a:r>
            <a:r>
              <a:rPr lang="en-US" sz="2000" b="1" dirty="0" smtClean="0">
                <a:latin typeface="+mj-lt"/>
                <a:cs typeface="Arial" charset="0"/>
              </a:rPr>
              <a:t>  </a:t>
            </a:r>
            <a:r>
              <a:rPr lang="en-US" sz="2000" b="1" dirty="0">
                <a:latin typeface="+mj-lt"/>
                <a:cs typeface="Arial" charset="0"/>
              </a:rPr>
              <a:t>= </a:t>
            </a:r>
            <a:r>
              <a:rPr lang="en-US" sz="2000" b="1" dirty="0" smtClean="0">
                <a:latin typeface="+mj-lt"/>
                <a:cs typeface="Arial" charset="0"/>
              </a:rPr>
              <a:t>1.23</a:t>
            </a:r>
            <a:endParaRPr lang="en-US" sz="2000" b="1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57900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40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403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Pipelined processor critical path: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 	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c3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	= max [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   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mem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setup</a:t>
            </a:r>
            <a:r>
              <a:rPr lang="en-US" sz="2800" b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Fetch</a:t>
            </a:r>
            <a:endParaRPr lang="en-US" sz="28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    2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RFread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setup</a:t>
            </a:r>
            <a:r>
              <a:rPr lang="en-US" sz="2800" b="1" baseline="-25000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	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Decode</a:t>
            </a:r>
            <a:endParaRPr lang="en-US" sz="28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   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mux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ALU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setup</a:t>
            </a:r>
            <a:r>
              <a:rPr lang="en-US" sz="2800" b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Execute</a:t>
            </a:r>
            <a:endParaRPr lang="en-US" sz="28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  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mem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setup</a:t>
            </a:r>
            <a:r>
              <a:rPr lang="en-US" sz="2800" b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Memory</a:t>
            </a:r>
            <a:endParaRPr lang="en-US" sz="28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	    2(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mux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RFwrite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]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800" b="1" dirty="0" err="1" smtClean="0">
                <a:latin typeface="Times New Roman" pitchFamily="18" charset="0"/>
                <a:cs typeface="Arial" charset="0"/>
              </a:rPr>
              <a:t>Writeback</a:t>
            </a:r>
            <a:endParaRPr lang="en-US" sz="28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59333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5141" name="Group 85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5165850"/>
              </p:ext>
            </p:extLst>
          </p:nvPr>
        </p:nvGraphicFramePr>
        <p:xfrm>
          <a:off x="1371600" y="1066800"/>
          <a:ext cx="6934200" cy="3261360"/>
        </p:xfrm>
        <a:graphic>
          <a:graphicData uri="http://schemas.openxmlformats.org/drawingml/2006/table">
            <a:tbl>
              <a:tblPr/>
              <a:tblGrid>
                <a:gridCol w="3276600"/>
                <a:gridCol w="1676400"/>
                <a:gridCol w="1981200"/>
              </a:tblGrid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Delay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17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  <a:endParaRPr kumimoji="0" lang="en-US" sz="17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  <a:endParaRPr kumimoji="0" lang="en-US" sz="17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write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50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5142" name="Rectangle 8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96453" y="4572000"/>
            <a:ext cx="668554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latin typeface="+mj-lt"/>
                <a:cs typeface="Arial" charset="0"/>
              </a:rPr>
              <a:t>Cycle time: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Arial" charset="0"/>
              </a:rPr>
              <a:t>T</a:t>
            </a:r>
            <a:r>
              <a:rPr lang="en-US" sz="2800" i="1" baseline="-25000" dirty="0" smtClean="0">
                <a:latin typeface="Times New Roman" pitchFamily="18" charset="0"/>
                <a:cs typeface="Arial" charset="0"/>
              </a:rPr>
              <a:t>c3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latin typeface="Times New Roman" pitchFamily="18" charset="0"/>
                <a:cs typeface="Arial" charset="0"/>
              </a:rPr>
              <a:t>= 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?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87532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5141" name="Group 85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9579523"/>
              </p:ext>
            </p:extLst>
          </p:nvPr>
        </p:nvGraphicFramePr>
        <p:xfrm>
          <a:off x="1371600" y="1066800"/>
          <a:ext cx="6934200" cy="3261360"/>
        </p:xfrm>
        <a:graphic>
          <a:graphicData uri="http://schemas.openxmlformats.org/drawingml/2006/table">
            <a:tbl>
              <a:tblPr/>
              <a:tblGrid>
                <a:gridCol w="3276600"/>
                <a:gridCol w="1676400"/>
                <a:gridCol w="1981200"/>
              </a:tblGrid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Delay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17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  <a:endParaRPr kumimoji="0" lang="en-US" sz="17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  <a:endParaRPr kumimoji="0" lang="en-US" sz="17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write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50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5142" name="Rectangle 8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96453" y="4572000"/>
            <a:ext cx="668554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latin typeface="+mj-lt"/>
                <a:cs typeface="Arial" charset="0"/>
              </a:rPr>
              <a:t>Cycle time: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Arial" charset="0"/>
              </a:rPr>
              <a:t>T</a:t>
            </a:r>
            <a:r>
              <a:rPr lang="en-US" sz="2800" i="1" baseline="-25000" dirty="0" smtClean="0">
                <a:latin typeface="Times New Roman" pitchFamily="18" charset="0"/>
                <a:cs typeface="Arial" charset="0"/>
              </a:rPr>
              <a:t>c3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latin typeface="Times New Roman" pitchFamily="18" charset="0"/>
                <a:cs typeface="Arial" charset="0"/>
              </a:rPr>
              <a:t>= 2(</a:t>
            </a:r>
            <a:r>
              <a:rPr lang="en-US" sz="28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i="1" baseline="-25000" dirty="0" err="1">
                <a:latin typeface="Times New Roman" pitchFamily="18" charset="0"/>
                <a:cs typeface="Arial" charset="0"/>
              </a:rPr>
              <a:t>RFread</a:t>
            </a:r>
            <a:r>
              <a:rPr lang="en-US" sz="2800" dirty="0">
                <a:latin typeface="Times New Roman" pitchFamily="18" charset="0"/>
                <a:cs typeface="Arial" charset="0"/>
              </a:rPr>
              <a:t> + </a:t>
            </a:r>
            <a:r>
              <a:rPr lang="en-US" sz="28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800" baseline="-25000" dirty="0" err="1" smtClean="0">
                <a:latin typeface="Times New Roman" pitchFamily="18" charset="0"/>
                <a:cs typeface="Arial" charset="0"/>
              </a:rPr>
              <a:t>setup</a:t>
            </a:r>
            <a:r>
              <a:rPr lang="en-US" sz="2800" baseline="-250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latin typeface="Times New Roman" pitchFamily="18" charset="0"/>
                <a:cs typeface="Arial" charset="0"/>
              </a:rPr>
              <a:t>)</a:t>
            </a:r>
            <a:endParaRPr lang="en-US" sz="28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Arial" charset="0"/>
              </a:rPr>
              <a:t>    		     = 2[100 </a:t>
            </a:r>
            <a:r>
              <a:rPr lang="en-US" sz="2800" dirty="0">
                <a:latin typeface="Times New Roman" pitchFamily="18" charset="0"/>
                <a:cs typeface="Arial" charset="0"/>
              </a:rPr>
              <a:t>+ 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50</a:t>
            </a:r>
            <a:r>
              <a:rPr lang="en-US" sz="2800" dirty="0">
                <a:latin typeface="Times New Roman" pitchFamily="18" charset="0"/>
                <a:cs typeface="Arial" charset="0"/>
              </a:rPr>
              <a:t>] </a:t>
            </a:r>
            <a:r>
              <a:rPr lang="en-US" sz="2800" dirty="0" err="1">
                <a:latin typeface="Times New Roman" pitchFamily="18" charset="0"/>
                <a:cs typeface="Arial" charset="0"/>
              </a:rPr>
              <a:t>ps</a:t>
            </a:r>
            <a:r>
              <a:rPr lang="en-US" sz="2800" baseline="-25000" dirty="0">
                <a:latin typeface="Times New Roman" pitchFamily="18" charset="0"/>
                <a:cs typeface="Arial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= 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300 </a:t>
            </a:r>
            <a:r>
              <a:rPr lang="en-US" sz="2800" b="1" dirty="0" err="1">
                <a:latin typeface="Times New Roman" pitchFamily="18" charset="0"/>
                <a:cs typeface="Arial" charset="0"/>
              </a:rPr>
              <a:t>ps</a:t>
            </a:r>
            <a:endParaRPr lang="en-US" sz="28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565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608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608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8001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000" dirty="0" smtClean="0">
                <a:latin typeface="+mj-lt"/>
                <a:cs typeface="Arial" charset="0"/>
              </a:rPr>
              <a:t>Program with </a:t>
            </a:r>
            <a:r>
              <a:rPr lang="en-US" sz="3000" dirty="0">
                <a:latin typeface="+mj-lt"/>
                <a:cs typeface="Arial" charset="0"/>
              </a:rPr>
              <a:t>100 billion </a:t>
            </a:r>
            <a:r>
              <a:rPr lang="en-US" sz="3000" dirty="0" smtClean="0">
                <a:latin typeface="+mj-lt"/>
                <a:cs typeface="Arial" charset="0"/>
              </a:rPr>
              <a:t>instructions</a:t>
            </a:r>
            <a:endParaRPr lang="en-US" sz="3000" i="1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000" b="1" dirty="0">
                <a:latin typeface="+mj-lt"/>
                <a:cs typeface="Arial" charset="0"/>
              </a:rPr>
              <a:t>Execution Time </a:t>
            </a:r>
            <a:r>
              <a:rPr lang="en-US" sz="3000" b="1" dirty="0" smtClean="0">
                <a:latin typeface="+mj-lt"/>
                <a:cs typeface="Arial" charset="0"/>
              </a:rPr>
              <a:t> 	</a:t>
            </a:r>
            <a:r>
              <a:rPr lang="en-US" sz="3000" dirty="0" smtClean="0">
                <a:latin typeface="+mj-lt"/>
                <a:cs typeface="Arial" charset="0"/>
              </a:rPr>
              <a:t>= </a:t>
            </a:r>
            <a:r>
              <a:rPr lang="en-US" sz="3000" dirty="0">
                <a:latin typeface="+mj-lt"/>
                <a:cs typeface="Arial" charset="0"/>
              </a:rPr>
              <a:t>(# instructions) </a:t>
            </a:r>
            <a:r>
              <a:rPr lang="en-US" sz="3000" dirty="0">
                <a:latin typeface="+mj-lt"/>
                <a:cs typeface="Times New Roman" pitchFamily="18" charset="0"/>
              </a:rPr>
              <a:t>× </a:t>
            </a:r>
            <a:r>
              <a:rPr lang="en-US" sz="3000" dirty="0">
                <a:latin typeface="+mj-lt"/>
                <a:cs typeface="Arial" charset="0"/>
              </a:rPr>
              <a:t>CPI </a:t>
            </a:r>
            <a:r>
              <a:rPr lang="en-US" sz="3000" dirty="0">
                <a:latin typeface="+mj-lt"/>
                <a:cs typeface="Times New Roman" pitchFamily="18" charset="0"/>
              </a:rPr>
              <a:t>×</a:t>
            </a:r>
            <a:r>
              <a:rPr lang="en-US" sz="3000" dirty="0">
                <a:latin typeface="+mj-lt"/>
                <a:cs typeface="Arial" charset="0"/>
              </a:rPr>
              <a:t> </a:t>
            </a:r>
            <a:r>
              <a:rPr lang="en-US" sz="3000" i="1" dirty="0">
                <a:latin typeface="+mj-lt"/>
                <a:cs typeface="Arial" charset="0"/>
              </a:rPr>
              <a:t>T</a:t>
            </a:r>
            <a:r>
              <a:rPr lang="en-US" sz="3000" i="1" baseline="-25000" dirty="0">
                <a:latin typeface="+mj-lt"/>
                <a:cs typeface="Arial" charset="0"/>
              </a:rPr>
              <a:t>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000" i="1" dirty="0">
                <a:latin typeface="+mj-lt"/>
                <a:cs typeface="Arial" charset="0"/>
              </a:rPr>
              <a:t>		            </a:t>
            </a:r>
            <a:r>
              <a:rPr lang="en-US" sz="3000" i="1" dirty="0" smtClean="0">
                <a:latin typeface="+mj-lt"/>
                <a:cs typeface="Arial" charset="0"/>
              </a:rPr>
              <a:t>  	</a:t>
            </a:r>
            <a:r>
              <a:rPr lang="en-US" sz="3000" dirty="0" smtClean="0">
                <a:latin typeface="+mj-lt"/>
                <a:cs typeface="Arial" charset="0"/>
              </a:rPr>
              <a:t>= </a:t>
            </a:r>
            <a:r>
              <a:rPr lang="en-US" sz="3000" dirty="0">
                <a:latin typeface="+mj-lt"/>
                <a:cs typeface="Arial" charset="0"/>
              </a:rPr>
              <a:t>(100 </a:t>
            </a:r>
            <a:r>
              <a:rPr lang="en-US" sz="3000" dirty="0">
                <a:latin typeface="+mj-lt"/>
                <a:cs typeface="Times New Roman" pitchFamily="18" charset="0"/>
              </a:rPr>
              <a:t>× 10</a:t>
            </a:r>
            <a:r>
              <a:rPr lang="en-US" sz="3000" baseline="30000" dirty="0">
                <a:latin typeface="+mj-lt"/>
                <a:cs typeface="Times New Roman" pitchFamily="18" charset="0"/>
              </a:rPr>
              <a:t>9</a:t>
            </a:r>
            <a:r>
              <a:rPr lang="en-US" sz="3000" dirty="0">
                <a:latin typeface="+mj-lt"/>
                <a:cs typeface="Arial" charset="0"/>
              </a:rPr>
              <a:t>)(</a:t>
            </a:r>
            <a:r>
              <a:rPr lang="en-US" sz="3000" dirty="0" smtClean="0">
                <a:latin typeface="+mj-lt"/>
                <a:cs typeface="Arial" charset="0"/>
              </a:rPr>
              <a:t>1.23)(300  </a:t>
            </a:r>
            <a:r>
              <a:rPr lang="en-US" sz="3000" dirty="0">
                <a:latin typeface="+mj-lt"/>
                <a:cs typeface="Times New Roman" pitchFamily="18" charset="0"/>
              </a:rPr>
              <a:t>× 10</a:t>
            </a:r>
            <a:r>
              <a:rPr lang="en-US" sz="3000" baseline="30000" dirty="0">
                <a:latin typeface="+mj-lt"/>
                <a:cs typeface="Times New Roman" pitchFamily="18" charset="0"/>
              </a:rPr>
              <a:t>-12</a:t>
            </a:r>
            <a:r>
              <a:rPr lang="en-US" sz="3000" dirty="0">
                <a:latin typeface="+mj-lt"/>
                <a:cs typeface="Arial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000" dirty="0">
                <a:latin typeface="+mj-lt"/>
                <a:cs typeface="Arial" charset="0"/>
              </a:rPr>
              <a:t>		            </a:t>
            </a:r>
            <a:r>
              <a:rPr lang="en-US" sz="3000" dirty="0" smtClean="0">
                <a:latin typeface="+mj-lt"/>
                <a:cs typeface="Arial" charset="0"/>
              </a:rPr>
              <a:t>	</a:t>
            </a:r>
            <a:r>
              <a:rPr lang="en-US" sz="3000" b="1" dirty="0" smtClean="0">
                <a:latin typeface="+mj-lt"/>
                <a:cs typeface="Arial" charset="0"/>
              </a:rPr>
              <a:t>= 36.9 </a:t>
            </a:r>
            <a:r>
              <a:rPr lang="en-US" sz="3000" b="1" dirty="0">
                <a:latin typeface="+mj-lt"/>
                <a:cs typeface="Arial" charset="0"/>
              </a:rPr>
              <a:t>seconds</a:t>
            </a:r>
            <a:endParaRPr lang="en-US" sz="3000" b="1" i="1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4441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848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STEP 6: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Determine </a:t>
            </a:r>
            <a:r>
              <a:rPr lang="en-US" dirty="0" smtClean="0"/>
              <a:t>address </a:t>
            </a:r>
            <a:r>
              <a:rPr lang="en-US" dirty="0"/>
              <a:t>of </a:t>
            </a:r>
            <a:r>
              <a:rPr lang="en-US" dirty="0" smtClean="0"/>
              <a:t>next </a:t>
            </a:r>
            <a:r>
              <a:rPr lang="en-US" dirty="0"/>
              <a:t>instruction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152820"/>
              </p:ext>
            </p:extLst>
          </p:nvPr>
        </p:nvGraphicFramePr>
        <p:xfrm>
          <a:off x="914400" y="1905000"/>
          <a:ext cx="7210309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47" name="Visio" r:id="rId5" imgW="4886241" imgH="1562100" progId="Visio.Drawing.15">
                  <p:embed/>
                </p:oleObj>
              </mc:Choice>
              <mc:Fallback>
                <p:oleObj name="Visio" r:id="rId5" imgW="4886241" imgH="15621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905000"/>
                        <a:ext cx="7210309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76200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>
                <a:solidFill>
                  <a:schemeClr val="bg1"/>
                </a:solidFill>
              </a:rPr>
              <a:t>: </a:t>
            </a:r>
            <a:r>
              <a:rPr lang="en-US" sz="4200" dirty="0" smtClean="0">
                <a:solidFill>
                  <a:schemeClr val="bg1"/>
                </a:solidFill>
              </a:rPr>
              <a:t>PC Increment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24815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6133" name="Group 53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6575226"/>
              </p:ext>
            </p:extLst>
          </p:nvPr>
        </p:nvGraphicFramePr>
        <p:xfrm>
          <a:off x="1066800" y="1305441"/>
          <a:ext cx="7848600" cy="3266559"/>
        </p:xfrm>
        <a:graphic>
          <a:graphicData uri="http://schemas.openxmlformats.org/drawingml/2006/table">
            <a:tbl>
              <a:tblPr/>
              <a:tblGrid>
                <a:gridCol w="1981200"/>
                <a:gridCol w="1925461"/>
                <a:gridCol w="3941939"/>
              </a:tblGrid>
              <a:tr h="1160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Processor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Execution Time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(seconds)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Speedup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(single-cycle as baseline)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60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Single-cycle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Multicycle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Pipelined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60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60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>
                <a:solidFill>
                  <a:schemeClr val="bg1"/>
                </a:solidFill>
                <a:latin typeface="+mj-lt"/>
              </a:rPr>
              <a:t>Processor Performance Comparison</a:t>
            </a:r>
            <a:endParaRPr lang="en-US" sz="4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28822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4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27463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Deep </a:t>
            </a:r>
            <a:r>
              <a:rPr lang="en-US" dirty="0" smtClean="0"/>
              <a:t>Pipelining</a:t>
            </a:r>
          </a:p>
          <a:p>
            <a:r>
              <a:rPr lang="en-US" dirty="0" smtClean="0"/>
              <a:t>Micro-operations</a:t>
            </a:r>
            <a:endParaRPr lang="en-US" dirty="0"/>
          </a:p>
          <a:p>
            <a:r>
              <a:rPr lang="en-US" dirty="0"/>
              <a:t>Branch Prediction</a:t>
            </a:r>
          </a:p>
          <a:p>
            <a:r>
              <a:rPr lang="en-US" dirty="0"/>
              <a:t>Superscalar Processors</a:t>
            </a:r>
          </a:p>
          <a:p>
            <a:r>
              <a:rPr lang="en-US" dirty="0"/>
              <a:t>Out of Order Processors</a:t>
            </a:r>
          </a:p>
          <a:p>
            <a:r>
              <a:rPr lang="en-US" dirty="0"/>
              <a:t>Register Renaming</a:t>
            </a:r>
          </a:p>
          <a:p>
            <a:r>
              <a:rPr lang="en-US" dirty="0"/>
              <a:t>SIMD</a:t>
            </a:r>
          </a:p>
          <a:p>
            <a:r>
              <a:rPr lang="en-US" dirty="0"/>
              <a:t>Multithreading</a:t>
            </a:r>
          </a:p>
          <a:p>
            <a:r>
              <a:rPr lang="en-US" dirty="0"/>
              <a:t>Multiprocessors</a:t>
            </a:r>
          </a:p>
        </p:txBody>
      </p:sp>
      <p:sp>
        <p:nvSpPr>
          <p:cNvPr id="132813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81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81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Advanced Microarchitecture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20511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4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189037"/>
            <a:ext cx="8229600" cy="4525963"/>
          </a:xfrm>
        </p:spPr>
        <p:txBody>
          <a:bodyPr/>
          <a:lstStyle/>
          <a:p>
            <a:r>
              <a:rPr lang="en-US" dirty="0"/>
              <a:t>10-20 stages typical</a:t>
            </a:r>
          </a:p>
          <a:p>
            <a:r>
              <a:rPr lang="en-US" dirty="0"/>
              <a:t>Number of stages limited by:</a:t>
            </a:r>
          </a:p>
          <a:p>
            <a:pPr lvl="1"/>
            <a:r>
              <a:rPr lang="en-US" dirty="0"/>
              <a:t>Pipeline hazards</a:t>
            </a:r>
          </a:p>
          <a:p>
            <a:pPr lvl="1"/>
            <a:r>
              <a:rPr lang="en-US" dirty="0"/>
              <a:t>Sequencing overhead</a:t>
            </a:r>
          </a:p>
          <a:p>
            <a:pPr lvl="1"/>
            <a:r>
              <a:rPr lang="en-US" dirty="0"/>
              <a:t>Power</a:t>
            </a:r>
          </a:p>
          <a:p>
            <a:pPr lvl="1"/>
            <a:r>
              <a:rPr lang="en-US" dirty="0"/>
              <a:t>Cost</a:t>
            </a:r>
          </a:p>
          <a:p>
            <a:endParaRPr lang="en-US" dirty="0"/>
          </a:p>
        </p:txBody>
      </p:sp>
      <p:sp>
        <p:nvSpPr>
          <p:cNvPr id="133325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25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Deep Pipelining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44545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609600" y="990600"/>
            <a:ext cx="8229600" cy="5181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Decompose more complex instructions into a series of </a:t>
            </a:r>
            <a:r>
              <a:rPr lang="en-US" sz="2400" dirty="0"/>
              <a:t>simple instructions </a:t>
            </a:r>
            <a:r>
              <a:rPr lang="en-US" sz="2400" dirty="0" smtClean="0"/>
              <a:t>called </a:t>
            </a:r>
            <a:r>
              <a:rPr lang="en-US" sz="2400" i="1" dirty="0" smtClean="0"/>
              <a:t>micro-operations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i="1" dirty="0"/>
              <a:t>micro-ops</a:t>
            </a:r>
            <a:r>
              <a:rPr lang="en-US" sz="2400" dirty="0"/>
              <a:t> or </a:t>
            </a:r>
            <a:r>
              <a:rPr lang="en-US" sz="2400" i="1" dirty="0" smtClean="0"/>
              <a:t>µ-ops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At run-time, complex instructions are decoded into one or more micro-ops</a:t>
            </a:r>
            <a:endParaRPr lang="en-US" sz="2400" dirty="0"/>
          </a:p>
          <a:p>
            <a:r>
              <a:rPr lang="en-US" sz="2400" dirty="0" smtClean="0"/>
              <a:t>Used heavily in CISC (complex instruction set computer) architectures (e.g., x86)</a:t>
            </a:r>
          </a:p>
          <a:p>
            <a:r>
              <a:rPr lang="en-US" sz="2400" dirty="0" smtClean="0"/>
              <a:t>Used for some ARM instructions, for example: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Complex Op			Micro-op Sequence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LDR R1, [R2], #4	LDR R1, [R2]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ADD R2, R2, #4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 Without u-ops, would need 2nd write port on the register file</a:t>
            </a:r>
            <a:endParaRPr lang="en-US" sz="2400" b="1" dirty="0">
              <a:solidFill>
                <a:srgbClr val="0070C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Micro-operations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15704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43000"/>
            <a:ext cx="80010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Allow for dense code (fewer memory accesses)</a:t>
            </a:r>
          </a:p>
          <a:p>
            <a:r>
              <a:rPr lang="en-US" sz="2800" dirty="0" smtClean="0">
                <a:latin typeface="+mj-lt"/>
                <a:cs typeface="Courier New" panose="02070309020205020404" pitchFamily="49" charset="0"/>
              </a:rPr>
              <a:t>Yet preserve simplicity of RISC hardware</a:t>
            </a:r>
          </a:p>
          <a:p>
            <a:r>
              <a:rPr lang="en-US" sz="2800" dirty="0" smtClean="0">
                <a:latin typeface="+mj-lt"/>
                <a:cs typeface="Courier New" panose="02070309020205020404" pitchFamily="49" charset="0"/>
              </a:rPr>
              <a:t>ARM strikes balance by choosing instructions that:</a:t>
            </a:r>
          </a:p>
          <a:p>
            <a:pPr lvl="1"/>
            <a:r>
              <a:rPr lang="en-US" sz="2400" dirty="0">
                <a:latin typeface="+mj-lt"/>
                <a:cs typeface="Courier New" panose="02070309020205020404" pitchFamily="49" charset="0"/>
              </a:rPr>
              <a:t>G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ive better code density than pure RISC instruction sets (such as MIPS)</a:t>
            </a:r>
          </a:p>
          <a:p>
            <a:pPr lvl="1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Enable more efficient decoding than CISC instruction sets (such as x86)</a:t>
            </a:r>
            <a:endParaRPr lang="en-US" sz="24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Micro-operations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053339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43000"/>
            <a:ext cx="8229600" cy="4525963"/>
          </a:xfrm>
        </p:spPr>
        <p:txBody>
          <a:bodyPr/>
          <a:lstStyle/>
          <a:p>
            <a:r>
              <a:rPr lang="en-US" dirty="0"/>
              <a:t>Guess whether branch will be taken</a:t>
            </a:r>
          </a:p>
          <a:p>
            <a:pPr lvl="1"/>
            <a:r>
              <a:rPr lang="en-US" dirty="0"/>
              <a:t>Backward branches are usually taken (loops)</a:t>
            </a:r>
          </a:p>
          <a:p>
            <a:pPr lvl="1"/>
            <a:r>
              <a:rPr lang="en-US" dirty="0" smtClean="0"/>
              <a:t>Consider </a:t>
            </a:r>
            <a:r>
              <a:rPr lang="en-US" dirty="0"/>
              <a:t>history </a:t>
            </a:r>
            <a:r>
              <a:rPr lang="en-US" dirty="0" smtClean="0"/>
              <a:t>to </a:t>
            </a:r>
            <a:r>
              <a:rPr lang="en-US" dirty="0"/>
              <a:t>improve </a:t>
            </a:r>
            <a:r>
              <a:rPr lang="en-US" dirty="0" smtClean="0"/>
              <a:t>guess</a:t>
            </a:r>
            <a:endParaRPr lang="en-US" dirty="0"/>
          </a:p>
          <a:p>
            <a:r>
              <a:rPr lang="en-US" dirty="0"/>
              <a:t>Good prediction reduces </a:t>
            </a:r>
            <a:r>
              <a:rPr lang="en-US" dirty="0" smtClean="0"/>
              <a:t>fraction </a:t>
            </a:r>
            <a:r>
              <a:rPr lang="en-US" dirty="0"/>
              <a:t>of branches requiring a flush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Branch Prediction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691034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7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Ideal pipelined processor: CPI = 1</a:t>
            </a:r>
          </a:p>
          <a:p>
            <a:r>
              <a:rPr lang="en-US" dirty="0"/>
              <a:t>Branch </a:t>
            </a:r>
            <a:r>
              <a:rPr lang="en-US" dirty="0" err="1"/>
              <a:t>misprediction</a:t>
            </a:r>
            <a:r>
              <a:rPr lang="en-US" dirty="0"/>
              <a:t> increases CPI</a:t>
            </a:r>
          </a:p>
          <a:p>
            <a:r>
              <a:rPr lang="en-US" b="1" dirty="0"/>
              <a:t>Static branch prediction:</a:t>
            </a:r>
          </a:p>
          <a:p>
            <a:pPr lvl="1"/>
            <a:r>
              <a:rPr lang="en-US" dirty="0"/>
              <a:t>Check direction of branch (forward or backward)</a:t>
            </a:r>
          </a:p>
          <a:p>
            <a:pPr lvl="1"/>
            <a:r>
              <a:rPr lang="en-US" dirty="0"/>
              <a:t>If backward, predict taken</a:t>
            </a:r>
          </a:p>
          <a:p>
            <a:pPr lvl="1"/>
            <a:r>
              <a:rPr lang="en-US" dirty="0" smtClean="0"/>
              <a:t>Else, </a:t>
            </a:r>
            <a:r>
              <a:rPr lang="en-US" dirty="0"/>
              <a:t>predict not taken</a:t>
            </a:r>
          </a:p>
          <a:p>
            <a:r>
              <a:rPr lang="en-US" b="1" dirty="0"/>
              <a:t>Dynamic branch prediction:</a:t>
            </a:r>
          </a:p>
          <a:p>
            <a:pPr lvl="1"/>
            <a:r>
              <a:rPr lang="en-US" dirty="0"/>
              <a:t>Keep history of last </a:t>
            </a:r>
            <a:r>
              <a:rPr lang="en-US" dirty="0" smtClean="0"/>
              <a:t>several hundred (or thousand) </a:t>
            </a:r>
            <a:r>
              <a:rPr lang="en-US" dirty="0"/>
              <a:t>branches </a:t>
            </a:r>
            <a:r>
              <a:rPr lang="en-US" dirty="0" smtClean="0"/>
              <a:t>in </a:t>
            </a:r>
            <a:r>
              <a:rPr lang="en-US" i="1" dirty="0"/>
              <a:t>branch target </a:t>
            </a:r>
            <a:r>
              <a:rPr lang="en-US" i="1" dirty="0" smtClean="0"/>
              <a:t>buffer</a:t>
            </a:r>
            <a:r>
              <a:rPr lang="en-US" dirty="0" smtClean="0"/>
              <a:t>, record:</a:t>
            </a:r>
            <a:endParaRPr lang="en-US" dirty="0"/>
          </a:p>
          <a:p>
            <a:pPr lvl="2"/>
            <a:r>
              <a:rPr lang="en-US" dirty="0"/>
              <a:t>Branch destination</a:t>
            </a:r>
          </a:p>
          <a:p>
            <a:pPr lvl="2"/>
            <a:r>
              <a:rPr lang="en-US" dirty="0"/>
              <a:t>Whether branch was taken</a:t>
            </a:r>
          </a:p>
          <a:p>
            <a:endParaRPr lang="en-US" dirty="0"/>
          </a:p>
        </p:txBody>
      </p:sp>
      <p:sp>
        <p:nvSpPr>
          <p:cNvPr id="13342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42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Branch Prediction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09156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5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31817" y="1295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MOV R1, #0		; R1 = sum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MOV R0, #0		; R0 = 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endParaRPr lang="en-US" sz="2000" dirty="0" smtClean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FOR				; for (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</a:rPr>
              <a:t>=0; 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</a:rPr>
              <a:t>&lt;10; 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</a:rPr>
              <a:t>=i+1)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CMP R0, #10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BGE DONE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ADD R1, R1, R0		; sum = sum + 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endParaRPr lang="en-US" sz="20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ADD R0, R0, #1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B   FOR</a:t>
            </a:r>
          </a:p>
          <a:p>
            <a:pPr>
              <a:buFontTx/>
              <a:buNone/>
            </a:pPr>
            <a:endParaRPr lang="en-US" sz="20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DONE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33632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632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Branch Prediction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84705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30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Remembers whether branch was taken the last time and does the same thing</a:t>
            </a:r>
          </a:p>
          <a:p>
            <a:r>
              <a:rPr lang="en-US" dirty="0" err="1"/>
              <a:t>Mispredicts</a:t>
            </a:r>
            <a:r>
              <a:rPr lang="en-US" dirty="0"/>
              <a:t> first and last branch of loop</a:t>
            </a:r>
          </a:p>
        </p:txBody>
      </p:sp>
      <p:sp>
        <p:nvSpPr>
          <p:cNvPr id="133529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5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1-Bit Branch Predictor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9308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9" name="Rectangle 5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1828800" y="4038600"/>
            <a:ext cx="63246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Only </a:t>
            </a:r>
            <a:r>
              <a:rPr lang="en-US" b="1" dirty="0" err="1"/>
              <a:t>mispredicts</a:t>
            </a:r>
            <a:r>
              <a:rPr lang="en-US" b="1" dirty="0"/>
              <a:t> last branch of loop</a:t>
            </a:r>
          </a:p>
        </p:txBody>
      </p:sp>
      <p:graphicFrame>
        <p:nvGraphicFramePr>
          <p:cNvPr id="1337350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00015459"/>
              </p:ext>
            </p:extLst>
          </p:nvPr>
        </p:nvGraphicFramePr>
        <p:xfrm>
          <a:off x="533400" y="1631950"/>
          <a:ext cx="845820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28" name="VISIO" r:id="rId8" imgW="4943520" imgH="918000" progId="Visio.Drawing.6">
                  <p:embed/>
                </p:oleObj>
              </mc:Choice>
              <mc:Fallback>
                <p:oleObj name="VISIO" r:id="rId8" imgW="4943520" imgH="918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31950"/>
                        <a:ext cx="8458200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734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734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2-Bit Branch Predictor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6780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8001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PC can be source/destination of instruction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629439"/>
              </p:ext>
            </p:extLst>
          </p:nvPr>
        </p:nvGraphicFramePr>
        <p:xfrm>
          <a:off x="914400" y="3200400"/>
          <a:ext cx="7561921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10" name="Visio" r:id="rId5" imgW="5000608" imgH="1562100" progId="Visio.Drawing.15">
                  <p:embed/>
                </p:oleObj>
              </mc:Choice>
              <mc:Fallback>
                <p:oleObj name="Visio" r:id="rId5" imgW="5000608" imgH="15621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3200400"/>
                        <a:ext cx="7561921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76200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 smtClean="0">
                <a:solidFill>
                  <a:schemeClr val="bg1"/>
                </a:solidFill>
              </a:rPr>
              <a:t>: Access to PC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82340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6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533400" y="1219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/>
              <a:t>Multiple copies of </a:t>
            </a:r>
            <a:r>
              <a:rPr lang="en-US" dirty="0" err="1"/>
              <a:t>datapath</a:t>
            </a:r>
            <a:r>
              <a:rPr lang="en-US" dirty="0"/>
              <a:t> execute multiple instructions at once</a:t>
            </a:r>
          </a:p>
          <a:p>
            <a:r>
              <a:rPr lang="en-US" dirty="0"/>
              <a:t>Dependencies make it tricky to issue multiple instructions at once</a:t>
            </a:r>
          </a:p>
        </p:txBody>
      </p:sp>
      <p:graphicFrame>
        <p:nvGraphicFramePr>
          <p:cNvPr id="1329159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56525036"/>
              </p:ext>
            </p:extLst>
          </p:nvPr>
        </p:nvGraphicFramePr>
        <p:xfrm>
          <a:off x="685800" y="3352800"/>
          <a:ext cx="7696200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2" name="VISIO" r:id="rId7" imgW="4701600" imgH="1572480" progId="Visio.Drawing.6">
                  <p:embed/>
                </p:oleObj>
              </mc:Choice>
              <mc:Fallback>
                <p:oleObj name="VISIO" r:id="rId7" imgW="4701600" imgH="1572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352800"/>
                        <a:ext cx="7696200" cy="245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915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Superscalar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97675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4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609600" y="1219200"/>
            <a:ext cx="7696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Ideal </a:t>
            </a:r>
            <a:r>
              <a:rPr lang="en-US" sz="2000" b="1" dirty="0">
                <a:solidFill>
                  <a:schemeClr val="accent1"/>
                </a:solidFill>
              </a:rPr>
              <a:t>IPC: 	2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Actual </a:t>
            </a:r>
            <a:r>
              <a:rPr lang="en-US" sz="2000" b="1" dirty="0">
                <a:solidFill>
                  <a:schemeClr val="accent1"/>
                </a:solidFill>
              </a:rPr>
              <a:t>IPC:	</a:t>
            </a:r>
            <a:r>
              <a:rPr lang="en-US" sz="2000" b="1" dirty="0" smtClean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34144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144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Superscalar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462761"/>
              </p:ext>
            </p:extLst>
          </p:nvPr>
        </p:nvGraphicFramePr>
        <p:xfrm>
          <a:off x="914400" y="2133600"/>
          <a:ext cx="727660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78" name="Visio" r:id="rId7" imgW="4886241" imgH="2200343" progId="Visio.Drawing.15">
                  <p:embed/>
                </p:oleObj>
              </mc:Choice>
              <mc:Fallback>
                <p:oleObj name="Visio" r:id="rId7" imgW="4886241" imgH="22003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2133600"/>
                        <a:ext cx="7276605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914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24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Superscalar with Dependencies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055589"/>
              </p:ext>
            </p:extLst>
          </p:nvPr>
        </p:nvGraphicFramePr>
        <p:xfrm>
          <a:off x="1143000" y="2133600"/>
          <a:ext cx="7095504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01" name="Visio" r:id="rId7" imgW="5267376" imgH="2771843" progId="Visio.Drawing.15">
                  <p:embed/>
                </p:oleObj>
              </mc:Choice>
              <mc:Fallback>
                <p:oleObj name="Visio" r:id="rId7" imgW="5267376" imgH="27718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2133600"/>
                        <a:ext cx="7095504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609600" y="12192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Ideal IPC: 	2</a:t>
            </a:r>
            <a:endParaRPr lang="en-US" sz="2000" dirty="0" smtClean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Actual IPC:	6/5 = 1.2</a:t>
            </a:r>
          </a:p>
        </p:txBody>
      </p:sp>
    </p:spTree>
    <p:extLst>
      <p:ext uri="{BB962C8B-B14F-4D97-AF65-F5344CB8AC3E}">
        <p14:creationId xmlns:p14="http://schemas.microsoft.com/office/powerpoint/2010/main" val="24087461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8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381000" y="1066800"/>
            <a:ext cx="7924800" cy="4953000"/>
          </a:xfrm>
        </p:spPr>
        <p:txBody>
          <a:bodyPr>
            <a:noAutofit/>
          </a:bodyPr>
          <a:lstStyle/>
          <a:p>
            <a:r>
              <a:rPr lang="en-US" sz="2800" dirty="0"/>
              <a:t>Looks ahead across multiple </a:t>
            </a:r>
            <a:r>
              <a:rPr lang="en-US" sz="2800" dirty="0" smtClean="0"/>
              <a:t>instructions</a:t>
            </a:r>
          </a:p>
          <a:p>
            <a:r>
              <a:rPr lang="en-US" sz="2800" dirty="0" smtClean="0"/>
              <a:t>Issues </a:t>
            </a:r>
            <a:r>
              <a:rPr lang="en-US" sz="2800" dirty="0"/>
              <a:t>as many </a:t>
            </a:r>
            <a:r>
              <a:rPr lang="en-US" sz="2800" dirty="0" smtClean="0"/>
              <a:t>instructions as </a:t>
            </a:r>
            <a:r>
              <a:rPr lang="en-US" sz="2800" dirty="0"/>
              <a:t>possible at once</a:t>
            </a:r>
          </a:p>
          <a:p>
            <a:r>
              <a:rPr lang="en-US" sz="2800" dirty="0"/>
              <a:t>Issues instructions out of order </a:t>
            </a:r>
            <a:r>
              <a:rPr lang="en-US" sz="2800" dirty="0" smtClean="0"/>
              <a:t>(as </a:t>
            </a:r>
            <a:r>
              <a:rPr lang="en-US" sz="2800" dirty="0"/>
              <a:t>long as no </a:t>
            </a:r>
            <a:r>
              <a:rPr lang="en-US" sz="2800" dirty="0" smtClean="0"/>
              <a:t>dependencies)</a:t>
            </a:r>
            <a:endParaRPr lang="en-US" sz="2800" dirty="0"/>
          </a:p>
          <a:p>
            <a:r>
              <a:rPr lang="en-US" sz="2800" b="1" dirty="0"/>
              <a:t>Dependencies:</a:t>
            </a:r>
          </a:p>
          <a:p>
            <a:pPr lvl="1"/>
            <a:r>
              <a:rPr lang="en-US" sz="2200" b="1" dirty="0">
                <a:solidFill>
                  <a:schemeClr val="accent1"/>
                </a:solidFill>
              </a:rPr>
              <a:t>RAW</a:t>
            </a:r>
            <a:r>
              <a:rPr lang="en-US" sz="2200" dirty="0"/>
              <a:t> (read after write): one instruction writes, </a:t>
            </a:r>
            <a:r>
              <a:rPr lang="en-US" sz="2200" dirty="0" smtClean="0"/>
              <a:t>later </a:t>
            </a:r>
            <a:r>
              <a:rPr lang="en-US" sz="2200" dirty="0"/>
              <a:t>instruction reads a register</a:t>
            </a:r>
          </a:p>
          <a:p>
            <a:pPr lvl="1"/>
            <a:r>
              <a:rPr lang="en-US" sz="2200" b="1" dirty="0">
                <a:solidFill>
                  <a:schemeClr val="accent1"/>
                </a:solidFill>
              </a:rPr>
              <a:t>WAR</a:t>
            </a:r>
            <a:r>
              <a:rPr lang="en-US" sz="2200" dirty="0"/>
              <a:t> (write after read): one instruction reads, </a:t>
            </a:r>
            <a:r>
              <a:rPr lang="en-US" sz="2200" dirty="0" smtClean="0"/>
              <a:t>later </a:t>
            </a:r>
            <a:r>
              <a:rPr lang="en-US" sz="2200" dirty="0"/>
              <a:t>instruction writes a </a:t>
            </a:r>
            <a:r>
              <a:rPr lang="en-US" sz="2200" dirty="0" smtClean="0"/>
              <a:t>register</a:t>
            </a:r>
            <a:endParaRPr lang="en-US" sz="2200" dirty="0"/>
          </a:p>
          <a:p>
            <a:pPr lvl="1"/>
            <a:r>
              <a:rPr lang="en-US" sz="2200" b="1" dirty="0">
                <a:solidFill>
                  <a:schemeClr val="accent1"/>
                </a:solidFill>
              </a:rPr>
              <a:t>WAW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/>
              <a:t>(write after write): one instruction writes, </a:t>
            </a:r>
            <a:r>
              <a:rPr lang="en-US" sz="2200" dirty="0" smtClean="0"/>
              <a:t>later </a:t>
            </a:r>
            <a:r>
              <a:rPr lang="en-US" sz="2200" dirty="0"/>
              <a:t>instruction writes a </a:t>
            </a:r>
            <a:r>
              <a:rPr lang="en-US" sz="2200" dirty="0" smtClean="0"/>
              <a:t>register</a:t>
            </a:r>
            <a:endParaRPr lang="en-US" sz="2200" dirty="0"/>
          </a:p>
        </p:txBody>
      </p:sp>
      <p:sp>
        <p:nvSpPr>
          <p:cNvPr id="13301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301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018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Out of Order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70888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6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609600" y="1219200"/>
            <a:ext cx="7924800" cy="4953000"/>
          </a:xfrm>
        </p:spPr>
        <p:txBody>
          <a:bodyPr>
            <a:normAutofit/>
          </a:bodyPr>
          <a:lstStyle/>
          <a:p>
            <a:r>
              <a:rPr lang="en-US" b="1" dirty="0"/>
              <a:t>Instruction level </a:t>
            </a:r>
            <a:r>
              <a:rPr lang="en-US" b="1" dirty="0" smtClean="0"/>
              <a:t>parallelism (ILP): </a:t>
            </a:r>
            <a:r>
              <a:rPr lang="en-US" dirty="0" smtClean="0"/>
              <a:t>number </a:t>
            </a:r>
            <a:r>
              <a:rPr lang="en-US" dirty="0"/>
              <a:t>of  instruction that can be issued simultaneously </a:t>
            </a:r>
            <a:r>
              <a:rPr lang="en-US" dirty="0" smtClean="0"/>
              <a:t>(average </a:t>
            </a:r>
            <a:r>
              <a:rPr lang="en-US" dirty="0"/>
              <a:t>&lt; 3)</a:t>
            </a:r>
          </a:p>
          <a:p>
            <a:r>
              <a:rPr lang="en-US" b="1" dirty="0"/>
              <a:t>Scoreboard:</a:t>
            </a:r>
            <a:r>
              <a:rPr lang="en-US" dirty="0"/>
              <a:t> table that keeps track of:</a:t>
            </a:r>
          </a:p>
          <a:p>
            <a:pPr lvl="1"/>
            <a:r>
              <a:rPr lang="en-US" sz="3200" dirty="0"/>
              <a:t>Instructions waiting to issue</a:t>
            </a:r>
          </a:p>
          <a:p>
            <a:pPr lvl="1"/>
            <a:r>
              <a:rPr lang="en-US" sz="3200" dirty="0"/>
              <a:t>Available functional units</a:t>
            </a:r>
          </a:p>
          <a:p>
            <a:pPr lvl="1"/>
            <a:r>
              <a:rPr lang="en-US" sz="3200" dirty="0"/>
              <a:t>Dependencies</a:t>
            </a:r>
          </a:p>
        </p:txBody>
      </p:sp>
      <p:sp>
        <p:nvSpPr>
          <p:cNvPr id="13445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45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451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Out of Order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91882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20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609600" y="1219200"/>
            <a:ext cx="6705600" cy="49530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LDR  R8, [R0, #40]</a:t>
            </a:r>
            <a:r>
              <a:rPr lang="en-US" sz="1800" dirty="0">
                <a:latin typeface="Courier New" pitchFamily="49" charset="0"/>
              </a:rPr>
              <a:t>		</a:t>
            </a:r>
            <a:endParaRPr lang="en-US" sz="18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ADD  R9,  R8, R1</a:t>
            </a:r>
            <a:r>
              <a:rPr lang="en-US" sz="1800" dirty="0">
                <a:latin typeface="Courier New" pitchFamily="49" charset="0"/>
              </a:rPr>
              <a:t>		</a:t>
            </a:r>
            <a:endParaRPr lang="en-US" sz="1800" b="1" dirty="0"/>
          </a:p>
          <a:p>
            <a:pPr algn="just"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SUB  R8,  R2, R3</a:t>
            </a:r>
            <a:r>
              <a:rPr lang="en-US" sz="1800" dirty="0"/>
              <a:t>	</a:t>
            </a:r>
            <a:r>
              <a:rPr lang="en-US" sz="1800" dirty="0">
                <a:latin typeface="Courier New" pitchFamily="49" charset="0"/>
              </a:rPr>
              <a:t>	 </a:t>
            </a:r>
            <a:r>
              <a:rPr lang="en-US" sz="1800" b="1" dirty="0">
                <a:solidFill>
                  <a:schemeClr val="accent1"/>
                </a:solidFill>
              </a:rPr>
              <a:t>Ideal IPC: 	2</a:t>
            </a:r>
            <a:endParaRPr lang="en-US" sz="18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AND  R10, R4, R8</a:t>
            </a:r>
            <a:r>
              <a:rPr lang="en-US" sz="1800" dirty="0">
                <a:latin typeface="Courier New" pitchFamily="49" charset="0"/>
              </a:rPr>
              <a:t>		 </a:t>
            </a:r>
            <a:r>
              <a:rPr lang="en-US" sz="1800" b="1" dirty="0">
                <a:solidFill>
                  <a:schemeClr val="accent1"/>
                </a:solidFill>
              </a:rPr>
              <a:t>Actual IPC:	6/4 = 1.5</a:t>
            </a:r>
            <a:endParaRPr lang="en-US" sz="18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ORR  R11, R5, R6</a:t>
            </a:r>
            <a:endParaRPr lang="en-US" sz="1800" dirty="0"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STR  R7, [R11, #80]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3404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042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042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Out of Order Processor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812999"/>
              </p:ext>
            </p:extLst>
          </p:nvPr>
        </p:nvGraphicFramePr>
        <p:xfrm>
          <a:off x="1981200" y="2743200"/>
          <a:ext cx="597188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25" name="Visio" r:id="rId8" imgW="5172159" imgH="2771843" progId="Visio.Drawing.15">
                  <p:embed/>
                </p:oleObj>
              </mc:Choice>
              <mc:Fallback>
                <p:oleObj name="Visio" r:id="rId8" imgW="5172159" imgH="27718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81200" y="2743200"/>
                        <a:ext cx="5971880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95175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403" name="Rectangle 11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609600" y="1219200"/>
            <a:ext cx="6705600" cy="4953000"/>
          </a:xfrm>
          <a:noFill/>
          <a:ln/>
        </p:spPr>
        <p:txBody>
          <a:bodyPr/>
          <a:lstStyle/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LDR  R8, [R0, #40]		</a:t>
            </a:r>
            <a:endParaRPr lang="en-US" sz="20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ADD  R9,  R8, R1		</a:t>
            </a:r>
            <a:endParaRPr lang="en-US" sz="2000" b="1" dirty="0"/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SUB  R8,  R2, R3</a:t>
            </a:r>
            <a:r>
              <a:rPr lang="en-US" sz="2000" dirty="0"/>
              <a:t>	</a:t>
            </a:r>
            <a:r>
              <a:rPr lang="en-US" sz="2000" dirty="0">
                <a:latin typeface="Courier New" pitchFamily="49" charset="0"/>
              </a:rPr>
              <a:t>	 </a:t>
            </a:r>
            <a:r>
              <a:rPr lang="en-US" sz="2000" b="1" dirty="0">
                <a:solidFill>
                  <a:schemeClr val="accent1"/>
                </a:solidFill>
              </a:rPr>
              <a:t>Ideal IPC: 	2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AND  R10, R4, R8		 </a:t>
            </a:r>
            <a:r>
              <a:rPr lang="en-US" sz="2000" b="1" dirty="0">
                <a:solidFill>
                  <a:schemeClr val="accent1"/>
                </a:solidFill>
              </a:rPr>
              <a:t>Actual IPC:	</a:t>
            </a:r>
            <a:r>
              <a:rPr lang="en-US" sz="2000" b="1" dirty="0" smtClean="0">
                <a:solidFill>
                  <a:schemeClr val="accent1"/>
                </a:solidFill>
              </a:rPr>
              <a:t>6/3 </a:t>
            </a:r>
            <a:r>
              <a:rPr lang="en-US" sz="2000" b="1" dirty="0">
                <a:solidFill>
                  <a:schemeClr val="accent1"/>
                </a:solidFill>
              </a:rPr>
              <a:t>= </a:t>
            </a:r>
            <a:r>
              <a:rPr lang="en-US" sz="2000" b="1" dirty="0" smtClean="0">
                <a:solidFill>
                  <a:schemeClr val="accent1"/>
                </a:solidFill>
              </a:rPr>
              <a:t>2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ORR  R11, R5, R6</a:t>
            </a:r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STR  R7, [R11, #80]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Register Renaming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111228"/>
              </p:ext>
            </p:extLst>
          </p:nvPr>
        </p:nvGraphicFramePr>
        <p:xfrm>
          <a:off x="1981200" y="3048000"/>
          <a:ext cx="6129647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48" name="Visio" r:id="rId5" imgW="4657776" imgH="2200343" progId="Visio.Drawing.15">
                  <p:embed/>
                </p:oleObj>
              </mc:Choice>
              <mc:Fallback>
                <p:oleObj name="Visio" r:id="rId5" imgW="4657776" imgH="22003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200" y="3048000"/>
                        <a:ext cx="6129647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7121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1" name="Rectangle 3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457200" y="1066800"/>
            <a:ext cx="8001000" cy="4953000"/>
          </a:xfrm>
        </p:spPr>
        <p:txBody>
          <a:bodyPr>
            <a:noAutofit/>
          </a:bodyPr>
          <a:lstStyle/>
          <a:p>
            <a:r>
              <a:rPr lang="en-US" dirty="0"/>
              <a:t>Single Instruction Multiple Data (SIMD)</a:t>
            </a:r>
          </a:p>
          <a:p>
            <a:pPr lvl="1"/>
            <a:r>
              <a:rPr lang="en-US" sz="2400" dirty="0"/>
              <a:t>Single instruction acts on multiple pieces of data at once</a:t>
            </a:r>
          </a:p>
          <a:p>
            <a:pPr lvl="1"/>
            <a:r>
              <a:rPr lang="en-US" sz="2400" dirty="0"/>
              <a:t>Common application: graphics</a:t>
            </a:r>
          </a:p>
          <a:p>
            <a:pPr lvl="1"/>
            <a:r>
              <a:rPr lang="en-US" sz="2400" dirty="0"/>
              <a:t>Perform short arithmetic operations (also called </a:t>
            </a:r>
            <a:r>
              <a:rPr lang="en-US" sz="2400" i="1" dirty="0"/>
              <a:t>packed arithmetic</a:t>
            </a:r>
            <a:r>
              <a:rPr lang="en-US" sz="2400" dirty="0"/>
              <a:t>)</a:t>
            </a:r>
          </a:p>
          <a:p>
            <a:r>
              <a:rPr lang="en-US" dirty="0"/>
              <a:t>For example, add </a:t>
            </a:r>
            <a:r>
              <a:rPr lang="en-US" dirty="0" smtClean="0"/>
              <a:t>eight 8-bit elements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SIMD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138223"/>
              </p:ext>
            </p:extLst>
          </p:nvPr>
        </p:nvGraphicFramePr>
        <p:xfrm>
          <a:off x="1066800" y="4114800"/>
          <a:ext cx="697992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2" name="Visio" r:id="rId5" imgW="4362416" imgH="1000057" progId="Visio.Drawing.15">
                  <p:embed/>
                </p:oleObj>
              </mc:Choice>
              <mc:Fallback>
                <p:oleObj name="Visio" r:id="rId5" imgW="4362416" imgH="10000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4114800"/>
                        <a:ext cx="697992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84164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6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r>
              <a:rPr lang="en-US" b="1" dirty="0"/>
              <a:t>Multithreading</a:t>
            </a:r>
          </a:p>
          <a:p>
            <a:pPr lvl="1"/>
            <a:r>
              <a:rPr lang="en-US" dirty="0" smtClean="0"/>
              <a:t>Word processor</a:t>
            </a:r>
            <a:r>
              <a:rPr lang="en-US" dirty="0"/>
              <a:t>: thread for typing, spell checking, </a:t>
            </a:r>
            <a:r>
              <a:rPr lang="en-US" dirty="0" smtClean="0"/>
              <a:t>printing</a:t>
            </a:r>
            <a:endParaRPr lang="en-US" dirty="0"/>
          </a:p>
          <a:p>
            <a:r>
              <a:rPr lang="en-US" b="1" dirty="0"/>
              <a:t>Multiprocessors</a:t>
            </a:r>
          </a:p>
          <a:p>
            <a:pPr lvl="1"/>
            <a:r>
              <a:rPr lang="en-US" dirty="0"/>
              <a:t>Multiple processors (cores) on a single chip</a:t>
            </a:r>
          </a:p>
          <a:p>
            <a:endParaRPr lang="en-US" dirty="0"/>
          </a:p>
        </p:txBody>
      </p:sp>
      <p:sp>
        <p:nvSpPr>
          <p:cNvPr id="133120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3120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20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Advanced Architecture Techniques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8749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1143000"/>
            <a:ext cx="8077200" cy="4953000"/>
          </a:xfrm>
        </p:spPr>
        <p:txBody>
          <a:bodyPr>
            <a:normAutofit/>
          </a:bodyPr>
          <a:lstStyle/>
          <a:p>
            <a:r>
              <a:rPr lang="en-US" b="1" dirty="0"/>
              <a:t>Process:</a:t>
            </a:r>
            <a:r>
              <a:rPr lang="en-US" dirty="0"/>
              <a:t> program running on a computer</a:t>
            </a:r>
          </a:p>
          <a:p>
            <a:pPr lvl="1"/>
            <a:r>
              <a:rPr lang="en-US" dirty="0"/>
              <a:t>Multiple processes can run at once: e.g., surfing Web, playing music, writing a paper</a:t>
            </a:r>
          </a:p>
          <a:p>
            <a:r>
              <a:rPr lang="en-US" b="1" dirty="0"/>
              <a:t>Thread:</a:t>
            </a:r>
            <a:r>
              <a:rPr lang="en-US" dirty="0"/>
              <a:t> part of a program</a:t>
            </a:r>
          </a:p>
          <a:p>
            <a:pPr lvl="1"/>
            <a:r>
              <a:rPr lang="en-US" dirty="0"/>
              <a:t>Each process has multiple threads: e.g., a word processor may have threads for typing, spell checking, </a:t>
            </a:r>
            <a:r>
              <a:rPr lang="en-US" dirty="0" smtClean="0"/>
              <a:t>printing</a:t>
            </a:r>
            <a:endParaRPr lang="en-US" dirty="0"/>
          </a:p>
        </p:txBody>
      </p:sp>
      <p:sp>
        <p:nvSpPr>
          <p:cNvPr id="134554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hreading: Definitions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42960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8001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PC can be source/destination of instruction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Source: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R15 must be available in Register File</a:t>
            </a:r>
          </a:p>
          <a:p>
            <a:pPr lvl="1"/>
            <a:r>
              <a:rPr lang="en-US" sz="2000" b="1" dirty="0"/>
              <a:t>PC </a:t>
            </a:r>
            <a:r>
              <a:rPr lang="en-US" sz="2000" dirty="0" smtClean="0"/>
              <a:t>is </a:t>
            </a:r>
            <a:r>
              <a:rPr lang="en-US" sz="2000" dirty="0"/>
              <a:t>read as the current</a:t>
            </a:r>
            <a:r>
              <a:rPr lang="en-US" sz="2000" b="1" dirty="0"/>
              <a:t> PC plus 8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455273"/>
              </p:ext>
            </p:extLst>
          </p:nvPr>
        </p:nvGraphicFramePr>
        <p:xfrm>
          <a:off x="914400" y="3200400"/>
          <a:ext cx="7561921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33" name="Visio" r:id="rId5" imgW="5000608" imgH="1562100" progId="Visio.Drawing.15">
                  <p:embed/>
                </p:oleObj>
              </mc:Choice>
              <mc:Fallback>
                <p:oleObj name="Visio" r:id="rId5" imgW="5000608" imgH="15621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3200400"/>
                        <a:ext cx="7561921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76200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 smtClean="0">
                <a:solidFill>
                  <a:schemeClr val="bg1"/>
                </a:solidFill>
              </a:rPr>
              <a:t>: Access to PC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40414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1143000"/>
            <a:ext cx="8077200" cy="4953000"/>
          </a:xfrm>
        </p:spPr>
        <p:txBody>
          <a:bodyPr>
            <a:noAutofit/>
          </a:bodyPr>
          <a:lstStyle/>
          <a:p>
            <a:r>
              <a:rPr lang="en-US" dirty="0" smtClean="0"/>
              <a:t>One </a:t>
            </a:r>
            <a:r>
              <a:rPr lang="en-US" dirty="0"/>
              <a:t>thread runs at </a:t>
            </a:r>
            <a:r>
              <a:rPr lang="en-US" dirty="0" smtClean="0"/>
              <a:t>at at a time</a:t>
            </a:r>
            <a:endParaRPr lang="en-US" dirty="0" smtClean="0"/>
          </a:p>
          <a:p>
            <a:r>
              <a:rPr lang="en-US" dirty="0"/>
              <a:t>When one thread stalls (for example, waiting for memory):</a:t>
            </a:r>
          </a:p>
          <a:p>
            <a:pPr lvl="1"/>
            <a:r>
              <a:rPr lang="en-US" sz="2600" dirty="0" smtClean="0"/>
              <a:t>Architectural </a:t>
            </a:r>
            <a:r>
              <a:rPr lang="en-US" sz="2600" dirty="0"/>
              <a:t>state of that thread </a:t>
            </a:r>
            <a:r>
              <a:rPr lang="en-US" sz="2600" dirty="0" smtClean="0"/>
              <a:t>stored</a:t>
            </a:r>
            <a:endParaRPr lang="en-US" sz="2600" dirty="0"/>
          </a:p>
          <a:p>
            <a:pPr lvl="1"/>
            <a:r>
              <a:rPr lang="en-US" sz="2600" dirty="0"/>
              <a:t>Architectural state of waiting thread </a:t>
            </a:r>
            <a:r>
              <a:rPr lang="en-US" sz="2600" dirty="0" smtClean="0"/>
              <a:t>loaded </a:t>
            </a:r>
            <a:r>
              <a:rPr lang="en-US" sz="2600" dirty="0"/>
              <a:t>into processor </a:t>
            </a:r>
            <a:r>
              <a:rPr lang="en-US" sz="2600" dirty="0" smtClean="0"/>
              <a:t>and </a:t>
            </a:r>
            <a:r>
              <a:rPr lang="en-US" sz="2600" dirty="0"/>
              <a:t>it runs</a:t>
            </a:r>
          </a:p>
          <a:p>
            <a:pPr lvl="1"/>
            <a:r>
              <a:rPr lang="en-US" sz="2600" dirty="0"/>
              <a:t>Called </a:t>
            </a:r>
            <a:r>
              <a:rPr lang="en-US" sz="2600" b="1" dirty="0">
                <a:solidFill>
                  <a:schemeClr val="accent1"/>
                </a:solidFill>
              </a:rPr>
              <a:t>context switching</a:t>
            </a:r>
          </a:p>
          <a:p>
            <a:r>
              <a:rPr lang="en-US" dirty="0" smtClean="0"/>
              <a:t>Appears </a:t>
            </a:r>
            <a:r>
              <a:rPr lang="en-US" dirty="0"/>
              <a:t>to user like all threads running simultaneously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34554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 smtClean="0">
                <a:solidFill>
                  <a:schemeClr val="bg1"/>
                </a:solidFill>
                <a:latin typeface="+mj-lt"/>
              </a:rPr>
              <a:t>Threads in Conventional Processor</a:t>
            </a:r>
            <a:endParaRPr lang="en-US" sz="4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50424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8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/>
              <a:t>Multiple copies of architectural state</a:t>
            </a:r>
          </a:p>
          <a:p>
            <a:r>
              <a:rPr lang="en-US" dirty="0"/>
              <a:t>Multiple threads </a:t>
            </a:r>
            <a:r>
              <a:rPr lang="en-US" b="1" dirty="0">
                <a:solidFill>
                  <a:srgbClr val="0070C0"/>
                </a:solidFill>
              </a:rPr>
              <a:t>active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at once:</a:t>
            </a:r>
          </a:p>
          <a:p>
            <a:pPr lvl="1"/>
            <a:r>
              <a:rPr lang="en-US" sz="2600" dirty="0"/>
              <a:t>When one thread stalls, another runs </a:t>
            </a:r>
            <a:r>
              <a:rPr lang="en-US" sz="2600" dirty="0" smtClean="0"/>
              <a:t>immediately</a:t>
            </a:r>
            <a:endParaRPr lang="en-US" sz="2600" dirty="0"/>
          </a:p>
          <a:p>
            <a:pPr lvl="1"/>
            <a:r>
              <a:rPr lang="en-US" sz="2600" dirty="0"/>
              <a:t>If one thread can’t keep all execution units busy, another thread can use them</a:t>
            </a:r>
          </a:p>
          <a:p>
            <a:r>
              <a:rPr lang="en-US" dirty="0"/>
              <a:t>Does not increase instruction-level parallelism (ILP) of single thread, but </a:t>
            </a:r>
            <a:r>
              <a:rPr lang="en-US" dirty="0" smtClean="0"/>
              <a:t>increases </a:t>
            </a:r>
            <a:r>
              <a:rPr lang="en-US" dirty="0"/>
              <a:t>throughput </a:t>
            </a:r>
            <a:endParaRPr lang="en-US" sz="1000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Intel calls this “</a:t>
            </a:r>
            <a:r>
              <a:rPr lang="en-US" b="1" dirty="0" err="1" smtClean="0">
                <a:solidFill>
                  <a:srgbClr val="0070C0"/>
                </a:solidFill>
              </a:rPr>
              <a:t>hyperthreading</a:t>
            </a:r>
            <a:r>
              <a:rPr lang="en-US" b="1" dirty="0" smtClean="0">
                <a:solidFill>
                  <a:srgbClr val="0070C0"/>
                </a:solidFill>
              </a:rPr>
              <a:t>”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Multithreading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30418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4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/>
              <a:t>Multiple processors (cores) with a method of communication between them</a:t>
            </a:r>
          </a:p>
          <a:p>
            <a:r>
              <a:rPr lang="en-US" dirty="0" smtClean="0"/>
              <a:t>Types:</a:t>
            </a:r>
            <a:endParaRPr lang="en-US" dirty="0"/>
          </a:p>
          <a:p>
            <a:pPr lvl="1"/>
            <a:r>
              <a:rPr lang="en-US" sz="2600" b="1" dirty="0" smtClean="0">
                <a:solidFill>
                  <a:srgbClr val="0070C0"/>
                </a:solidFill>
              </a:rPr>
              <a:t>Homogeneous:</a:t>
            </a:r>
            <a:r>
              <a:rPr lang="en-US" sz="2600" dirty="0" smtClean="0"/>
              <a:t> </a:t>
            </a:r>
            <a:r>
              <a:rPr lang="en-US" sz="2600" dirty="0"/>
              <a:t>multiple cores with </a:t>
            </a:r>
            <a:r>
              <a:rPr lang="en-US" sz="2600" dirty="0" smtClean="0"/>
              <a:t>shared main memory</a:t>
            </a:r>
            <a:endParaRPr lang="en-US" sz="2600" dirty="0"/>
          </a:p>
          <a:p>
            <a:pPr lvl="1"/>
            <a:r>
              <a:rPr lang="en-US" sz="2600" b="1" dirty="0" smtClean="0">
                <a:solidFill>
                  <a:srgbClr val="0070C0"/>
                </a:solidFill>
              </a:rPr>
              <a:t>Heterogeneous:</a:t>
            </a:r>
            <a:r>
              <a:rPr lang="en-US" sz="2600" dirty="0" smtClean="0">
                <a:solidFill>
                  <a:schemeClr val="accent1"/>
                </a:solidFill>
              </a:rPr>
              <a:t> </a:t>
            </a:r>
            <a:r>
              <a:rPr lang="en-US" sz="2600" dirty="0"/>
              <a:t>separate cores for different tasks (for example, DSP and CPU in cell phone)</a:t>
            </a:r>
          </a:p>
          <a:p>
            <a:pPr lvl="1"/>
            <a:r>
              <a:rPr lang="en-US" sz="2600" b="1" dirty="0">
                <a:solidFill>
                  <a:srgbClr val="0070C0"/>
                </a:solidFill>
              </a:rPr>
              <a:t>Clusters:</a:t>
            </a:r>
            <a:r>
              <a:rPr lang="en-US" sz="2600" dirty="0"/>
              <a:t> each core </a:t>
            </a:r>
            <a:r>
              <a:rPr lang="en-US" sz="2600" dirty="0" smtClean="0"/>
              <a:t>has </a:t>
            </a:r>
            <a:r>
              <a:rPr lang="en-US" sz="2600" dirty="0"/>
              <a:t>own memory system</a:t>
            </a:r>
          </a:p>
          <a:p>
            <a:pPr lvl="1"/>
            <a:endParaRPr lang="en-US" sz="3200" dirty="0"/>
          </a:p>
          <a:p>
            <a:endParaRPr lang="en-US" dirty="0"/>
          </a:p>
        </p:txBody>
      </p:sp>
      <p:sp>
        <p:nvSpPr>
          <p:cNvPr id="134656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Multiprocessors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1239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30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1219200"/>
            <a:ext cx="8305800" cy="4525963"/>
          </a:xfrm>
          <a:noFill/>
          <a:ln/>
        </p:spPr>
        <p:txBody>
          <a:bodyPr/>
          <a:lstStyle/>
          <a:p>
            <a:r>
              <a:rPr lang="en-US" dirty="0"/>
              <a:t>Patterson &amp; Hennessy’s: </a:t>
            </a:r>
            <a:r>
              <a:rPr lang="en-US" i="1" dirty="0"/>
              <a:t>Computer Architecture: A Quantitative Approach</a:t>
            </a:r>
            <a:endParaRPr lang="en-US" dirty="0"/>
          </a:p>
          <a:p>
            <a:r>
              <a:rPr lang="en-US" dirty="0"/>
              <a:t>Conferences:</a:t>
            </a:r>
          </a:p>
          <a:p>
            <a:pPr lvl="1"/>
            <a:r>
              <a:rPr lang="en-US" sz="2600" dirty="0"/>
              <a:t>www.cs.wisc.edu/~arch/www/</a:t>
            </a:r>
          </a:p>
          <a:p>
            <a:pPr lvl="1"/>
            <a:r>
              <a:rPr lang="en-US" sz="2600" dirty="0"/>
              <a:t>ISCA (International Symposium on Computer Architecture)</a:t>
            </a:r>
          </a:p>
          <a:p>
            <a:pPr lvl="1"/>
            <a:r>
              <a:rPr lang="en-US" sz="2600" dirty="0"/>
              <a:t>HPCA (International Symposium on High Performance Computer Architecture)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Other Resources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97312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7 :: Topics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685800" y="1219200"/>
            <a:ext cx="67389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Introduction</a:t>
            </a:r>
            <a:endParaRPr lang="en-US" dirty="0" smtClean="0"/>
          </a:p>
          <a:p>
            <a:r>
              <a:rPr lang="en-US" b="1" dirty="0" smtClean="0"/>
              <a:t>Performance Analysis</a:t>
            </a:r>
          </a:p>
          <a:p>
            <a:r>
              <a:rPr lang="en-US" b="1" dirty="0" smtClean="0"/>
              <a:t>Single-Cycle Processor</a:t>
            </a:r>
          </a:p>
          <a:p>
            <a:r>
              <a:rPr lang="en-US" b="1" dirty="0" err="1" smtClean="0"/>
              <a:t>Multicycle</a:t>
            </a:r>
            <a:r>
              <a:rPr lang="en-US" b="1" dirty="0" smtClean="0"/>
              <a:t> Processor</a:t>
            </a:r>
          </a:p>
          <a:p>
            <a:r>
              <a:rPr lang="en-US" b="1" dirty="0" smtClean="0"/>
              <a:t>Pipelined Processor</a:t>
            </a:r>
          </a:p>
          <a:p>
            <a:r>
              <a:rPr lang="en-US" b="1" dirty="0" smtClean="0"/>
              <a:t>Advanced Microarchitecture</a:t>
            </a:r>
            <a:endParaRPr lang="en-US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02387"/>
            <a:ext cx="1719062" cy="468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4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8001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PC can be source/destination of instruction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Source: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R15 must be available in Register File</a:t>
            </a:r>
          </a:p>
          <a:p>
            <a:pPr lvl="1"/>
            <a:r>
              <a:rPr lang="en-US" sz="2000" b="1" dirty="0"/>
              <a:t>PC </a:t>
            </a:r>
            <a:r>
              <a:rPr lang="en-US" sz="2000" dirty="0" smtClean="0"/>
              <a:t>is </a:t>
            </a:r>
            <a:r>
              <a:rPr lang="en-US" sz="2000" dirty="0"/>
              <a:t>read as the current</a:t>
            </a:r>
            <a:r>
              <a:rPr lang="en-US" sz="2000" b="1" dirty="0"/>
              <a:t> PC plus 8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Destination: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Be able to write result to PC</a:t>
            </a:r>
          </a:p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455273"/>
              </p:ext>
            </p:extLst>
          </p:nvPr>
        </p:nvGraphicFramePr>
        <p:xfrm>
          <a:off x="914400" y="3200400"/>
          <a:ext cx="7561921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7" name="Visio" r:id="rId5" imgW="5000608" imgH="1562100" progId="Visio.Drawing.15">
                  <p:embed/>
                </p:oleObj>
              </mc:Choice>
              <mc:Fallback>
                <p:oleObj name="Visio" r:id="rId5" imgW="5000608" imgH="15621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3200400"/>
                        <a:ext cx="7561921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76200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 smtClean="0">
                <a:solidFill>
                  <a:schemeClr val="bg1"/>
                </a:solidFill>
              </a:rPr>
              <a:t>: Access to PC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40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Expand </a:t>
            </a:r>
            <a:r>
              <a:rPr lang="en-US" b="1" dirty="0" err="1" smtClean="0">
                <a:solidFill>
                  <a:srgbClr val="0070C0"/>
                </a:solidFill>
              </a:rPr>
              <a:t>datapath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to handle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dirty="0" smtClean="0"/>
              <a:t>: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rite </a:t>
            </a:r>
            <a:r>
              <a:rPr lang="en-US" sz="2400" dirty="0"/>
              <a:t>data in </a:t>
            </a:r>
            <a:r>
              <a:rPr lang="en-US" sz="2400" dirty="0" smtClean="0">
                <a:latin typeface="Courier New" pitchFamily="49" charset="0"/>
              </a:rPr>
              <a:t>Rd</a:t>
            </a:r>
            <a:r>
              <a:rPr lang="en-US" sz="2400" dirty="0" smtClean="0"/>
              <a:t> to </a:t>
            </a:r>
            <a:r>
              <a:rPr lang="en-US" sz="2400" dirty="0"/>
              <a:t>memory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060300"/>
              </p:ext>
            </p:extLst>
          </p:nvPr>
        </p:nvGraphicFramePr>
        <p:xfrm>
          <a:off x="796991" y="1995488"/>
          <a:ext cx="7356409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69" name="Visio" r:id="rId5" imgW="5000608" imgH="1647757" progId="Visio.Drawing.15">
                  <p:embed/>
                </p:oleObj>
              </mc:Choice>
              <mc:Fallback>
                <p:oleObj name="Visio" r:id="rId5" imgW="5000608" imgH="16477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6991" y="1995488"/>
                        <a:ext cx="7356409" cy="242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Single-Cycle </a:t>
            </a:r>
            <a:r>
              <a:rPr lang="en-US" sz="4400" dirty="0" err="1">
                <a:solidFill>
                  <a:schemeClr val="bg1"/>
                </a:solidFill>
              </a:rPr>
              <a:t>Datapath</a:t>
            </a:r>
            <a:r>
              <a:rPr lang="en-US" sz="4400" dirty="0">
                <a:solidFill>
                  <a:schemeClr val="bg1"/>
                </a:solidFill>
              </a:rPr>
              <a:t>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95800"/>
            <a:ext cx="6500812" cy="12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2200" y="5577183"/>
            <a:ext cx="280397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Rd, [Rn, imm12]</a:t>
            </a:r>
          </a:p>
        </p:txBody>
      </p:sp>
    </p:spTree>
    <p:extLst>
      <p:ext uri="{BB962C8B-B14F-4D97-AF65-F5344CB8AC3E}">
        <p14:creationId xmlns:p14="http://schemas.microsoft.com/office/powerpoint/2010/main" val="3002512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609600" y="1143000"/>
            <a:ext cx="76962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/>
              <a:t>With</a:t>
            </a:r>
            <a:r>
              <a:rPr lang="en-US" sz="2400" b="1" dirty="0" smtClean="0">
                <a:solidFill>
                  <a:srgbClr val="0070C0"/>
                </a:solidFill>
              </a:rPr>
              <a:t> immediate </a:t>
            </a:r>
            <a:r>
              <a:rPr lang="en-US" sz="2400" b="1" dirty="0" smtClean="0"/>
              <a:t>Src2: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Read </a:t>
            </a:r>
            <a:r>
              <a:rPr lang="en-US" sz="2000" dirty="0"/>
              <a:t>from </a:t>
            </a:r>
            <a:r>
              <a:rPr lang="en-US" sz="2000" dirty="0" smtClean="0">
                <a:latin typeface="Courier New" pitchFamily="49" charset="0"/>
              </a:rPr>
              <a:t>Rn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smtClean="0">
                <a:latin typeface="Courier New" pitchFamily="49" charset="0"/>
              </a:rPr>
              <a:t>Imm8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i="1" dirty="0" err="1" smtClean="0">
                <a:latin typeface="+mj-lt"/>
              </a:rPr>
              <a:t>ImmSrc</a:t>
            </a:r>
            <a:r>
              <a:rPr lang="en-US" sz="2000" dirty="0" smtClean="0">
                <a:latin typeface="+mj-lt"/>
              </a:rPr>
              <a:t> chooses the zero-extended </a:t>
            </a:r>
            <a:r>
              <a:rPr lang="en-US" sz="2000" dirty="0" smtClean="0">
                <a:latin typeface="Courier New" pitchFamily="49" charset="0"/>
              </a:rPr>
              <a:t>Imm8</a:t>
            </a:r>
            <a:r>
              <a:rPr lang="en-US" sz="2000" dirty="0" smtClean="0">
                <a:latin typeface="+mj-lt"/>
              </a:rPr>
              <a:t> instead of </a:t>
            </a:r>
            <a:r>
              <a:rPr lang="en-US" sz="2000" dirty="0" smtClean="0">
                <a:latin typeface="Courier New" pitchFamily="49" charset="0"/>
              </a:rPr>
              <a:t>Imm12</a:t>
            </a:r>
            <a:r>
              <a:rPr lang="en-US" sz="2000" dirty="0" smtClean="0">
                <a:latin typeface="+mj-lt"/>
              </a:rPr>
              <a:t>)</a:t>
            </a:r>
            <a:endParaRPr lang="en-US" sz="20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Write </a:t>
            </a:r>
            <a:r>
              <a:rPr lang="en-US" sz="2000" i="1" dirty="0" err="1"/>
              <a:t>ALUResult</a:t>
            </a:r>
            <a:r>
              <a:rPr lang="en-US" sz="2000" dirty="0"/>
              <a:t> to register file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Write to </a:t>
            </a:r>
            <a:r>
              <a:rPr lang="en-US" sz="2000" dirty="0" smtClean="0">
                <a:latin typeface="Courier New" pitchFamily="49" charset="0"/>
              </a:rPr>
              <a:t>Rd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 smtClean="0">
                <a:solidFill>
                  <a:schemeClr val="bg1"/>
                </a:solidFill>
              </a:rPr>
              <a:t>: Data-processing</a:t>
            </a:r>
            <a:endParaRPr lang="en-US" sz="42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9045" y="3048000"/>
            <a:ext cx="8643540" cy="2818630"/>
            <a:chOff x="309045" y="3044950"/>
            <a:chExt cx="8643540" cy="2818630"/>
          </a:xfrm>
        </p:grpSpPr>
        <p:pic>
          <p:nvPicPr>
            <p:cNvPr id="7" name="Picture 6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45" y="304495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992985" y="4051554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40100" y="4596215"/>
              <a:ext cx="1766630" cy="1228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987227" y="5449568"/>
            <a:ext cx="239039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Rd,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imm8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6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609600" y="1143000"/>
            <a:ext cx="76962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/>
              <a:t>With</a:t>
            </a:r>
            <a:r>
              <a:rPr lang="en-US" sz="2400" b="1" dirty="0" smtClean="0">
                <a:solidFill>
                  <a:srgbClr val="0070C0"/>
                </a:solidFill>
              </a:rPr>
              <a:t> immediate </a:t>
            </a:r>
            <a:r>
              <a:rPr lang="en-US" sz="2400" b="1" dirty="0" smtClean="0"/>
              <a:t>Src2: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Read </a:t>
            </a:r>
            <a:r>
              <a:rPr lang="en-US" sz="2000" dirty="0"/>
              <a:t>from </a:t>
            </a:r>
            <a:r>
              <a:rPr lang="en-US" sz="2000" dirty="0" smtClean="0">
                <a:latin typeface="Courier New" pitchFamily="49" charset="0"/>
              </a:rPr>
              <a:t>Rn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smtClean="0">
                <a:latin typeface="Courier New" pitchFamily="49" charset="0"/>
              </a:rPr>
              <a:t>Imm8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i="1" dirty="0" err="1" smtClean="0">
                <a:latin typeface="+mj-lt"/>
              </a:rPr>
              <a:t>ImmSrc</a:t>
            </a:r>
            <a:r>
              <a:rPr lang="en-US" sz="2000" dirty="0" smtClean="0">
                <a:latin typeface="+mj-lt"/>
              </a:rPr>
              <a:t> chooses the zero-extended </a:t>
            </a:r>
            <a:r>
              <a:rPr lang="en-US" sz="2000" dirty="0" smtClean="0">
                <a:latin typeface="Courier New" pitchFamily="49" charset="0"/>
              </a:rPr>
              <a:t>Imm8</a:t>
            </a:r>
            <a:r>
              <a:rPr lang="en-US" sz="2000" dirty="0" smtClean="0">
                <a:latin typeface="+mj-lt"/>
              </a:rPr>
              <a:t> instead of </a:t>
            </a:r>
            <a:r>
              <a:rPr lang="en-US" sz="2000" dirty="0" smtClean="0">
                <a:latin typeface="Courier New" pitchFamily="49" charset="0"/>
              </a:rPr>
              <a:t>Imm12</a:t>
            </a:r>
            <a:r>
              <a:rPr lang="en-US" sz="2000" dirty="0" smtClean="0">
                <a:latin typeface="+mj-lt"/>
              </a:rPr>
              <a:t>)</a:t>
            </a:r>
            <a:endParaRPr lang="en-US" sz="20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Write </a:t>
            </a:r>
            <a:r>
              <a:rPr lang="en-US" sz="2000" i="1" dirty="0" err="1"/>
              <a:t>ALUResult</a:t>
            </a:r>
            <a:r>
              <a:rPr lang="en-US" sz="2000" dirty="0"/>
              <a:t> to register file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Write to </a:t>
            </a:r>
            <a:r>
              <a:rPr lang="en-US" sz="2000" dirty="0" smtClean="0">
                <a:latin typeface="Courier New" pitchFamily="49" charset="0"/>
              </a:rPr>
              <a:t>Rd</a:t>
            </a:r>
            <a:endParaRPr lang="en-US" sz="2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983107"/>
              </p:ext>
            </p:extLst>
          </p:nvPr>
        </p:nvGraphicFramePr>
        <p:xfrm>
          <a:off x="838200" y="2895600"/>
          <a:ext cx="7567449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80" name="Visio" r:id="rId5" imgW="5143567" imgH="1657485" progId="Visio.Drawing.15">
                  <p:embed/>
                </p:oleObj>
              </mc:Choice>
              <mc:Fallback>
                <p:oleObj name="Visio" r:id="rId5" imgW="5143567" imgH="165748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2895600"/>
                        <a:ext cx="7567449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8759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 smtClean="0">
                <a:solidFill>
                  <a:schemeClr val="bg1"/>
                </a:solidFill>
              </a:rPr>
              <a:t>: Data-processing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227" y="5449568"/>
            <a:ext cx="239039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Rd,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imm8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94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609600" y="1143000"/>
            <a:ext cx="76962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/>
              <a:t>With </a:t>
            </a:r>
            <a:r>
              <a:rPr lang="en-US" sz="2400" b="1" dirty="0" smtClean="0">
                <a:solidFill>
                  <a:srgbClr val="0070C0"/>
                </a:solidFill>
              </a:rPr>
              <a:t>register </a:t>
            </a:r>
            <a:r>
              <a:rPr lang="en-US" sz="2400" b="1" dirty="0" smtClean="0"/>
              <a:t>Src2: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Read </a:t>
            </a:r>
            <a:r>
              <a:rPr lang="en-US" sz="2000" dirty="0"/>
              <a:t>from </a:t>
            </a:r>
            <a:r>
              <a:rPr lang="en-US" sz="2000" dirty="0" smtClean="0">
                <a:latin typeface="Courier New" pitchFamily="49" charset="0"/>
              </a:rPr>
              <a:t>Rn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smtClean="0">
                <a:latin typeface="Courier New" pitchFamily="49" charset="0"/>
              </a:rPr>
              <a:t>Rm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(instead of </a:t>
            </a:r>
            <a:r>
              <a:rPr lang="en-US" sz="2000" dirty="0" smtClean="0">
                <a:latin typeface="Courier New" pitchFamily="49" charset="0"/>
              </a:rPr>
              <a:t>Imm8)</a:t>
            </a:r>
            <a:endParaRPr lang="en-US" sz="20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Write </a:t>
            </a:r>
            <a:r>
              <a:rPr lang="en-US" sz="2000" i="1" dirty="0" err="1"/>
              <a:t>ALUResult</a:t>
            </a:r>
            <a:r>
              <a:rPr lang="en-US" sz="2000" dirty="0"/>
              <a:t> to register file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Write to </a:t>
            </a:r>
            <a:r>
              <a:rPr lang="en-US" sz="2000" dirty="0" smtClean="0">
                <a:latin typeface="Courier New" pitchFamily="49" charset="0"/>
              </a:rPr>
              <a:t>Rd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 smtClean="0">
                <a:solidFill>
                  <a:schemeClr val="bg1"/>
                </a:solidFill>
              </a:rPr>
              <a:t>: Data-processing</a:t>
            </a:r>
            <a:endParaRPr lang="en-US" sz="42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9045" y="2315255"/>
            <a:ext cx="8727817" cy="3548325"/>
            <a:chOff x="309045" y="2315255"/>
            <a:chExt cx="8727817" cy="3548325"/>
          </a:xfrm>
        </p:grpSpPr>
        <p:grpSp>
          <p:nvGrpSpPr>
            <p:cNvPr id="14" name="Group 13"/>
            <p:cNvGrpSpPr/>
            <p:nvPr/>
          </p:nvGrpSpPr>
          <p:grpSpPr>
            <a:xfrm>
              <a:off x="309045" y="3044950"/>
              <a:ext cx="8727817" cy="2818630"/>
              <a:chOff x="309045" y="3044950"/>
              <a:chExt cx="8727817" cy="2818630"/>
            </a:xfrm>
          </p:grpSpPr>
          <p:pic>
            <p:nvPicPr>
              <p:cNvPr id="16" name="Picture 6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045" y="3044950"/>
                <a:ext cx="8492817" cy="2818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5892171" y="4611428"/>
                <a:ext cx="3144691" cy="1244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071266" y="3298720"/>
                <a:ext cx="1478592" cy="8983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453845" y="4477125"/>
                <a:ext cx="230431" cy="8983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800960" y="4611428"/>
                <a:ext cx="182423" cy="1617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987227" y="5449568"/>
            <a:ext cx="211468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Rd,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10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609600" y="1143000"/>
            <a:ext cx="76962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/>
              <a:t>With </a:t>
            </a:r>
            <a:r>
              <a:rPr lang="en-US" sz="2400" b="1" dirty="0" smtClean="0">
                <a:solidFill>
                  <a:srgbClr val="0070C0"/>
                </a:solidFill>
              </a:rPr>
              <a:t>register </a:t>
            </a:r>
            <a:r>
              <a:rPr lang="en-US" sz="2400" b="1" dirty="0" smtClean="0"/>
              <a:t>Src2: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Read </a:t>
            </a:r>
            <a:r>
              <a:rPr lang="en-US" sz="2000" dirty="0"/>
              <a:t>from </a:t>
            </a:r>
            <a:r>
              <a:rPr lang="en-US" sz="2000" dirty="0" smtClean="0">
                <a:latin typeface="Courier New" pitchFamily="49" charset="0"/>
              </a:rPr>
              <a:t>Rn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smtClean="0">
                <a:latin typeface="Courier New" pitchFamily="49" charset="0"/>
              </a:rPr>
              <a:t>Rm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(instead of </a:t>
            </a:r>
            <a:r>
              <a:rPr lang="en-US" sz="2000" dirty="0" smtClean="0">
                <a:latin typeface="Courier New" pitchFamily="49" charset="0"/>
              </a:rPr>
              <a:t>Imm8)</a:t>
            </a:r>
            <a:endParaRPr lang="en-US" sz="20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Write </a:t>
            </a:r>
            <a:r>
              <a:rPr lang="en-US" sz="2000" i="1" dirty="0" err="1"/>
              <a:t>ALUResult</a:t>
            </a:r>
            <a:r>
              <a:rPr lang="en-US" sz="2000" dirty="0"/>
              <a:t> to register file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Write to </a:t>
            </a:r>
            <a:r>
              <a:rPr lang="en-US" sz="2000" dirty="0" smtClean="0">
                <a:latin typeface="Courier New" pitchFamily="49" charset="0"/>
              </a:rPr>
              <a:t>Rd</a:t>
            </a:r>
            <a:endParaRPr lang="en-US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70014"/>
              </p:ext>
            </p:extLst>
          </p:nvPr>
        </p:nvGraphicFramePr>
        <p:xfrm>
          <a:off x="762000" y="2743200"/>
          <a:ext cx="7774371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03" name="Visio" r:id="rId5" imgW="5143567" imgH="1657485" progId="Visio.Drawing.15">
                  <p:embed/>
                </p:oleObj>
              </mc:Choice>
              <mc:Fallback>
                <p:oleObj name="Visio" r:id="rId5" imgW="5143567" imgH="165748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2743200"/>
                        <a:ext cx="7774371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8759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 smtClean="0">
                <a:solidFill>
                  <a:schemeClr val="bg1"/>
                </a:solidFill>
              </a:rPr>
              <a:t>: Data-processing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5519" y="5449568"/>
            <a:ext cx="211468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Rd,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799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latin typeface="+mj-lt"/>
              </a:rPr>
              <a:t>Calculate </a:t>
            </a:r>
            <a:r>
              <a:rPr lang="en-US" b="1" dirty="0">
                <a:latin typeface="+mj-lt"/>
              </a:rPr>
              <a:t>branch target address: </a:t>
            </a:r>
            <a:endParaRPr lang="en-US" b="1" dirty="0" smtClean="0">
              <a:latin typeface="+mj-lt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+mj-lt"/>
              </a:rPr>
              <a:t>     		BTA = (</a:t>
            </a:r>
            <a:r>
              <a:rPr lang="en-US" sz="2000" i="1" dirty="0" err="1" smtClean="0">
                <a:latin typeface="+mj-lt"/>
                <a:cs typeface="Courier New" panose="02070309020205020404" pitchFamily="49" charset="0"/>
              </a:rPr>
              <a:t>ExtImm</a:t>
            </a:r>
            <a:r>
              <a:rPr lang="en-US" sz="2000" dirty="0" smtClean="0">
                <a:latin typeface="+mj-lt"/>
              </a:rPr>
              <a:t>) + (</a:t>
            </a:r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PC </a:t>
            </a:r>
            <a:r>
              <a:rPr lang="en-US" sz="2000" dirty="0" smtClean="0">
                <a:latin typeface="+mj-lt"/>
              </a:rPr>
              <a:t>+ 8)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i="1" dirty="0">
                <a:latin typeface="+mj-lt"/>
              </a:rPr>
              <a:t>	 </a:t>
            </a:r>
            <a:r>
              <a:rPr lang="en-US" sz="2000" i="1" dirty="0" smtClean="0">
                <a:latin typeface="+mj-lt"/>
              </a:rPr>
              <a:t> 	</a:t>
            </a:r>
            <a:r>
              <a:rPr lang="en-US" sz="2000" i="1" dirty="0" err="1" smtClean="0">
                <a:latin typeface="+mj-lt"/>
              </a:rPr>
              <a:t>ExtImm</a:t>
            </a:r>
            <a:r>
              <a:rPr lang="en-US" sz="2000" i="1" dirty="0" smtClean="0">
                <a:latin typeface="+mj-lt"/>
              </a:rPr>
              <a:t> = </a:t>
            </a:r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sz="2000" i="1" dirty="0" smtClean="0">
                <a:latin typeface="+mj-lt"/>
              </a:rPr>
              <a:t> &lt;&lt; 2 </a:t>
            </a:r>
            <a:r>
              <a:rPr lang="en-US" sz="2000" dirty="0" smtClean="0">
                <a:latin typeface="+mj-lt"/>
              </a:rPr>
              <a:t>and sign-extended</a:t>
            </a:r>
            <a:r>
              <a:rPr lang="en-US" sz="2000" i="1" dirty="0" smtClean="0">
                <a:latin typeface="+mj-l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963171"/>
              </p:ext>
            </p:extLst>
          </p:nvPr>
        </p:nvGraphicFramePr>
        <p:xfrm>
          <a:off x="838200" y="2217419"/>
          <a:ext cx="7543800" cy="2430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25" name="Visio" r:id="rId5" imgW="5143567" imgH="1657485" progId="Visio.Drawing.15">
                  <p:embed/>
                </p:oleObj>
              </mc:Choice>
              <mc:Fallback>
                <p:oleObj name="Visio" r:id="rId5" imgW="5143567" imgH="165748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2217419"/>
                        <a:ext cx="7543800" cy="2430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60" y="4648200"/>
            <a:ext cx="5290740" cy="112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62400" y="5525768"/>
            <a:ext cx="1149674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Label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94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  <a:cs typeface="Courier New" pitchFamily="49" charset="0"/>
              </a:rPr>
              <a:t>ExtImm</a:t>
            </a:r>
            <a:endParaRPr lang="en-US" sz="4400" dirty="0">
              <a:solidFill>
                <a:schemeClr val="bg1"/>
              </a:solidFill>
              <a:latin typeface="+mj-lt"/>
              <a:cs typeface="Courier New" pitchFamily="49" charset="0"/>
            </a:endParaRPr>
          </a:p>
        </p:txBody>
      </p:sp>
      <p:graphicFrame>
        <p:nvGraphicFramePr>
          <p:cNvPr id="6" name="Group 5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9958872"/>
              </p:ext>
            </p:extLst>
          </p:nvPr>
        </p:nvGraphicFramePr>
        <p:xfrm>
          <a:off x="1676400" y="4191000"/>
          <a:ext cx="5486400" cy="1341120"/>
        </p:xfrm>
        <a:graphic>
          <a:graphicData uri="http://schemas.openxmlformats.org/drawingml/2006/table">
            <a:tbl>
              <a:tblPr/>
              <a:tblGrid>
                <a:gridCol w="1219199"/>
                <a:gridCol w="2057400"/>
                <a:gridCol w="2209801"/>
              </a:tblGrid>
              <a:tr h="262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ImmSrc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1:0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ExtImm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{24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’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b0, Instr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7:0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Zero-extended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imm8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{20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’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b0, Instr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11:0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Zero-extended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imm12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{6{Instr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}, Instr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23:0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Sign-extended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imm24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31513"/>
              </p:ext>
            </p:extLst>
          </p:nvPr>
        </p:nvGraphicFramePr>
        <p:xfrm>
          <a:off x="196850" y="1219200"/>
          <a:ext cx="87503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2" name="Visio" r:id="rId5" imgW="5143567" imgH="1657485" progId="Visio.Drawing.15">
                  <p:embed/>
                </p:oleObj>
              </mc:Choice>
              <mc:Fallback>
                <p:oleObj name="Visio" r:id="rId5" imgW="5143567" imgH="165748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1219200"/>
                        <a:ext cx="87503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775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374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085149"/>
              </p:ext>
            </p:extLst>
          </p:nvPr>
        </p:nvGraphicFramePr>
        <p:xfrm>
          <a:off x="557439" y="1143000"/>
          <a:ext cx="8230961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44" name="Visio" r:id="rId6" imgW="5010049" imgH="2667000" progId="Visio.Drawing.15">
                  <p:embed/>
                </p:oleObj>
              </mc:Choice>
              <mc:Fallback>
                <p:oleObj name="Visio" r:id="rId6" imgW="5010049" imgH="26670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7439" y="1143000"/>
                        <a:ext cx="8230961" cy="438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705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1066800"/>
            <a:ext cx="6863239" cy="4648200"/>
            <a:chOff x="381000" y="1066800"/>
            <a:chExt cx="6863239" cy="4648200"/>
          </a:xfrm>
        </p:grpSpPr>
        <p:pic>
          <p:nvPicPr>
            <p:cNvPr id="167016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26439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609600" y="1219200"/>
            <a:ext cx="51816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Microarchitecture: </a:t>
            </a:r>
            <a:r>
              <a:rPr lang="en-US" dirty="0"/>
              <a:t>how to implement an architecture in hardware</a:t>
            </a:r>
          </a:p>
          <a:p>
            <a:pPr>
              <a:lnSpc>
                <a:spcPct val="90000"/>
              </a:lnSpc>
            </a:pPr>
            <a:r>
              <a:rPr lang="en-US" dirty="0"/>
              <a:t>Processor:</a:t>
            </a:r>
          </a:p>
          <a:p>
            <a:pPr lvl="1">
              <a:lnSpc>
                <a:spcPct val="90000"/>
              </a:lnSpc>
            </a:pPr>
            <a:r>
              <a:rPr lang="en-US" sz="2600" b="1" dirty="0" err="1">
                <a:solidFill>
                  <a:srgbClr val="0070C0"/>
                </a:solidFill>
              </a:rPr>
              <a:t>Datapath</a:t>
            </a:r>
            <a:r>
              <a:rPr lang="en-US" sz="2600" b="1" dirty="0">
                <a:solidFill>
                  <a:srgbClr val="0070C0"/>
                </a:solidFill>
              </a:rPr>
              <a:t>: </a:t>
            </a:r>
            <a:r>
              <a:rPr lang="en-US" sz="2600" dirty="0"/>
              <a:t>functional blocks</a:t>
            </a:r>
          </a:p>
          <a:p>
            <a:pPr lvl="1">
              <a:lnSpc>
                <a:spcPct val="90000"/>
              </a:lnSpc>
            </a:pPr>
            <a:r>
              <a:rPr lang="en-US" sz="2600" b="1" dirty="0">
                <a:solidFill>
                  <a:srgbClr val="0070C0"/>
                </a:solidFill>
              </a:rPr>
              <a:t>Control: </a:t>
            </a:r>
            <a:r>
              <a:rPr lang="en-US" sz="2600" dirty="0"/>
              <a:t>control signals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Introduction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02387"/>
            <a:ext cx="1719062" cy="468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6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1000" y="1066800"/>
            <a:ext cx="6863239" cy="4648200"/>
            <a:chOff x="381000" y="1066800"/>
            <a:chExt cx="6863239" cy="4648200"/>
          </a:xfrm>
        </p:grpSpPr>
        <p:pic>
          <p:nvPicPr>
            <p:cNvPr id="14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94569" y="4114800"/>
            <a:ext cx="344431" cy="1600200"/>
            <a:chOff x="8458200" y="4513943"/>
            <a:chExt cx="304800" cy="1295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458200" y="45139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763000" y="4513943"/>
              <a:ext cx="0" cy="129540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458200" y="58093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7239000" y="4495800"/>
            <a:ext cx="1712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Sent directly 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to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datapath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547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1000" y="1066800"/>
            <a:ext cx="6863239" cy="4648200"/>
            <a:chOff x="381000" y="1066800"/>
            <a:chExt cx="6863239" cy="4648200"/>
          </a:xfrm>
        </p:grpSpPr>
        <p:pic>
          <p:nvPicPr>
            <p:cNvPr id="14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05600" y="2971800"/>
            <a:ext cx="200388" cy="930275"/>
            <a:chOff x="8458200" y="4513943"/>
            <a:chExt cx="304800" cy="1295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458200" y="45139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763000" y="4513943"/>
              <a:ext cx="0" cy="129540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458200" y="58093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6953977" y="2590800"/>
            <a:ext cx="21900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Sent through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Conditional Logic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first, then to </a:t>
            </a:r>
          </a:p>
          <a:p>
            <a:r>
              <a:rPr lang="en-US" sz="2200" b="1" dirty="0" err="1" smtClean="0">
                <a:solidFill>
                  <a:srgbClr val="C00000"/>
                </a:solidFill>
              </a:rPr>
              <a:t>datapath</a:t>
            </a:r>
            <a:endParaRPr lang="en-US" sz="2200" b="1" dirty="0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94569" y="4114800"/>
            <a:ext cx="344431" cy="1600200"/>
            <a:chOff x="8458200" y="4513943"/>
            <a:chExt cx="304800" cy="1295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458200" y="45139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763000" y="4513943"/>
              <a:ext cx="0" cy="129540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458200" y="58093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239000" y="4495800"/>
            <a:ext cx="1712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Sent directly 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to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datapath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10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000" y="1066800"/>
            <a:ext cx="6863239" cy="4648200"/>
            <a:chOff x="381000" y="1066800"/>
            <a:chExt cx="6863239" cy="4648200"/>
          </a:xfrm>
        </p:grpSpPr>
        <p:pic>
          <p:nvPicPr>
            <p:cNvPr id="21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990600"/>
            <a:ext cx="36576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These signals </a:t>
            </a:r>
            <a:r>
              <a:rPr lang="en-US" sz="2200" b="1" dirty="0" smtClean="0"/>
              <a:t>change the state</a:t>
            </a:r>
            <a:r>
              <a:rPr lang="en-US" sz="2200" dirty="0" smtClean="0"/>
              <a:t>  (PC, RF, Memory)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If instruction shouldn’t execute, </a:t>
            </a:r>
            <a:r>
              <a:rPr lang="en-US" sz="2200" b="1" dirty="0" smtClean="0"/>
              <a:t>forced to 0</a:t>
            </a:r>
            <a:endParaRPr lang="en-US" sz="2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953977" y="2590800"/>
            <a:ext cx="21900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Sent through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Conditional Logic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first, then to </a:t>
            </a:r>
          </a:p>
          <a:p>
            <a:r>
              <a:rPr lang="en-US" sz="2200" b="1" dirty="0" err="1" smtClean="0">
                <a:solidFill>
                  <a:srgbClr val="C00000"/>
                </a:solidFill>
              </a:rPr>
              <a:t>datapath</a:t>
            </a:r>
            <a:endParaRPr lang="en-US" sz="2200" b="1" dirty="0">
              <a:solidFill>
                <a:srgbClr val="C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705600" y="2971800"/>
            <a:ext cx="200388" cy="930275"/>
            <a:chOff x="8458200" y="4513943"/>
            <a:chExt cx="304800" cy="12954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8458200" y="45139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763000" y="4513943"/>
              <a:ext cx="0" cy="129540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458200" y="58093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894569" y="4114800"/>
            <a:ext cx="344431" cy="1600200"/>
            <a:chOff x="8458200" y="4513943"/>
            <a:chExt cx="304800" cy="1295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458200" y="45139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763000" y="4513943"/>
              <a:ext cx="0" cy="129540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458200" y="58093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239000" y="4495800"/>
            <a:ext cx="1712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Sent directly 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to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datapath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638800" y="2819400"/>
            <a:ext cx="1238977" cy="1219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400800" y="2438400"/>
            <a:ext cx="152400" cy="3822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9290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1066800"/>
            <a:ext cx="5400582" cy="3657600"/>
            <a:chOff x="381000" y="1066800"/>
            <a:chExt cx="6863239" cy="4648200"/>
          </a:xfrm>
        </p:grpSpPr>
        <p:pic>
          <p:nvPicPr>
            <p:cNvPr id="11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1187708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 smtClean="0"/>
              <a:t>FlagW</a:t>
            </a:r>
            <a:r>
              <a:rPr lang="en-US" sz="2200" b="1" baseline="-25000" dirty="0" smtClean="0"/>
              <a:t>1:0</a:t>
            </a:r>
            <a:r>
              <a:rPr lang="en-US" sz="2200" b="1" dirty="0" smtClean="0"/>
              <a:t>:</a:t>
            </a:r>
            <a:r>
              <a:rPr lang="en-US" sz="2200" dirty="0" smtClean="0"/>
              <a:t> Flag Write signal, asserted when </a:t>
            </a:r>
            <a:r>
              <a:rPr lang="en-US" sz="2200" i="1" dirty="0" err="1" smtClean="0"/>
              <a:t>ALUFlags</a:t>
            </a:r>
            <a:r>
              <a:rPr lang="en-US" sz="2200" dirty="0" smtClean="0"/>
              <a:t> should be saved (i.e., on instruction with S=1)</a:t>
            </a:r>
          </a:p>
        </p:txBody>
      </p:sp>
      <p:sp>
        <p:nvSpPr>
          <p:cNvPr id="14" name="Oval 13"/>
          <p:cNvSpPr/>
          <p:nvPr/>
        </p:nvSpPr>
        <p:spPr>
          <a:xfrm>
            <a:off x="2285999" y="2057400"/>
            <a:ext cx="990601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384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1066800"/>
            <a:ext cx="5400582" cy="3657600"/>
            <a:chOff x="381000" y="1066800"/>
            <a:chExt cx="6863239" cy="4648200"/>
          </a:xfrm>
        </p:grpSpPr>
        <p:pic>
          <p:nvPicPr>
            <p:cNvPr id="11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1187708"/>
            <a:ext cx="3733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 smtClean="0"/>
              <a:t>FlagW</a:t>
            </a:r>
            <a:r>
              <a:rPr lang="en-US" sz="2200" b="1" baseline="-25000" dirty="0" smtClean="0"/>
              <a:t>1:0</a:t>
            </a:r>
            <a:r>
              <a:rPr lang="en-US" sz="2200" b="1" dirty="0" smtClean="0"/>
              <a:t>:</a:t>
            </a:r>
            <a:r>
              <a:rPr lang="en-US" sz="2200" dirty="0" smtClean="0"/>
              <a:t> Flag Write signal, asserted when </a:t>
            </a:r>
            <a:r>
              <a:rPr lang="en-US" sz="2200" i="1" dirty="0" err="1" smtClean="0"/>
              <a:t>ALUFlags</a:t>
            </a:r>
            <a:r>
              <a:rPr lang="en-US" sz="2200" dirty="0" smtClean="0"/>
              <a:t> should be saved (i.e., on instruction with S=1)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ourier" pitchFamily="49" charset="0"/>
              </a:rPr>
              <a:t>ADD</a:t>
            </a:r>
            <a:r>
              <a:rPr lang="en-US" sz="2200" dirty="0" smtClean="0"/>
              <a:t>, </a:t>
            </a:r>
            <a:r>
              <a:rPr lang="en-US" sz="2200" dirty="0" smtClean="0">
                <a:latin typeface="Courier" pitchFamily="49" charset="0"/>
              </a:rPr>
              <a:t>SUB</a:t>
            </a:r>
            <a:r>
              <a:rPr lang="en-US" sz="2200" dirty="0" smtClean="0"/>
              <a:t> update all flags (</a:t>
            </a:r>
            <a:r>
              <a:rPr lang="en-US" sz="2200" b="1" dirty="0" smtClean="0"/>
              <a:t>NZCV</a:t>
            </a:r>
            <a:r>
              <a:rPr lang="en-US" sz="22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ourier" pitchFamily="49" charset="0"/>
              </a:rPr>
              <a:t>AND</a:t>
            </a:r>
            <a:r>
              <a:rPr lang="en-US" sz="2200" dirty="0" smtClean="0"/>
              <a:t>, </a:t>
            </a:r>
            <a:r>
              <a:rPr lang="en-US" sz="2200" dirty="0" smtClean="0">
                <a:latin typeface="Courier" pitchFamily="49" charset="0"/>
              </a:rPr>
              <a:t>ORR</a:t>
            </a:r>
            <a:r>
              <a:rPr lang="en-US" sz="2200" dirty="0" smtClean="0"/>
              <a:t> only update </a:t>
            </a:r>
            <a:r>
              <a:rPr lang="en-US" sz="2200" b="1" dirty="0" smtClean="0"/>
              <a:t>NZ</a:t>
            </a:r>
            <a:r>
              <a:rPr lang="en-US" sz="2200" dirty="0" smtClean="0"/>
              <a:t> flags</a:t>
            </a:r>
          </a:p>
        </p:txBody>
      </p:sp>
      <p:sp>
        <p:nvSpPr>
          <p:cNvPr id="14" name="Oval 13"/>
          <p:cNvSpPr/>
          <p:nvPr/>
        </p:nvSpPr>
        <p:spPr>
          <a:xfrm>
            <a:off x="2285999" y="2057400"/>
            <a:ext cx="990601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629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1066800"/>
            <a:ext cx="5400582" cy="3657600"/>
            <a:chOff x="381000" y="1066800"/>
            <a:chExt cx="6863239" cy="4648200"/>
          </a:xfrm>
        </p:grpSpPr>
        <p:pic>
          <p:nvPicPr>
            <p:cNvPr id="11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1187708"/>
            <a:ext cx="3733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 smtClean="0"/>
              <a:t>FlagW</a:t>
            </a:r>
            <a:r>
              <a:rPr lang="en-US" sz="2200" b="1" baseline="-25000" dirty="0" smtClean="0"/>
              <a:t>1:0</a:t>
            </a:r>
            <a:r>
              <a:rPr lang="en-US" sz="2200" b="1" dirty="0" smtClean="0"/>
              <a:t>:</a:t>
            </a:r>
            <a:r>
              <a:rPr lang="en-US" sz="2200" dirty="0" smtClean="0"/>
              <a:t> Flag Write signal, asserted when </a:t>
            </a:r>
            <a:r>
              <a:rPr lang="en-US" sz="2200" i="1" dirty="0" err="1" smtClean="0"/>
              <a:t>ALUFlags</a:t>
            </a:r>
            <a:r>
              <a:rPr lang="en-US" sz="2200" dirty="0" smtClean="0"/>
              <a:t> should be saved (i.e., on instruction with S=1)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ourier" pitchFamily="49" charset="0"/>
              </a:rPr>
              <a:t>ADD</a:t>
            </a:r>
            <a:r>
              <a:rPr lang="en-US" sz="2200" dirty="0" smtClean="0"/>
              <a:t>, </a:t>
            </a:r>
            <a:r>
              <a:rPr lang="en-US" sz="2200" dirty="0" smtClean="0">
                <a:latin typeface="Courier" pitchFamily="49" charset="0"/>
              </a:rPr>
              <a:t>SUB</a:t>
            </a:r>
            <a:r>
              <a:rPr lang="en-US" sz="2200" dirty="0" smtClean="0"/>
              <a:t> update all flags (</a:t>
            </a:r>
            <a:r>
              <a:rPr lang="en-US" sz="2200" b="1" dirty="0" smtClean="0"/>
              <a:t>NZCV</a:t>
            </a:r>
            <a:r>
              <a:rPr lang="en-US" sz="22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ourier" pitchFamily="49" charset="0"/>
              </a:rPr>
              <a:t>AND</a:t>
            </a:r>
            <a:r>
              <a:rPr lang="en-US" sz="2200" dirty="0" smtClean="0"/>
              <a:t>, </a:t>
            </a:r>
            <a:r>
              <a:rPr lang="en-US" sz="2200" dirty="0" smtClean="0">
                <a:latin typeface="Courier" pitchFamily="49" charset="0"/>
              </a:rPr>
              <a:t>ORR</a:t>
            </a:r>
            <a:r>
              <a:rPr lang="en-US" sz="2200" dirty="0" smtClean="0"/>
              <a:t> only update </a:t>
            </a:r>
            <a:r>
              <a:rPr lang="en-US" sz="2200" b="1" dirty="0" smtClean="0"/>
              <a:t>NZ</a:t>
            </a:r>
            <a:r>
              <a:rPr lang="en-US" sz="2200" dirty="0" smtClean="0"/>
              <a:t> flags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So, two bits needed:</a:t>
            </a:r>
          </a:p>
          <a:p>
            <a:pPr lvl="1"/>
            <a:r>
              <a:rPr lang="en-US" sz="2200" b="1" i="1" dirty="0"/>
              <a:t>	</a:t>
            </a:r>
            <a:r>
              <a:rPr lang="en-US" sz="2200" b="1" i="1" dirty="0" smtClean="0"/>
              <a:t>FlagW</a:t>
            </a:r>
            <a:r>
              <a:rPr lang="en-US" sz="2200" b="1" baseline="-25000" dirty="0" smtClean="0"/>
              <a:t>1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= 1: </a:t>
            </a:r>
            <a:r>
              <a:rPr lang="en-US" sz="2200" i="1" dirty="0" smtClean="0"/>
              <a:t>NZ </a:t>
            </a:r>
            <a:r>
              <a:rPr lang="en-US" sz="2200" dirty="0" smtClean="0"/>
              <a:t>saved  	(</a:t>
            </a:r>
            <a:r>
              <a:rPr lang="en-US" sz="2200" i="1" dirty="0" smtClean="0"/>
              <a:t>ALUFlags</a:t>
            </a:r>
            <a:r>
              <a:rPr lang="en-US" sz="2200" baseline="-25000" dirty="0" smtClean="0"/>
              <a:t>3:2</a:t>
            </a:r>
            <a:r>
              <a:rPr lang="en-US" sz="2200" dirty="0" smtClean="0"/>
              <a:t> saved)</a:t>
            </a:r>
          </a:p>
          <a:p>
            <a:pPr lvl="1"/>
            <a:r>
              <a:rPr lang="en-US" sz="2200" b="1" i="1" dirty="0" smtClean="0"/>
              <a:t>	FlagW</a:t>
            </a:r>
            <a:r>
              <a:rPr lang="en-US" sz="2200" b="1" baseline="-25000" dirty="0" smtClean="0"/>
              <a:t>0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= 1: </a:t>
            </a:r>
            <a:r>
              <a:rPr lang="en-US" sz="2200" i="1" dirty="0" smtClean="0"/>
              <a:t>CV</a:t>
            </a:r>
            <a:r>
              <a:rPr lang="en-US" sz="2200" dirty="0" smtClean="0"/>
              <a:t> saved 	(</a:t>
            </a:r>
            <a:r>
              <a:rPr lang="en-US" sz="2200" i="1" dirty="0" smtClean="0"/>
              <a:t>ALUFlags</a:t>
            </a:r>
            <a:r>
              <a:rPr lang="en-US" sz="2200" baseline="-25000" dirty="0" smtClean="0"/>
              <a:t>1:0</a:t>
            </a:r>
            <a:r>
              <a:rPr lang="en-US" sz="2200" dirty="0" smtClean="0"/>
              <a:t> saved)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4" name="Oval 13"/>
          <p:cNvSpPr/>
          <p:nvPr/>
        </p:nvSpPr>
        <p:spPr>
          <a:xfrm>
            <a:off x="2285999" y="2057400"/>
            <a:ext cx="990601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629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52618" y="1098429"/>
            <a:ext cx="6924582" cy="4689745"/>
            <a:chOff x="381000" y="1066800"/>
            <a:chExt cx="6863239" cy="4648200"/>
          </a:xfrm>
        </p:grpSpPr>
        <p:pic>
          <p:nvPicPr>
            <p:cNvPr id="14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56527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Control: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0600" y="1066800"/>
            <a:ext cx="7772400" cy="4721374"/>
            <a:chOff x="990600" y="1066800"/>
            <a:chExt cx="7772400" cy="4721374"/>
          </a:xfrm>
        </p:grpSpPr>
        <p:grpSp>
          <p:nvGrpSpPr>
            <p:cNvPr id="13" name="Group 12"/>
            <p:cNvGrpSpPr/>
            <p:nvPr/>
          </p:nvGrpSpPr>
          <p:grpSpPr>
            <a:xfrm>
              <a:off x="1152618" y="1098429"/>
              <a:ext cx="6924582" cy="4689745"/>
              <a:chOff x="381000" y="1066800"/>
              <a:chExt cx="6863239" cy="4648200"/>
            </a:xfrm>
          </p:grpSpPr>
          <p:pic>
            <p:nvPicPr>
              <p:cNvPr id="14" name="Picture 10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066800"/>
                <a:ext cx="6710839" cy="464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81000" y="5257800"/>
                <a:ext cx="18288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5029200" y="1066800"/>
              <a:ext cx="3733800" cy="3092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90600" y="1066800"/>
              <a:ext cx="4267200" cy="1339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65804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8669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28473"/>
            <a:ext cx="4419600" cy="48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236345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Submodules: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Main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ALU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PC Logic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Control: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1790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8669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28473"/>
            <a:ext cx="4419600" cy="48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236345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Submodules: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</a:rPr>
              <a:t>Main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ALU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PC Logic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Control: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5085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1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219200"/>
            <a:ext cx="7924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Multiple implementations for a single architecture: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Single-cycle:</a:t>
            </a:r>
            <a:r>
              <a:rPr lang="en-US" dirty="0" smtClean="0"/>
              <a:t> Each </a:t>
            </a:r>
            <a:r>
              <a:rPr lang="en-US" dirty="0"/>
              <a:t>instruction executes in a single cycle</a:t>
            </a:r>
          </a:p>
          <a:p>
            <a:pPr lvl="1">
              <a:lnSpc>
                <a:spcPct val="9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Multicycle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Each </a:t>
            </a:r>
            <a:r>
              <a:rPr lang="en-US" dirty="0"/>
              <a:t>instruction is </a:t>
            </a:r>
            <a:r>
              <a:rPr lang="en-US" dirty="0" smtClean="0"/>
              <a:t>broken up into </a:t>
            </a:r>
            <a:r>
              <a:rPr lang="en-US" dirty="0"/>
              <a:t>series of shorter steps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Pipelined:</a:t>
            </a:r>
            <a:r>
              <a:rPr lang="en-US" dirty="0" smtClean="0"/>
              <a:t> Each instruction </a:t>
            </a:r>
            <a:r>
              <a:rPr lang="en-US" dirty="0"/>
              <a:t>broken up </a:t>
            </a:r>
            <a:r>
              <a:rPr lang="en-US" dirty="0" smtClean="0"/>
              <a:t>into </a:t>
            </a:r>
            <a:r>
              <a:rPr lang="en-US" dirty="0"/>
              <a:t>series of </a:t>
            </a:r>
            <a:r>
              <a:rPr lang="en-US" dirty="0" smtClean="0"/>
              <a:t>steps &amp; multiple </a:t>
            </a:r>
            <a:r>
              <a:rPr lang="en-US" dirty="0"/>
              <a:t>instructions execute at </a:t>
            </a:r>
            <a:r>
              <a:rPr lang="en-US" dirty="0" smtClean="0"/>
              <a:t>once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Microarchitecture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7878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6583801"/>
              </p:ext>
            </p:extLst>
          </p:nvPr>
        </p:nvGraphicFramePr>
        <p:xfrm>
          <a:off x="609600" y="1295400"/>
          <a:ext cx="7696196" cy="4038599"/>
        </p:xfrm>
        <a:graphic>
          <a:graphicData uri="http://schemas.openxmlformats.org/drawingml/2006/table">
            <a:tbl>
              <a:tblPr/>
              <a:tblGrid>
                <a:gridCol w="492557"/>
                <a:gridCol w="664951"/>
                <a:gridCol w="664951"/>
                <a:gridCol w="1094763"/>
                <a:gridCol w="374003"/>
                <a:gridCol w="526089"/>
                <a:gridCol w="554127"/>
                <a:gridCol w="664951"/>
                <a:gridCol w="776699"/>
                <a:gridCol w="553203"/>
                <a:gridCol w="664951"/>
                <a:gridCol w="664951"/>
              </a:tblGrid>
              <a:tr h="15034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MemtoReg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ALUSrc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ImmSrc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RegSrc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5070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DP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DP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STR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LDR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878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78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Control Unit: Main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6479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Control: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8669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28473"/>
            <a:ext cx="4419600" cy="48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236345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Submodules: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Main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</a:rPr>
              <a:t>ALU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PC Logic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410798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038" name="Picture 1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983" y="1828800"/>
            <a:ext cx="438074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226757" name="Group 5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0032720"/>
              </p:ext>
            </p:extLst>
          </p:nvPr>
        </p:nvGraphicFramePr>
        <p:xfrm>
          <a:off x="533400" y="1981200"/>
          <a:ext cx="3657600" cy="2381250"/>
        </p:xfrm>
        <a:graphic>
          <a:graphicData uri="http://schemas.openxmlformats.org/drawingml/2006/table">
            <a:tbl>
              <a:tblPr/>
              <a:tblGrid>
                <a:gridCol w="2161309"/>
                <a:gridCol w="1496291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ALUControl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Subtract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Review: ALU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9413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Review: ALU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9064" name="Picture 1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45779"/>
            <a:ext cx="6553200" cy="474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8178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Control: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8669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28473"/>
            <a:ext cx="4419600" cy="48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236345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Submodules: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Main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</a:rPr>
              <a:t>ALU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PC Logic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03843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7878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209612"/>
              </p:ext>
            </p:extLst>
          </p:nvPr>
        </p:nvGraphicFramePr>
        <p:xfrm>
          <a:off x="1066801" y="1097280"/>
          <a:ext cx="7162799" cy="3931920"/>
        </p:xfrm>
        <a:graphic>
          <a:graphicData uri="http://schemas.openxmlformats.org/drawingml/2006/table">
            <a:tbl>
              <a:tblPr/>
              <a:tblGrid>
                <a:gridCol w="1012135"/>
                <a:gridCol w="1167848"/>
                <a:gridCol w="1239676"/>
                <a:gridCol w="940306"/>
                <a:gridCol w="1712843"/>
                <a:gridCol w="1089991"/>
              </a:tblGrid>
              <a:tr h="56665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4:1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ALUControl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FlagW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3973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 DP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rowSpan="8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ADD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SUB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ORR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878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78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Control Unit: ALU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0292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i="1" dirty="0" smtClean="0">
                <a:solidFill>
                  <a:srgbClr val="0070C0"/>
                </a:solidFill>
              </a:rPr>
              <a:t>FlagW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1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= 1: </a:t>
            </a:r>
            <a:r>
              <a:rPr lang="en-US" sz="2200" i="1" dirty="0" smtClean="0"/>
              <a:t>NZ</a:t>
            </a:r>
            <a:r>
              <a:rPr lang="en-US" sz="2200" dirty="0" smtClean="0"/>
              <a:t> (</a:t>
            </a:r>
            <a:r>
              <a:rPr lang="en-US" sz="2200" i="1" dirty="0" smtClean="0"/>
              <a:t>Flags</a:t>
            </a:r>
            <a:r>
              <a:rPr lang="en-US" sz="2200" baseline="-25000" dirty="0" smtClean="0"/>
              <a:t>3:2</a:t>
            </a:r>
            <a:r>
              <a:rPr lang="en-US" sz="2200" dirty="0" smtClean="0"/>
              <a:t>) should be saved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i="1" dirty="0" smtClean="0">
                <a:solidFill>
                  <a:srgbClr val="0070C0"/>
                </a:solidFill>
              </a:rPr>
              <a:t>FlagW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0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= 1: </a:t>
            </a:r>
            <a:r>
              <a:rPr lang="en-US" sz="2200" i="1" dirty="0" smtClean="0"/>
              <a:t>CV</a:t>
            </a:r>
            <a:r>
              <a:rPr lang="en-US" sz="2200" dirty="0" smtClean="0"/>
              <a:t> (</a:t>
            </a:r>
            <a:r>
              <a:rPr lang="en-US" sz="2200" i="1" dirty="0" smtClean="0"/>
              <a:t>Flags</a:t>
            </a:r>
            <a:r>
              <a:rPr lang="en-US" sz="2200" baseline="-25000" dirty="0" smtClean="0"/>
              <a:t>1:0</a:t>
            </a:r>
            <a:r>
              <a:rPr lang="en-US" sz="2200" dirty="0" smtClean="0"/>
              <a:t>) should be saved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055737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Control: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8669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28473"/>
            <a:ext cx="4419600" cy="48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236345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Submodules: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Main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ALU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</a:rPr>
              <a:t>PC Logic</a:t>
            </a:r>
            <a:endParaRPr lang="en-US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305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685800" y="914400"/>
            <a:ext cx="76962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i="1" dirty="0"/>
              <a:t> </a:t>
            </a:r>
            <a:r>
              <a:rPr lang="en-US" sz="2400" b="1" i="1" dirty="0" smtClean="0"/>
              <a:t>     PCS</a:t>
            </a:r>
            <a:r>
              <a:rPr lang="en-US" sz="2400" b="1" dirty="0" smtClean="0"/>
              <a:t> = 1 if PC is written by an instruction or branch (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400" b="1" dirty="0">
                <a:sym typeface="Wingdings" panose="05000000000000000000" pitchFamily="2" charset="2"/>
              </a:rPr>
              <a:t>)</a:t>
            </a:r>
            <a:r>
              <a:rPr lang="en-US" sz="2400" b="1" dirty="0" smtClean="0">
                <a:sym typeface="Wingdings" panose="05000000000000000000" pitchFamily="2" charset="2"/>
              </a:rPr>
              <a:t>:</a:t>
            </a:r>
            <a:endParaRPr lang="en-US" sz="24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		</a:t>
            </a:r>
            <a:r>
              <a:rPr lang="en-US" sz="2400" i="1" dirty="0" smtClean="0"/>
              <a:t>PCS</a:t>
            </a:r>
            <a:r>
              <a:rPr lang="en-US" sz="2400" dirty="0" smtClean="0"/>
              <a:t> = ((</a:t>
            </a:r>
            <a:r>
              <a:rPr lang="en-US" sz="2400" i="1" dirty="0" smtClean="0"/>
              <a:t>Rd</a:t>
            </a:r>
            <a:r>
              <a:rPr lang="en-US" sz="2400" dirty="0" smtClean="0"/>
              <a:t> == 15) &amp; </a:t>
            </a:r>
            <a:r>
              <a:rPr lang="en-US" sz="2400" i="1" dirty="0" err="1" smtClean="0"/>
              <a:t>RegW</a:t>
            </a:r>
            <a:r>
              <a:rPr lang="en-US" sz="2400" dirty="0" smtClean="0"/>
              <a:t>) | </a:t>
            </a:r>
            <a:r>
              <a:rPr lang="en-US" sz="2400" i="1" dirty="0" smtClean="0"/>
              <a:t>Branch</a:t>
            </a:r>
            <a:endParaRPr lang="en-US" sz="2400" i="1" dirty="0">
              <a:latin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+mj-lt"/>
              </a:rPr>
              <a:t>Single-Cycle Control: PC Logic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367268"/>
              </p:ext>
            </p:extLst>
          </p:nvPr>
        </p:nvGraphicFramePr>
        <p:xfrm>
          <a:off x="1331686" y="1752600"/>
          <a:ext cx="6593114" cy="3509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36" name="Visio" r:id="rId5" imgW="5010049" imgH="2667000" progId="Visio.Drawing.15">
                  <p:embed/>
                </p:oleObj>
              </mc:Choice>
              <mc:Fallback>
                <p:oleObj name="Visio" r:id="rId5" imgW="5010049" imgH="266700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86" y="1752600"/>
                        <a:ext cx="6593114" cy="3509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331686" y="5181600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If instruction is executed:   </a:t>
            </a:r>
            <a:r>
              <a:rPr lang="en-US" sz="2200" b="1" i="1" dirty="0" err="1" smtClean="0"/>
              <a:t>PCSrc</a:t>
            </a:r>
            <a:r>
              <a:rPr lang="en-US" sz="2200" b="1" dirty="0" smtClean="0"/>
              <a:t> = </a:t>
            </a:r>
            <a:r>
              <a:rPr lang="en-US" sz="2200" b="1" i="1" dirty="0" smtClean="0"/>
              <a:t>PCS</a:t>
            </a:r>
            <a:endParaRPr lang="en-US" sz="2200" b="1" dirty="0"/>
          </a:p>
          <a:p>
            <a:r>
              <a:rPr lang="en-US" sz="2200" b="1" dirty="0" smtClean="0"/>
              <a:t>Else			      </a:t>
            </a:r>
            <a:r>
              <a:rPr lang="en-US" sz="2200" b="1" i="1" dirty="0" err="1" smtClean="0"/>
              <a:t>PCSrc</a:t>
            </a:r>
            <a:r>
              <a:rPr lang="en-US" sz="2200" b="1" dirty="0" smtClean="0"/>
              <a:t> = 0 (i.e., PC = PC + 4)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316778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52618" y="1098429"/>
            <a:ext cx="6924582" cy="4689745"/>
            <a:chOff x="381000" y="1066800"/>
            <a:chExt cx="6863239" cy="4648200"/>
          </a:xfrm>
        </p:grpSpPr>
        <p:pic>
          <p:nvPicPr>
            <p:cNvPr id="14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6945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Control: Cond. Logic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800" y="1098429"/>
            <a:ext cx="7086600" cy="4729358"/>
            <a:chOff x="1066800" y="1098429"/>
            <a:chExt cx="7086600" cy="4729358"/>
          </a:xfrm>
        </p:grpSpPr>
        <p:grpSp>
          <p:nvGrpSpPr>
            <p:cNvPr id="13" name="Group 12"/>
            <p:cNvGrpSpPr/>
            <p:nvPr/>
          </p:nvGrpSpPr>
          <p:grpSpPr>
            <a:xfrm>
              <a:off x="1152618" y="1098429"/>
              <a:ext cx="6924582" cy="4689745"/>
              <a:chOff x="381000" y="1066800"/>
              <a:chExt cx="6863239" cy="4648200"/>
            </a:xfrm>
          </p:grpSpPr>
          <p:pic>
            <p:nvPicPr>
              <p:cNvPr id="14" name="Picture 10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066800"/>
                <a:ext cx="6710839" cy="464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81000" y="5257800"/>
                <a:ext cx="18288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066800" y="2514600"/>
              <a:ext cx="3048000" cy="3273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4800" y="4191000"/>
              <a:ext cx="4038600" cy="1636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48572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1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1430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500" b="1" dirty="0"/>
              <a:t>Program execution time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Execution </a:t>
            </a:r>
            <a:r>
              <a:rPr lang="en-US" sz="2400" b="1" dirty="0">
                <a:solidFill>
                  <a:srgbClr val="0070C0"/>
                </a:solidFill>
              </a:rPr>
              <a:t>Time = </a:t>
            </a:r>
            <a:r>
              <a:rPr lang="en-US" sz="2400" b="1" dirty="0" smtClean="0">
                <a:solidFill>
                  <a:srgbClr val="0070C0"/>
                </a:solidFill>
              </a:rPr>
              <a:t>(#instructions</a:t>
            </a:r>
            <a:r>
              <a:rPr lang="en-US" sz="2400" b="1" dirty="0">
                <a:solidFill>
                  <a:srgbClr val="0070C0"/>
                </a:solidFill>
              </a:rPr>
              <a:t>)(cycles/instruction)(seconds/cycle</a:t>
            </a:r>
            <a:r>
              <a:rPr lang="en-US" sz="2400" b="1" dirty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500" b="1" dirty="0"/>
              <a:t>Definitions: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CPI: Cycles/instruction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clock period: seconds/cycle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IPC: instructions/cycle = IPC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3500" b="1" dirty="0"/>
              <a:t>Challenge is to satisfy constraints of: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Power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Performance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Processor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440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Conditional Logic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800" y="1098429"/>
            <a:ext cx="7086600" cy="4729358"/>
            <a:chOff x="1066800" y="1098429"/>
            <a:chExt cx="7086600" cy="4729358"/>
          </a:xfrm>
        </p:grpSpPr>
        <p:grpSp>
          <p:nvGrpSpPr>
            <p:cNvPr id="13" name="Group 12"/>
            <p:cNvGrpSpPr/>
            <p:nvPr/>
          </p:nvGrpSpPr>
          <p:grpSpPr>
            <a:xfrm>
              <a:off x="1152618" y="1098429"/>
              <a:ext cx="6924582" cy="4689745"/>
              <a:chOff x="381000" y="1066800"/>
              <a:chExt cx="6863239" cy="4648200"/>
            </a:xfrm>
          </p:grpSpPr>
          <p:pic>
            <p:nvPicPr>
              <p:cNvPr id="14" name="Picture 10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066800"/>
                <a:ext cx="6710839" cy="464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81000" y="5257800"/>
                <a:ext cx="18288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066800" y="2514600"/>
              <a:ext cx="3048000" cy="3273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4800" y="4191000"/>
              <a:ext cx="4038600" cy="1636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4400" y="4264680"/>
            <a:ext cx="6629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Function: </a:t>
            </a:r>
            <a:r>
              <a:rPr lang="en-US" sz="2200" dirty="0" smtClean="0"/>
              <a:t>	</a:t>
            </a:r>
          </a:p>
          <a:p>
            <a:pPr marL="457200" indent="-457200">
              <a:buAutoNum type="arabicPeriod"/>
            </a:pPr>
            <a:r>
              <a:rPr lang="en-US" sz="2200" dirty="0" smtClean="0"/>
              <a:t>Check if instruction should execute (if not, force </a:t>
            </a:r>
            <a:r>
              <a:rPr lang="en-US" sz="2200" dirty="0" err="1" smtClean="0"/>
              <a:t>PCSrc</a:t>
            </a:r>
            <a:r>
              <a:rPr lang="en-US" sz="2200" dirty="0" smtClean="0"/>
              <a:t>, </a:t>
            </a:r>
            <a:r>
              <a:rPr lang="en-US" sz="2200" dirty="0" err="1" smtClean="0"/>
              <a:t>RegWrite</a:t>
            </a:r>
            <a:r>
              <a:rPr lang="en-US" sz="2200" dirty="0" smtClean="0"/>
              <a:t>, and </a:t>
            </a:r>
            <a:r>
              <a:rPr lang="en-US" sz="2200" dirty="0" err="1" smtClean="0"/>
              <a:t>MemWrite</a:t>
            </a:r>
            <a:r>
              <a:rPr lang="en-US" sz="2200" dirty="0" smtClean="0"/>
              <a:t> to 0)</a:t>
            </a:r>
            <a:endParaRPr lang="en-US" sz="2200" dirty="0"/>
          </a:p>
          <a:p>
            <a:pPr marL="457200" indent="-457200">
              <a:buAutoNum type="arabicPeriod"/>
            </a:pPr>
            <a:r>
              <a:rPr lang="en-US" sz="2200" dirty="0" smtClean="0"/>
              <a:t>Possibly update Status Register (Flags</a:t>
            </a:r>
            <a:r>
              <a:rPr lang="en-US" sz="2200" baseline="-25000" dirty="0" smtClean="0"/>
              <a:t>3:0</a:t>
            </a:r>
            <a:r>
              <a:rPr lang="en-US" sz="2200" dirty="0" smtClean="0"/>
              <a:t>)</a:t>
            </a:r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592550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Conditional Logic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800" y="1098429"/>
            <a:ext cx="7086600" cy="4729358"/>
            <a:chOff x="1066800" y="1098429"/>
            <a:chExt cx="7086600" cy="4729358"/>
          </a:xfrm>
        </p:grpSpPr>
        <p:grpSp>
          <p:nvGrpSpPr>
            <p:cNvPr id="13" name="Group 12"/>
            <p:cNvGrpSpPr/>
            <p:nvPr/>
          </p:nvGrpSpPr>
          <p:grpSpPr>
            <a:xfrm>
              <a:off x="1152618" y="1098429"/>
              <a:ext cx="6924582" cy="4689745"/>
              <a:chOff x="381000" y="1066800"/>
              <a:chExt cx="6863239" cy="4648200"/>
            </a:xfrm>
          </p:grpSpPr>
          <p:pic>
            <p:nvPicPr>
              <p:cNvPr id="14" name="Picture 10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066800"/>
                <a:ext cx="6710839" cy="464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81000" y="5257800"/>
                <a:ext cx="18288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066800" y="2514600"/>
              <a:ext cx="3048000" cy="3273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4800" y="4191000"/>
              <a:ext cx="4038600" cy="1636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4400" y="4264680"/>
            <a:ext cx="6629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Function: </a:t>
            </a:r>
            <a:r>
              <a:rPr lang="en-US" sz="2200" dirty="0" smtClean="0"/>
              <a:t>	</a:t>
            </a:r>
          </a:p>
          <a:p>
            <a:pPr marL="457200" indent="-457200">
              <a:buAutoNum type="arabicPeriod"/>
            </a:pPr>
            <a:r>
              <a:rPr lang="en-US" sz="2200" b="1" dirty="0" smtClean="0"/>
              <a:t>Check if instruction should execute (if not, force </a:t>
            </a:r>
            <a:r>
              <a:rPr lang="en-US" sz="2200" b="1" dirty="0" err="1" smtClean="0"/>
              <a:t>PCSrc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RegWrite</a:t>
            </a:r>
            <a:r>
              <a:rPr lang="en-US" sz="2200" b="1" dirty="0" smtClean="0"/>
              <a:t>, and </a:t>
            </a:r>
            <a:r>
              <a:rPr lang="en-US" sz="2200" b="1" dirty="0" err="1" smtClean="0"/>
              <a:t>MemWrite</a:t>
            </a:r>
            <a:r>
              <a:rPr lang="en-US" sz="2200" b="1" dirty="0" smtClean="0"/>
              <a:t> to 0)</a:t>
            </a:r>
            <a:endParaRPr lang="en-US" sz="2200" b="1" dirty="0"/>
          </a:p>
          <a:p>
            <a:pPr marL="457200" indent="-457200">
              <a:buAutoNum type="arabicPeriod"/>
            </a:pPr>
            <a:r>
              <a:rPr lang="en-US" sz="2200" dirty="0" smtClean="0"/>
              <a:t>Possibly update Status Register (Flags</a:t>
            </a:r>
            <a:r>
              <a:rPr lang="en-US" sz="2200" baseline="-25000" dirty="0" smtClean="0"/>
              <a:t>3:0</a:t>
            </a:r>
            <a:r>
              <a:rPr lang="en-US" sz="2200" dirty="0" smtClean="0"/>
              <a:t>)</a:t>
            </a:r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9195759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+mj-lt"/>
              </a:rPr>
              <a:t>Single-Cycle Control: Conditional Logic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66" y="958953"/>
            <a:ext cx="4686300" cy="39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4864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830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+mj-lt"/>
              </a:rPr>
              <a:t>Conditional Logic: Conditional Execution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953000"/>
            <a:ext cx="7548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Depending on condition mnemonic (</a:t>
            </a:r>
            <a:r>
              <a:rPr lang="en-US" sz="2200" b="1" i="1" dirty="0" smtClean="0"/>
              <a:t>Cond</a:t>
            </a:r>
            <a:r>
              <a:rPr lang="en-US" sz="2200" b="1" baseline="-25000" dirty="0" smtClean="0"/>
              <a:t>3:0</a:t>
            </a:r>
            <a:r>
              <a:rPr lang="en-US" sz="2200" dirty="0" smtClean="0"/>
              <a:t>) and condition flags (</a:t>
            </a:r>
            <a:r>
              <a:rPr lang="en-US" sz="2200" b="1" i="1" dirty="0" smtClean="0"/>
              <a:t>Flags</a:t>
            </a:r>
            <a:r>
              <a:rPr lang="en-US" sz="2200" b="1" baseline="-25000" dirty="0" smtClean="0"/>
              <a:t>3:0</a:t>
            </a:r>
            <a:r>
              <a:rPr lang="en-US" sz="2200" dirty="0" smtClean="0"/>
              <a:t>) the instruction is executed (</a:t>
            </a:r>
            <a:r>
              <a:rPr lang="en-US" sz="2200" b="1" i="1" dirty="0" err="1" smtClean="0"/>
              <a:t>CondEx</a:t>
            </a:r>
            <a:r>
              <a:rPr lang="en-US" sz="2200" dirty="0" smtClean="0"/>
              <a:t> = 1)</a:t>
            </a:r>
          </a:p>
        </p:txBody>
      </p:sp>
      <p:pic>
        <p:nvPicPr>
          <p:cNvPr id="25094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66" y="958953"/>
            <a:ext cx="4686300" cy="39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667000" y="2590800"/>
            <a:ext cx="609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86200" y="2971800"/>
            <a:ext cx="838200" cy="16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5400" y="1981200"/>
            <a:ext cx="457200" cy="667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876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4953000"/>
            <a:ext cx="7548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Depending on condition mnemonic (</a:t>
            </a:r>
            <a:r>
              <a:rPr lang="en-US" sz="2200" b="1" i="1" dirty="0" smtClean="0"/>
              <a:t>Cond</a:t>
            </a:r>
            <a:r>
              <a:rPr lang="en-US" sz="2200" b="1" baseline="-25000" dirty="0" smtClean="0"/>
              <a:t>3:0</a:t>
            </a:r>
            <a:r>
              <a:rPr lang="en-US" sz="2200" dirty="0" smtClean="0"/>
              <a:t>) and condition flags (</a:t>
            </a:r>
            <a:r>
              <a:rPr lang="en-US" sz="2200" b="1" i="1" dirty="0" smtClean="0"/>
              <a:t>Flags</a:t>
            </a:r>
            <a:r>
              <a:rPr lang="en-US" sz="2200" b="1" baseline="-25000" dirty="0" smtClean="0"/>
              <a:t>3:0</a:t>
            </a:r>
            <a:r>
              <a:rPr lang="en-US" sz="2200" dirty="0" smtClean="0"/>
              <a:t>) the instruction is executed (</a:t>
            </a:r>
            <a:r>
              <a:rPr lang="en-US" sz="2200" b="1" i="1" dirty="0" err="1" smtClean="0"/>
              <a:t>CondEx</a:t>
            </a:r>
            <a:r>
              <a:rPr lang="en-US" sz="2200" dirty="0" smtClean="0"/>
              <a:t> = 1)</a:t>
            </a:r>
          </a:p>
        </p:txBody>
      </p:sp>
      <p:pic>
        <p:nvPicPr>
          <p:cNvPr id="25094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66" y="958953"/>
            <a:ext cx="4686300" cy="39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667000" y="2590800"/>
            <a:ext cx="609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86200" y="2971800"/>
            <a:ext cx="838200" cy="16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5400" y="1981200"/>
            <a:ext cx="457200" cy="667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235475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Flags</a:t>
            </a:r>
            <a:r>
              <a:rPr lang="en-US" sz="2200" b="1" baseline="-25000" dirty="0" smtClean="0"/>
              <a:t>3:0</a:t>
            </a:r>
            <a:r>
              <a:rPr lang="en-US" sz="2200" dirty="0" smtClean="0"/>
              <a:t> is the </a:t>
            </a:r>
            <a:r>
              <a:rPr lang="en-US" sz="2200" b="1" dirty="0" smtClean="0">
                <a:solidFill>
                  <a:srgbClr val="0070C0"/>
                </a:solidFill>
              </a:rPr>
              <a:t>status register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8759"/>
            <a:ext cx="830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+mj-lt"/>
              </a:rPr>
              <a:t>Conditional Logic: Conditional Execution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49549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Review: Condition Mnemonics</a:t>
            </a:r>
            <a:endParaRPr lang="en-US" sz="44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055" y="1047890"/>
            <a:ext cx="5091572" cy="48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661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2628" y="4953000"/>
            <a:ext cx="8538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Example: </a:t>
            </a:r>
            <a:r>
              <a:rPr lang="en-US" sz="2200" dirty="0" smtClean="0"/>
              <a:t>	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R1, R2, R3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	</a:t>
            </a:r>
            <a:r>
              <a:rPr lang="en-US" sz="2200" b="1" dirty="0" smtClean="0"/>
              <a:t>Cond</a:t>
            </a:r>
            <a:r>
              <a:rPr lang="en-US" sz="2200" b="1" baseline="-25000" dirty="0" smtClean="0"/>
              <a:t>3:0</a:t>
            </a:r>
            <a:r>
              <a:rPr lang="en-US" sz="2200" dirty="0" smtClean="0"/>
              <a:t>=1110 (unconditional)		=&gt; </a:t>
            </a:r>
            <a:r>
              <a:rPr lang="en-US" sz="2200" b="1" dirty="0" err="1" smtClean="0">
                <a:solidFill>
                  <a:srgbClr val="0070C0"/>
                </a:solidFill>
              </a:rPr>
              <a:t>CondEx</a:t>
            </a:r>
            <a:r>
              <a:rPr lang="en-US" sz="2200" dirty="0" smtClean="0"/>
              <a:t> = 1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	</a:t>
            </a:r>
          </a:p>
        </p:txBody>
      </p:sp>
      <p:pic>
        <p:nvPicPr>
          <p:cNvPr id="25094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66" y="958953"/>
            <a:ext cx="4686300" cy="39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667000" y="2590800"/>
            <a:ext cx="609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86200" y="2971800"/>
            <a:ext cx="838200" cy="16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5400" y="1981200"/>
            <a:ext cx="457200" cy="667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2354759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Flags</a:t>
            </a:r>
            <a:r>
              <a:rPr lang="en-US" sz="2200" b="1" baseline="-25000" dirty="0" smtClean="0"/>
              <a:t>3:0</a:t>
            </a:r>
            <a:r>
              <a:rPr lang="en-US" sz="2200" dirty="0" smtClean="0"/>
              <a:t> = NZCV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84892"/>
            <a:ext cx="830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+mj-lt"/>
              </a:rPr>
              <a:t>Conditional Logic: Conditional Execution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9707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2628" y="4953000"/>
            <a:ext cx="8538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Example: </a:t>
            </a:r>
            <a:r>
              <a:rPr lang="en-US" sz="2200" dirty="0" smtClean="0"/>
              <a:t>	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EOREQ R5, R6, R7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	</a:t>
            </a:r>
            <a:r>
              <a:rPr lang="en-US" sz="2200" b="1" dirty="0" smtClean="0"/>
              <a:t>Cond</a:t>
            </a:r>
            <a:r>
              <a:rPr lang="en-US" sz="2200" b="1" baseline="-25000" dirty="0" smtClean="0"/>
              <a:t>3:0</a:t>
            </a:r>
            <a:r>
              <a:rPr lang="en-US" sz="2200" dirty="0" smtClean="0"/>
              <a:t>=0000 (EQ): 	if </a:t>
            </a:r>
            <a:r>
              <a:rPr lang="en-US" sz="2200" b="1" dirty="0" smtClean="0"/>
              <a:t>Flags</a:t>
            </a:r>
            <a:r>
              <a:rPr lang="en-US" sz="2200" b="1" baseline="-25000" dirty="0"/>
              <a:t> </a:t>
            </a:r>
            <a:r>
              <a:rPr lang="en-US" sz="2200" dirty="0" smtClean="0"/>
              <a:t>= x1xx </a:t>
            </a:r>
            <a:r>
              <a:rPr lang="en-US" sz="2200" dirty="0" smtClean="0"/>
              <a:t>   </a:t>
            </a:r>
            <a:r>
              <a:rPr lang="en-US" sz="2200" dirty="0" smtClean="0"/>
              <a:t>=</a:t>
            </a:r>
            <a:r>
              <a:rPr lang="en-US" sz="2200" dirty="0" smtClean="0"/>
              <a:t>&gt; </a:t>
            </a:r>
            <a:r>
              <a:rPr lang="en-US" sz="2200" b="1" dirty="0" err="1" smtClean="0">
                <a:solidFill>
                  <a:srgbClr val="0070C0"/>
                </a:solidFill>
              </a:rPr>
              <a:t>CondEx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/>
              <a:t>= 1 </a:t>
            </a:r>
            <a:r>
              <a:rPr lang="en-US" sz="2200" dirty="0"/>
              <a:t>	</a:t>
            </a:r>
            <a:endParaRPr lang="en-US" sz="2200" dirty="0" smtClean="0"/>
          </a:p>
        </p:txBody>
      </p:sp>
      <p:pic>
        <p:nvPicPr>
          <p:cNvPr id="25094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66" y="958953"/>
            <a:ext cx="4686300" cy="39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667000" y="2590800"/>
            <a:ext cx="609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86200" y="2971800"/>
            <a:ext cx="838200" cy="16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5400" y="1981200"/>
            <a:ext cx="457200" cy="667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2354759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Flags</a:t>
            </a:r>
            <a:r>
              <a:rPr lang="en-US" sz="2200" b="1" baseline="-25000" dirty="0" smtClean="0"/>
              <a:t>3:0</a:t>
            </a:r>
            <a:r>
              <a:rPr lang="en-US" sz="2200" dirty="0" smtClean="0"/>
              <a:t> = NZCV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84892"/>
            <a:ext cx="830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+mj-lt"/>
              </a:rPr>
              <a:t>Conditional Logic: Conditional Execution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2399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Conditional Logic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800" y="1098429"/>
            <a:ext cx="7086600" cy="4729358"/>
            <a:chOff x="1066800" y="1098429"/>
            <a:chExt cx="7086600" cy="4729358"/>
          </a:xfrm>
        </p:grpSpPr>
        <p:grpSp>
          <p:nvGrpSpPr>
            <p:cNvPr id="13" name="Group 12"/>
            <p:cNvGrpSpPr/>
            <p:nvPr/>
          </p:nvGrpSpPr>
          <p:grpSpPr>
            <a:xfrm>
              <a:off x="1152618" y="1098429"/>
              <a:ext cx="6924582" cy="4689745"/>
              <a:chOff x="381000" y="1066800"/>
              <a:chExt cx="6863239" cy="4648200"/>
            </a:xfrm>
          </p:grpSpPr>
          <p:pic>
            <p:nvPicPr>
              <p:cNvPr id="14" name="Picture 10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066800"/>
                <a:ext cx="6710839" cy="464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81000" y="5257800"/>
                <a:ext cx="18288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066800" y="2514600"/>
              <a:ext cx="3048000" cy="3273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4800" y="4191000"/>
              <a:ext cx="4038600" cy="1636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4400" y="4264680"/>
            <a:ext cx="6629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Function: </a:t>
            </a:r>
            <a:r>
              <a:rPr lang="en-US" sz="2200" dirty="0" smtClean="0"/>
              <a:t>	</a:t>
            </a:r>
          </a:p>
          <a:p>
            <a:pPr marL="457200" indent="-457200">
              <a:buAutoNum type="arabicPeriod"/>
            </a:pPr>
            <a:r>
              <a:rPr lang="en-US" sz="2200" dirty="0" smtClean="0"/>
              <a:t>Check if instruction should execute (if not, force </a:t>
            </a:r>
            <a:r>
              <a:rPr lang="en-US" sz="2200" dirty="0" err="1" smtClean="0"/>
              <a:t>PCSrc</a:t>
            </a:r>
            <a:r>
              <a:rPr lang="en-US" sz="2200" dirty="0" smtClean="0"/>
              <a:t>, </a:t>
            </a:r>
            <a:r>
              <a:rPr lang="en-US" sz="2200" dirty="0" err="1" smtClean="0"/>
              <a:t>RegWrite</a:t>
            </a:r>
            <a:r>
              <a:rPr lang="en-US" sz="2200" dirty="0" smtClean="0"/>
              <a:t>, and </a:t>
            </a:r>
            <a:r>
              <a:rPr lang="en-US" sz="2200" dirty="0" err="1" smtClean="0"/>
              <a:t>MemWrite</a:t>
            </a:r>
            <a:r>
              <a:rPr lang="en-US" sz="2200" dirty="0" smtClean="0"/>
              <a:t> to 0)</a:t>
            </a:r>
            <a:endParaRPr lang="en-US" sz="2200" dirty="0"/>
          </a:p>
          <a:p>
            <a:pPr marL="457200" indent="-457200">
              <a:buAutoNum type="arabicPeriod"/>
            </a:pPr>
            <a:r>
              <a:rPr lang="en-US" sz="2200" b="1" dirty="0" smtClean="0"/>
              <a:t>Possibly update Status Register (Flags</a:t>
            </a:r>
            <a:r>
              <a:rPr lang="en-US" sz="2200" b="1" baseline="-25000" dirty="0" smtClean="0"/>
              <a:t>3:0</a:t>
            </a:r>
            <a:r>
              <a:rPr lang="en-US" sz="2200" b="1" dirty="0" smtClean="0"/>
              <a:t>)</a:t>
            </a:r>
          </a:p>
          <a:p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9195759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4953000"/>
            <a:ext cx="57934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Flags</a:t>
            </a:r>
            <a:r>
              <a:rPr lang="en-US" sz="2200" baseline="-25000" dirty="0" smtClean="0"/>
              <a:t>3:0</a:t>
            </a:r>
            <a:r>
              <a:rPr lang="en-US" sz="2200" dirty="0" smtClean="0"/>
              <a:t> </a:t>
            </a:r>
            <a:r>
              <a:rPr lang="en-US" sz="2200" b="1" dirty="0" smtClean="0"/>
              <a:t>updated</a:t>
            </a:r>
            <a:r>
              <a:rPr lang="en-US" sz="2200" dirty="0" smtClean="0"/>
              <a:t> (with ALUFlags</a:t>
            </a:r>
            <a:r>
              <a:rPr lang="en-US" sz="2200" baseline="-25000" dirty="0" smtClean="0"/>
              <a:t>3:0</a:t>
            </a:r>
            <a:r>
              <a:rPr lang="en-US" sz="2200" dirty="0" smtClean="0"/>
              <a:t>) if: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 err="1" smtClean="0"/>
              <a:t>FlagW</a:t>
            </a:r>
            <a:r>
              <a:rPr lang="en-US" sz="2000" dirty="0" smtClean="0"/>
              <a:t> is 1 (i.e., the instruction’s S-bit is 1) AND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 err="1" smtClean="0"/>
              <a:t>CondEx</a:t>
            </a:r>
            <a:r>
              <a:rPr lang="en-US" sz="2000" dirty="0" smtClean="0"/>
              <a:t> is 1 (the instruction should be executed)</a:t>
            </a:r>
          </a:p>
        </p:txBody>
      </p:sp>
      <p:pic>
        <p:nvPicPr>
          <p:cNvPr id="25094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66" y="958953"/>
            <a:ext cx="4686300" cy="39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590800" y="1828800"/>
            <a:ext cx="685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5400" y="1981200"/>
            <a:ext cx="457200" cy="667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2354759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Flags</a:t>
            </a:r>
            <a:r>
              <a:rPr lang="en-US" sz="2200" b="1" baseline="-25000" dirty="0" smtClean="0"/>
              <a:t>3:0</a:t>
            </a:r>
            <a:r>
              <a:rPr lang="en-US" sz="2200" dirty="0" smtClean="0"/>
              <a:t> = NZCV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00300" y="3657600"/>
            <a:ext cx="8763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>
                <a:solidFill>
                  <a:schemeClr val="bg1"/>
                </a:solidFill>
                <a:latin typeface="+mj-lt"/>
              </a:rPr>
              <a:t>Conditional Logic: Update (Set) Flags</a:t>
            </a:r>
            <a:endParaRPr lang="en-US" sz="4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2399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143000"/>
            <a:ext cx="76962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Consider </a:t>
            </a:r>
            <a:r>
              <a:rPr lang="en-US" b="1" dirty="0" smtClean="0">
                <a:solidFill>
                  <a:srgbClr val="0070C0"/>
                </a:solidFill>
              </a:rPr>
              <a:t>subset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of </a:t>
            </a:r>
            <a:r>
              <a:rPr lang="en-US" dirty="0" smtClean="0"/>
              <a:t>ARM instructions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600" b="1" dirty="0" smtClean="0"/>
              <a:t>Data-processing instructions: </a:t>
            </a:r>
          </a:p>
          <a:p>
            <a:pPr lvl="2">
              <a:lnSpc>
                <a:spcPct val="90000"/>
              </a:lnSpc>
            </a:pP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</a:rPr>
              <a:t>ADD</a:t>
            </a:r>
            <a:r>
              <a:rPr lang="en-US" sz="2200" b="1" dirty="0" smtClean="0">
                <a:solidFill>
                  <a:srgbClr val="0070C0"/>
                </a:solidFill>
              </a:rPr>
              <a:t>, </a:t>
            </a: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</a:rPr>
              <a:t>SUB</a:t>
            </a:r>
            <a:r>
              <a:rPr lang="en-US" sz="2200" b="1" dirty="0" smtClean="0">
                <a:solidFill>
                  <a:srgbClr val="0070C0"/>
                </a:solidFill>
              </a:rPr>
              <a:t>, </a:t>
            </a: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</a:rPr>
              <a:t>AND</a:t>
            </a:r>
            <a:r>
              <a:rPr lang="en-US" sz="2200" b="1" dirty="0" smtClean="0">
                <a:solidFill>
                  <a:srgbClr val="0070C0"/>
                </a:solidFill>
              </a:rPr>
              <a:t>, </a:t>
            </a: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</a:rPr>
              <a:t>ORR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with </a:t>
            </a:r>
            <a:r>
              <a:rPr lang="en-US" sz="2000" dirty="0"/>
              <a:t>register and immediate </a:t>
            </a:r>
            <a:r>
              <a:rPr lang="en-US" sz="2000" dirty="0" smtClean="0"/>
              <a:t>Src2</a:t>
            </a:r>
            <a:r>
              <a:rPr lang="en-US" sz="2000" dirty="0"/>
              <a:t>, but </a:t>
            </a:r>
            <a:r>
              <a:rPr lang="en-US" sz="2000" b="1" dirty="0"/>
              <a:t>no </a:t>
            </a:r>
            <a:r>
              <a:rPr lang="en-US" sz="2000" b="1" dirty="0" smtClean="0"/>
              <a:t>shifts</a:t>
            </a:r>
            <a:r>
              <a:rPr lang="en-US" sz="2200" b="1" dirty="0" smtClean="0">
                <a:latin typeface="Courier New" pitchFamily="49" charset="0"/>
              </a:rPr>
              <a:t> </a:t>
            </a:r>
            <a:endParaRPr lang="en-US" sz="2200" b="1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600" b="1" dirty="0"/>
              <a:t>Memory instructions: </a:t>
            </a:r>
            <a:endParaRPr lang="en-US" sz="2600" b="1" dirty="0" smtClean="0"/>
          </a:p>
          <a:p>
            <a:pPr lvl="2">
              <a:lnSpc>
                <a:spcPct val="90000"/>
              </a:lnSpc>
            </a:pP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</a:rPr>
              <a:t>LDR</a:t>
            </a:r>
            <a:r>
              <a:rPr lang="en-US" sz="2200" b="1" dirty="0" smtClean="0">
                <a:solidFill>
                  <a:srgbClr val="0070C0"/>
                </a:solidFill>
              </a:rPr>
              <a:t>, </a:t>
            </a: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</a:rPr>
              <a:t>STR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with </a:t>
            </a:r>
            <a:r>
              <a:rPr lang="en-US" sz="2200" b="1" dirty="0" smtClean="0">
                <a:latin typeface="+mj-lt"/>
                <a:cs typeface="Times New Roman" panose="02020603050405020304" pitchFamily="18" charset="0"/>
              </a:rPr>
              <a:t>positive immediate offset</a:t>
            </a:r>
            <a:endParaRPr lang="en-US" sz="2200" b="1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600" b="1" dirty="0"/>
              <a:t>Branch instructions: </a:t>
            </a:r>
            <a:endParaRPr lang="en-US" sz="2600" b="1" dirty="0" smtClean="0"/>
          </a:p>
          <a:p>
            <a:pPr lvl="2">
              <a:lnSpc>
                <a:spcPct val="90000"/>
              </a:lnSpc>
            </a:pP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</a:rPr>
              <a:t>B</a:t>
            </a:r>
            <a:endParaRPr lang="en-US" sz="2200" b="1" dirty="0">
              <a:solidFill>
                <a:srgbClr val="0070C0"/>
              </a:solidFill>
              <a:latin typeface="Courier New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434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7400" y="1219200"/>
            <a:ext cx="312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Recall: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2800" dirty="0" smtClean="0"/>
              <a:t>,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US" sz="2800" dirty="0" smtClean="0"/>
              <a:t> update </a:t>
            </a:r>
            <a:r>
              <a:rPr lang="en-US" sz="2800" b="1" dirty="0" smtClean="0">
                <a:solidFill>
                  <a:srgbClr val="0070C0"/>
                </a:solidFill>
              </a:rPr>
              <a:t>all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Flags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800" dirty="0" smtClean="0"/>
              <a:t>,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800" dirty="0" smtClean="0"/>
              <a:t> </a:t>
            </a:r>
            <a:r>
              <a:rPr lang="en-US" sz="2800" dirty="0"/>
              <a:t>update </a:t>
            </a:r>
            <a:r>
              <a:rPr lang="en-US" sz="2800" b="1" dirty="0" smtClean="0">
                <a:solidFill>
                  <a:srgbClr val="0070C0"/>
                </a:solidFill>
              </a:rPr>
              <a:t>NZ only </a:t>
            </a:r>
            <a:endParaRPr lang="en-US" sz="28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So Flags status register has two write enables: </a:t>
            </a:r>
            <a:r>
              <a:rPr lang="en-US" sz="2800" b="1" dirty="0" smtClean="0">
                <a:solidFill>
                  <a:srgbClr val="0070C0"/>
                </a:solidFill>
              </a:rPr>
              <a:t>FlagW</a:t>
            </a:r>
            <a:r>
              <a:rPr lang="en-US" sz="2800" b="1" baseline="-25000" dirty="0" smtClean="0">
                <a:solidFill>
                  <a:srgbClr val="0070C0"/>
                </a:solidFill>
              </a:rPr>
              <a:t>1:0</a:t>
            </a:r>
          </a:p>
        </p:txBody>
      </p:sp>
      <p:pic>
        <p:nvPicPr>
          <p:cNvPr id="251966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5301103" cy="451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>
                <a:solidFill>
                  <a:schemeClr val="bg1"/>
                </a:solidFill>
                <a:latin typeface="+mj-lt"/>
              </a:rPr>
              <a:t>Conditional Logic: Update (Set) Flags</a:t>
            </a:r>
            <a:endParaRPr lang="en-US" sz="4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6957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7878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6689954"/>
              </p:ext>
            </p:extLst>
          </p:nvPr>
        </p:nvGraphicFramePr>
        <p:xfrm>
          <a:off x="1066801" y="1097280"/>
          <a:ext cx="7162799" cy="3931920"/>
        </p:xfrm>
        <a:graphic>
          <a:graphicData uri="http://schemas.openxmlformats.org/drawingml/2006/table">
            <a:tbl>
              <a:tblPr/>
              <a:tblGrid>
                <a:gridCol w="1012135"/>
                <a:gridCol w="1167848"/>
                <a:gridCol w="1239676"/>
                <a:gridCol w="940306"/>
                <a:gridCol w="1712843"/>
                <a:gridCol w="1089991"/>
              </a:tblGrid>
              <a:tr h="56665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4:1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ALUControl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FlagW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3973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 DP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rowSpan="8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ADD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SUB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ORR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878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78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Review: ALU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0292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i="1" dirty="0" smtClean="0">
                <a:solidFill>
                  <a:srgbClr val="0070C0"/>
                </a:solidFill>
              </a:rPr>
              <a:t>FlagW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1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= 1: </a:t>
            </a:r>
            <a:r>
              <a:rPr lang="en-US" sz="2200" i="1" dirty="0" smtClean="0"/>
              <a:t>NZ</a:t>
            </a:r>
            <a:r>
              <a:rPr lang="en-US" sz="2200" dirty="0" smtClean="0"/>
              <a:t> (</a:t>
            </a:r>
            <a:r>
              <a:rPr lang="en-US" sz="2200" i="1" dirty="0" smtClean="0"/>
              <a:t>Flags</a:t>
            </a:r>
            <a:r>
              <a:rPr lang="en-US" sz="2200" baseline="-25000" dirty="0" smtClean="0"/>
              <a:t>3:2</a:t>
            </a:r>
            <a:r>
              <a:rPr lang="en-US" sz="2200" dirty="0" smtClean="0"/>
              <a:t>) should be saved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i="1" dirty="0" smtClean="0">
                <a:solidFill>
                  <a:srgbClr val="0070C0"/>
                </a:solidFill>
              </a:rPr>
              <a:t>FlagW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0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= 1: </a:t>
            </a:r>
            <a:r>
              <a:rPr lang="en-US" sz="2200" i="1" dirty="0" smtClean="0"/>
              <a:t>CV</a:t>
            </a:r>
            <a:r>
              <a:rPr lang="en-US" sz="2200" dirty="0" smtClean="0"/>
              <a:t> (</a:t>
            </a:r>
            <a:r>
              <a:rPr lang="en-US" sz="2200" i="1" dirty="0" smtClean="0"/>
              <a:t>Flags</a:t>
            </a:r>
            <a:r>
              <a:rPr lang="en-US" sz="2200" baseline="-25000" dirty="0" smtClean="0"/>
              <a:t>1:0</a:t>
            </a:r>
            <a:r>
              <a:rPr lang="en-US" sz="2200" dirty="0" smtClean="0"/>
              <a:t>) should be saved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728674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>
                <a:solidFill>
                  <a:schemeClr val="bg1"/>
                </a:solidFill>
                <a:latin typeface="+mj-lt"/>
              </a:rPr>
              <a:t>Conditional Logic: Update (Set) Flags</a:t>
            </a:r>
            <a:endParaRPr lang="en-US" sz="4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094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66" y="958953"/>
            <a:ext cx="4686300" cy="39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590800" y="1828800"/>
            <a:ext cx="685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5400" y="1981200"/>
            <a:ext cx="457200" cy="667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2354759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All Flags updated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00300" y="3657600"/>
            <a:ext cx="8763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2628" y="4953000"/>
            <a:ext cx="8538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Example: </a:t>
            </a:r>
            <a:r>
              <a:rPr lang="en-US" sz="2200" dirty="0"/>
              <a:t>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SUBS R5, R6, R7</a:t>
            </a:r>
          </a:p>
          <a:p>
            <a:r>
              <a:rPr lang="en-US" sz="2200" dirty="0" smtClean="0"/>
              <a:t>     </a:t>
            </a:r>
            <a:r>
              <a:rPr lang="en-US" sz="2200" b="1" dirty="0" smtClean="0"/>
              <a:t>FlagW</a:t>
            </a:r>
            <a:r>
              <a:rPr lang="en-US" sz="2200" b="1" baseline="-25000" dirty="0" smtClean="0"/>
              <a:t>1:0 </a:t>
            </a:r>
            <a:r>
              <a:rPr lang="en-US" sz="2200" dirty="0" smtClean="0"/>
              <a:t>= 11 AND </a:t>
            </a:r>
            <a:r>
              <a:rPr lang="en-US" sz="2200" b="1" dirty="0" err="1" smtClean="0">
                <a:solidFill>
                  <a:srgbClr val="0070C0"/>
                </a:solidFill>
              </a:rPr>
              <a:t>CondEx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/>
              <a:t>= 1 (unconditional) =&gt; </a:t>
            </a:r>
            <a:r>
              <a:rPr lang="en-US" sz="2200" b="1" dirty="0" smtClean="0">
                <a:solidFill>
                  <a:srgbClr val="0070C0"/>
                </a:solidFill>
              </a:rPr>
              <a:t>FlagWrite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1:0</a:t>
            </a:r>
            <a:r>
              <a:rPr lang="en-US" sz="2200" dirty="0" smtClean="0"/>
              <a:t> = 11 </a:t>
            </a:r>
            <a:r>
              <a:rPr lang="en-US" sz="2200" dirty="0"/>
              <a:t>	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8332918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+mj-lt"/>
              </a:rPr>
              <a:t>Conditional Logic: Update (Set) Flags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094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66" y="958953"/>
            <a:ext cx="4686300" cy="39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590800" y="1828800"/>
            <a:ext cx="685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5400" y="1981200"/>
            <a:ext cx="457200" cy="667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1981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Flags</a:t>
            </a:r>
            <a:r>
              <a:rPr lang="en-US" sz="2200" b="1" baseline="-25000" dirty="0" smtClean="0"/>
              <a:t>3:0</a:t>
            </a:r>
            <a:r>
              <a:rPr lang="en-US" sz="2200" dirty="0" smtClean="0"/>
              <a:t> = NZCV</a:t>
            </a:r>
          </a:p>
          <a:p>
            <a:endParaRPr lang="en-US" sz="22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Only </a:t>
            </a:r>
            <a:r>
              <a:rPr lang="en-US" sz="2200" b="1" dirty="0" smtClean="0"/>
              <a:t>Flags</a:t>
            </a:r>
            <a:r>
              <a:rPr lang="en-US" sz="2200" b="1" baseline="-25000" dirty="0" smtClean="0"/>
              <a:t>3:2</a:t>
            </a:r>
            <a:r>
              <a:rPr lang="en-US" sz="2200" dirty="0" smtClean="0"/>
              <a:t> updated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i.e., only </a:t>
            </a:r>
            <a:r>
              <a:rPr lang="en-US" sz="2200" b="1" dirty="0" smtClean="0"/>
              <a:t>NZ</a:t>
            </a:r>
            <a:r>
              <a:rPr lang="en-US" sz="2200" dirty="0" smtClean="0"/>
              <a:t> Flags updated</a:t>
            </a:r>
            <a:endParaRPr lang="en-US" sz="2200" dirty="0"/>
          </a:p>
        </p:txBody>
      </p:sp>
      <p:sp>
        <p:nvSpPr>
          <p:cNvPr id="12" name="Oval 11"/>
          <p:cNvSpPr/>
          <p:nvPr/>
        </p:nvSpPr>
        <p:spPr>
          <a:xfrm>
            <a:off x="2400300" y="3657600"/>
            <a:ext cx="8763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2628" y="4953000"/>
            <a:ext cx="8538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Example: </a:t>
            </a:r>
            <a:r>
              <a:rPr lang="en-US" sz="2200" dirty="0"/>
              <a:t>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ANDS R7, R1, R3</a:t>
            </a:r>
          </a:p>
          <a:p>
            <a:r>
              <a:rPr lang="en-US" sz="2200" dirty="0" smtClean="0"/>
              <a:t>     </a:t>
            </a:r>
            <a:r>
              <a:rPr lang="en-US" sz="2200" b="1" dirty="0" smtClean="0"/>
              <a:t>FlagW</a:t>
            </a:r>
            <a:r>
              <a:rPr lang="en-US" sz="2200" b="1" baseline="-25000" dirty="0" smtClean="0"/>
              <a:t>1:0 </a:t>
            </a:r>
            <a:r>
              <a:rPr lang="en-US" sz="2200" dirty="0" smtClean="0"/>
              <a:t>= 10 AND </a:t>
            </a:r>
            <a:r>
              <a:rPr lang="en-US" sz="2200" b="1" dirty="0" err="1" smtClean="0">
                <a:solidFill>
                  <a:srgbClr val="0070C0"/>
                </a:solidFill>
              </a:rPr>
              <a:t>CondEx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/>
              <a:t>= 1 (unconditional) =&gt; </a:t>
            </a:r>
            <a:r>
              <a:rPr lang="en-US" sz="2200" b="1" dirty="0" smtClean="0">
                <a:solidFill>
                  <a:srgbClr val="0070C0"/>
                </a:solidFill>
              </a:rPr>
              <a:t>FlagWrite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1:0</a:t>
            </a:r>
            <a:r>
              <a:rPr lang="en-US" sz="2200" dirty="0" smtClean="0"/>
              <a:t> = 10 </a:t>
            </a:r>
            <a:r>
              <a:rPr lang="en-US" sz="2200" dirty="0"/>
              <a:t>	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574091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1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98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989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Example: </a:t>
            </a:r>
            <a:r>
              <a:rPr lang="en-US" sz="4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ORR</a:t>
            </a:r>
            <a:endParaRPr lang="en-US" sz="4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Group 6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14389801"/>
              </p:ext>
            </p:extLst>
          </p:nvPr>
        </p:nvGraphicFramePr>
        <p:xfrm>
          <a:off x="1371600" y="990600"/>
          <a:ext cx="7162792" cy="1630360"/>
        </p:xfrm>
        <a:graphic>
          <a:graphicData uri="http://schemas.openxmlformats.org/drawingml/2006/table">
            <a:tbl>
              <a:tblPr/>
              <a:tblGrid>
                <a:gridCol w="458419"/>
                <a:gridCol w="618865"/>
                <a:gridCol w="618865"/>
                <a:gridCol w="1018887"/>
                <a:gridCol w="348082"/>
                <a:gridCol w="489627"/>
                <a:gridCol w="515722"/>
                <a:gridCol w="618865"/>
                <a:gridCol w="722868"/>
                <a:gridCol w="514862"/>
                <a:gridCol w="618865"/>
                <a:gridCol w="618865"/>
              </a:tblGrid>
              <a:tr h="1219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MemtoReg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ALUSrc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ImmSrc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RegSrc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111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DP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0088" name="Picture 1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36828"/>
            <a:ext cx="6019800" cy="319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5125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1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98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989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Example: </a:t>
            </a:r>
            <a:r>
              <a:rPr lang="en-US" sz="4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ORR</a:t>
            </a:r>
            <a:endParaRPr lang="en-US" sz="4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70088" name="Picture 1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1066800"/>
            <a:ext cx="8473440" cy="449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733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09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CMP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7800" y="990600"/>
            <a:ext cx="6177768" cy="4267200"/>
            <a:chOff x="1066800" y="1066800"/>
            <a:chExt cx="6984999" cy="4824783"/>
          </a:xfrm>
        </p:grpSpPr>
        <p:pic>
          <p:nvPicPr>
            <p:cNvPr id="172138" name="Picture 10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066800"/>
              <a:ext cx="6908799" cy="4824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066800" y="5486400"/>
              <a:ext cx="1828800" cy="4051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56965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09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CMP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7800" y="990600"/>
            <a:ext cx="6177768" cy="4267200"/>
            <a:chOff x="1066800" y="1066800"/>
            <a:chExt cx="6984999" cy="4824783"/>
          </a:xfrm>
        </p:grpSpPr>
        <p:pic>
          <p:nvPicPr>
            <p:cNvPr id="172138" name="Picture 1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066800"/>
              <a:ext cx="6908799" cy="4824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066800" y="5486400"/>
              <a:ext cx="1828800" cy="4051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5257800"/>
            <a:ext cx="510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No change to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datapath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040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09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CMP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52985" name="Picture 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3641"/>
            <a:ext cx="8763000" cy="417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7903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09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CMP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7" name="Group 6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9195576"/>
              </p:ext>
            </p:extLst>
          </p:nvPr>
        </p:nvGraphicFramePr>
        <p:xfrm>
          <a:off x="685800" y="1066800"/>
          <a:ext cx="7772402" cy="4797400"/>
        </p:xfrm>
        <a:graphic>
          <a:graphicData uri="http://schemas.openxmlformats.org/drawingml/2006/table">
            <a:tbl>
              <a:tblPr/>
              <a:tblGrid>
                <a:gridCol w="1056445"/>
                <a:gridCol w="996642"/>
                <a:gridCol w="965323"/>
                <a:gridCol w="905522"/>
                <a:gridCol w="1660124"/>
                <a:gridCol w="1056443"/>
                <a:gridCol w="1131903"/>
              </a:tblGrid>
              <a:tr h="685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4:1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ALUControl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FlagW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NoWrite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111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 DP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0">
                <a:tc rowSpan="9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ADD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SUB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ORR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CMP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3434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219200"/>
            <a:ext cx="7696200" cy="4953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Determines everything about a processor: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Architectural state: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16 registers (including PC)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</a:t>
            </a:r>
            <a:r>
              <a:rPr lang="en-US" dirty="0" smtClean="0"/>
              <a:t>tatus register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Memory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Architectural State Elements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1197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09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838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3900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S</a:t>
            </a:r>
            <a:r>
              <a:rPr lang="en-US" sz="3900" dirty="0" smtClean="0">
                <a:solidFill>
                  <a:schemeClr val="bg1"/>
                </a:solidFill>
                <a:latin typeface="+mj-lt"/>
                <a:cs typeface="Courier New" pitchFamily="49" charset="0"/>
              </a:rPr>
              <a:t>hifted </a:t>
            </a:r>
            <a:r>
              <a:rPr lang="en-US" sz="3900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R</a:t>
            </a:r>
            <a:r>
              <a:rPr lang="en-US" sz="3900" dirty="0" smtClean="0">
                <a:solidFill>
                  <a:schemeClr val="bg1"/>
                </a:solidFill>
                <a:latin typeface="+mj-lt"/>
                <a:cs typeface="Courier New" pitchFamily="49" charset="0"/>
              </a:rPr>
              <a:t>egister</a:t>
            </a:r>
            <a:endParaRPr lang="en-US" sz="3900" dirty="0">
              <a:solidFill>
                <a:schemeClr val="bg1"/>
              </a:solidFill>
              <a:latin typeface="+mj-lt"/>
              <a:cs typeface="Courier New" pitchFamily="49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781832"/>
              </p:ext>
            </p:extLst>
          </p:nvPr>
        </p:nvGraphicFramePr>
        <p:xfrm>
          <a:off x="990601" y="4648200"/>
          <a:ext cx="7010399" cy="132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45" name="Visio" r:id="rId6" imgW="5280754" imgH="937314" progId="Visio.Drawing.15">
                  <p:embed/>
                </p:oleObj>
              </mc:Choice>
              <mc:Fallback>
                <p:oleObj name="Visio" r:id="rId6" imgW="5280754" imgH="937314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601" y="4648200"/>
                        <a:ext cx="7010399" cy="1321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5090" name="Picture 1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409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754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09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24100" y="5181600"/>
            <a:ext cx="449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No change to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controller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409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838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3900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S</a:t>
            </a:r>
            <a:r>
              <a:rPr lang="en-US" sz="3900" dirty="0" smtClean="0">
                <a:solidFill>
                  <a:schemeClr val="bg1"/>
                </a:solidFill>
                <a:latin typeface="+mj-lt"/>
                <a:cs typeface="Courier New" pitchFamily="49" charset="0"/>
              </a:rPr>
              <a:t>hifted </a:t>
            </a:r>
            <a:r>
              <a:rPr lang="en-US" sz="3900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R</a:t>
            </a:r>
            <a:r>
              <a:rPr lang="en-US" sz="3900" dirty="0" smtClean="0">
                <a:solidFill>
                  <a:schemeClr val="bg1"/>
                </a:solidFill>
                <a:latin typeface="+mj-lt"/>
                <a:cs typeface="Courier New" pitchFamily="49" charset="0"/>
              </a:rPr>
              <a:t>egister</a:t>
            </a:r>
            <a:endParaRPr lang="en-US" sz="3900" dirty="0">
              <a:solidFill>
                <a:schemeClr val="bg1"/>
              </a:solidFill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56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7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143000"/>
            <a:ext cx="8229600" cy="4953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b="1" dirty="0" smtClean="0"/>
              <a:t>Program </a:t>
            </a:r>
            <a:r>
              <a:rPr lang="en-US" b="1" dirty="0"/>
              <a:t>Execution Time </a:t>
            </a:r>
          </a:p>
          <a:p>
            <a:pPr>
              <a:buFontTx/>
              <a:buNone/>
            </a:pPr>
            <a:r>
              <a:rPr lang="en-US" sz="2800" b="1" dirty="0" smtClean="0"/>
              <a:t>      </a:t>
            </a:r>
            <a:r>
              <a:rPr lang="en-US" sz="2800" dirty="0" smtClean="0"/>
              <a:t>= (#instructions</a:t>
            </a:r>
            <a:r>
              <a:rPr lang="en-US" sz="2800" dirty="0"/>
              <a:t>)(cycles/instruction)(seconds/cycle)</a:t>
            </a:r>
          </a:p>
          <a:p>
            <a:pPr>
              <a:buFontTx/>
              <a:buNone/>
            </a:pPr>
            <a:r>
              <a:rPr lang="en-US" sz="2800" dirty="0" smtClean="0"/>
              <a:t>      = </a:t>
            </a:r>
            <a:r>
              <a:rPr lang="en-US" sz="2800" dirty="0"/>
              <a:t># instructions x CPI x </a:t>
            </a:r>
            <a:r>
              <a:rPr lang="en-US" sz="2800" i="1" dirty="0"/>
              <a:t>T</a:t>
            </a:r>
            <a:r>
              <a:rPr lang="en-US" sz="2800" i="1" baseline="-25000" dirty="0"/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Review: Processor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235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939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398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10000" y="5334000"/>
            <a:ext cx="6553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i="1" dirty="0">
                <a:latin typeface="+mj-lt"/>
                <a:cs typeface="Arial" charset="0"/>
              </a:rPr>
              <a:t>T</a:t>
            </a:r>
            <a:r>
              <a:rPr lang="en-US" sz="3200" b="1" i="1" baseline="-25000" dirty="0">
                <a:latin typeface="+mj-lt"/>
                <a:cs typeface="Arial" charset="0"/>
              </a:rPr>
              <a:t>C</a:t>
            </a:r>
            <a:r>
              <a:rPr lang="en-US" sz="3200" b="1" dirty="0">
                <a:latin typeface="+mj-lt"/>
                <a:cs typeface="Arial" charset="0"/>
              </a:rPr>
              <a:t> </a:t>
            </a:r>
            <a:r>
              <a:rPr lang="en-US" sz="3200" b="1" dirty="0" smtClean="0">
                <a:latin typeface="+mj-lt"/>
                <a:cs typeface="Arial" charset="0"/>
              </a:rPr>
              <a:t>limited </a:t>
            </a:r>
            <a:r>
              <a:rPr lang="en-US" sz="3200" b="1" dirty="0">
                <a:latin typeface="+mj-lt"/>
                <a:cs typeface="Arial" charset="0"/>
              </a:rPr>
              <a:t>by </a:t>
            </a:r>
            <a:r>
              <a:rPr lang="en-US" sz="3200" b="1" dirty="0" smtClean="0">
                <a:latin typeface="+mj-lt"/>
                <a:cs typeface="Arial" charset="0"/>
              </a:rPr>
              <a:t>critical </a:t>
            </a:r>
            <a:r>
              <a:rPr lang="en-US" sz="3200" b="1" dirty="0">
                <a:latin typeface="+mj-lt"/>
                <a:cs typeface="Arial" charset="0"/>
              </a:rPr>
              <a:t>path </a:t>
            </a:r>
            <a:r>
              <a:rPr lang="en-US" sz="3200" b="1" dirty="0" smtClean="0">
                <a:latin typeface="+mj-lt"/>
                <a:cs typeface="Arial" charset="0"/>
              </a:rPr>
              <a:t>(</a:t>
            </a:r>
            <a:r>
              <a:rPr lang="en-US" sz="3200" b="1" dirty="0" smtClean="0">
                <a:latin typeface="Courier New" pitchFamily="49" charset="0"/>
                <a:cs typeface="Arial" charset="0"/>
              </a:rPr>
              <a:t>LDR</a:t>
            </a:r>
            <a:r>
              <a:rPr lang="en-US" sz="3200" b="1" dirty="0" smtClean="0">
                <a:latin typeface="+mj-lt"/>
                <a:cs typeface="Arial" charset="0"/>
              </a:rPr>
              <a:t>)</a:t>
            </a:r>
            <a:endParaRPr lang="en-US" sz="3200" b="1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i="1" dirty="0">
                <a:latin typeface="Times New Roman" pitchFamily="18" charset="0"/>
                <a:cs typeface="Arial" charset="0"/>
              </a:rPr>
              <a:t>  	</a:t>
            </a:r>
            <a:endParaRPr lang="en-US" sz="20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9920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7132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400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00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143000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Single-cycle critical path</a:t>
            </a:r>
            <a:r>
              <a:rPr lang="en-US" sz="3200" dirty="0">
                <a:latin typeface="+mj-lt"/>
                <a:cs typeface="Arial" charset="0"/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i="1" dirty="0">
                <a:latin typeface="Times New Roman" pitchFamily="18" charset="0"/>
                <a:cs typeface="Arial" charset="0"/>
              </a:rPr>
              <a:t>  	</a:t>
            </a:r>
            <a:r>
              <a:rPr lang="en-US" sz="2600" i="1" dirty="0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smtClean="0">
                <a:latin typeface="Times New Roman" pitchFamily="18" charset="0"/>
                <a:cs typeface="Arial" charset="0"/>
              </a:rPr>
              <a:t>c1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=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 smtClean="0">
                <a:latin typeface="Times New Roman" pitchFamily="18" charset="0"/>
                <a:cs typeface="Arial" charset="0"/>
              </a:rPr>
              <a:t>pcq_PC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dec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+ </a:t>
            </a:r>
            <a:endParaRPr lang="en-US" sz="26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	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max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[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 smtClean="0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 smtClean="0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read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 smtClean="0">
                <a:latin typeface="Times New Roman" pitchFamily="18" charset="0"/>
                <a:cs typeface="Arial" charset="0"/>
              </a:rPr>
              <a:t>sext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]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+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	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ALU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+mj-lt"/>
                <a:cs typeface="Arial" charset="0"/>
              </a:rPr>
              <a:t>Typically, </a:t>
            </a:r>
            <a:r>
              <a:rPr lang="en-US" sz="3200" b="1" dirty="0">
                <a:latin typeface="+mj-lt"/>
                <a:cs typeface="Arial" charset="0"/>
              </a:rPr>
              <a:t>limiting paths are: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memory, ALU, register </a:t>
            </a:r>
            <a:r>
              <a:rPr lang="en-US" sz="2600" dirty="0" smtClean="0">
                <a:latin typeface="+mj-lt"/>
                <a:cs typeface="Arial" charset="0"/>
              </a:rPr>
              <a:t>file </a:t>
            </a:r>
            <a:endParaRPr lang="en-US" sz="2600" dirty="0">
              <a:latin typeface="+mj-lt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i="1" dirty="0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smtClean="0">
                <a:latin typeface="Times New Roman" pitchFamily="18" charset="0"/>
                <a:cs typeface="Arial" charset="0"/>
              </a:rPr>
              <a:t>c1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=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pcq_PC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+ 2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 smtClean="0">
                <a:latin typeface="Times New Roman" pitchFamily="18" charset="0"/>
                <a:cs typeface="Arial" charset="0"/>
              </a:rPr>
              <a:t>dec</a:t>
            </a:r>
            <a:r>
              <a:rPr lang="en-US" sz="2600" baseline="-250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read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ALU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+ 2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 smtClean="0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setup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511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286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4661199"/>
              </p:ext>
            </p:extLst>
          </p:nvPr>
        </p:nvGraphicFramePr>
        <p:xfrm>
          <a:off x="1447800" y="1003679"/>
          <a:ext cx="6248400" cy="3720720"/>
        </p:xfrm>
        <a:graphic>
          <a:graphicData uri="http://schemas.openxmlformats.org/drawingml/2006/table">
            <a:tbl>
              <a:tblPr/>
              <a:tblGrid>
                <a:gridCol w="2286000"/>
                <a:gridCol w="1879600"/>
                <a:gridCol w="2082800"/>
              </a:tblGrid>
              <a:tr h="474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Delay (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Decoder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052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52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28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47244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 smtClean="0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smtClean="0">
                <a:latin typeface="Times New Roman" pitchFamily="18" charset="0"/>
                <a:cs typeface="Arial" charset="0"/>
              </a:rPr>
              <a:t>c1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= 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?</a:t>
            </a:r>
            <a:endParaRPr lang="en-US" sz="2400" b="1" baseline="-250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 smtClean="0">
                <a:solidFill>
                  <a:schemeClr val="bg1"/>
                </a:solidFill>
                <a:latin typeface="+mj-lt"/>
              </a:rPr>
              <a:t>Single-Cycle Performance Example</a:t>
            </a:r>
            <a:endParaRPr lang="en-US" sz="4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13861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528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28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47244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 smtClean="0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smtClean="0">
                <a:latin typeface="Times New Roman" pitchFamily="18" charset="0"/>
                <a:cs typeface="Arial" charset="0"/>
              </a:rPr>
              <a:t>c1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=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pcq_PC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+ 2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mem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dec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read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ALU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+ 2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mux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 smtClean="0">
                <a:latin typeface="Times New Roman" pitchFamily="18" charset="0"/>
                <a:cs typeface="Arial" charset="0"/>
              </a:rPr>
              <a:t>RF</a:t>
            </a:r>
            <a:r>
              <a:rPr lang="en-US" sz="2400" baseline="-25000" dirty="0" err="1" smtClean="0">
                <a:latin typeface="Times New Roman" pitchFamily="18" charset="0"/>
                <a:cs typeface="Arial" charset="0"/>
              </a:rPr>
              <a:t>setup</a:t>
            </a:r>
            <a:endParaRPr lang="en-US" sz="2400" baseline="-250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  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= [50 + 2(200) + 70 + 100 + 120 + 2(25) + 60] </a:t>
            </a:r>
            <a:r>
              <a:rPr lang="en-US" sz="2400" dirty="0" err="1" smtClean="0">
                <a:latin typeface="Times New Roman" pitchFamily="18" charset="0"/>
                <a:cs typeface="Arial" charset="0"/>
              </a:rPr>
              <a:t>ps</a:t>
            </a:r>
            <a:endParaRPr lang="en-US" sz="24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   = 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840 </a:t>
            </a:r>
            <a:r>
              <a:rPr lang="en-US" sz="2400" b="1" dirty="0" err="1" smtClean="0">
                <a:latin typeface="Times New Roman" pitchFamily="18" charset="0"/>
                <a:cs typeface="Arial" charset="0"/>
              </a:rPr>
              <a:t>ps</a:t>
            </a:r>
            <a:endParaRPr lang="en-US" sz="2400" b="1" baseline="-250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 smtClean="0">
                <a:solidFill>
                  <a:schemeClr val="bg1"/>
                </a:solidFill>
                <a:latin typeface="+mj-lt"/>
              </a:rPr>
              <a:t>Single-Cycle Performance Example</a:t>
            </a:r>
            <a:endParaRPr lang="en-US" sz="43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7" name="Group 6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91616916"/>
              </p:ext>
            </p:extLst>
          </p:nvPr>
        </p:nvGraphicFramePr>
        <p:xfrm>
          <a:off x="1447800" y="1003679"/>
          <a:ext cx="6248400" cy="3720720"/>
        </p:xfrm>
        <a:graphic>
          <a:graphicData uri="http://schemas.openxmlformats.org/drawingml/2006/table">
            <a:tbl>
              <a:tblPr/>
              <a:tblGrid>
                <a:gridCol w="2286000"/>
                <a:gridCol w="1879600"/>
                <a:gridCol w="2082800"/>
              </a:tblGrid>
              <a:tr h="474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Delay (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Decoder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827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991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91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1219200"/>
            <a:ext cx="7924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 smtClean="0">
                <a:latin typeface="+mj-lt"/>
                <a:cs typeface="Arial" charset="0"/>
              </a:rPr>
              <a:t>Program </a:t>
            </a:r>
            <a:r>
              <a:rPr lang="en-US" sz="3200" dirty="0">
                <a:latin typeface="+mj-lt"/>
                <a:cs typeface="Arial" charset="0"/>
              </a:rPr>
              <a:t>with 100 billion </a:t>
            </a:r>
            <a:r>
              <a:rPr lang="en-US" sz="3200" dirty="0" smtClean="0">
                <a:latin typeface="+mj-lt"/>
                <a:cs typeface="Arial" charset="0"/>
              </a:rPr>
              <a:t>instructions: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i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Execution Time</a:t>
            </a:r>
            <a:r>
              <a:rPr lang="en-US" sz="3200" dirty="0">
                <a:latin typeface="+mj-lt"/>
                <a:cs typeface="Arial" charset="0"/>
              </a:rPr>
              <a:t> = # instructions x CPI x </a:t>
            </a:r>
            <a:r>
              <a:rPr lang="en-US" sz="3200" i="1" dirty="0">
                <a:latin typeface="+mj-lt"/>
                <a:cs typeface="Arial" charset="0"/>
              </a:rPr>
              <a:t>T</a:t>
            </a:r>
            <a:r>
              <a:rPr lang="en-US" sz="3200" i="1" baseline="-25000" dirty="0">
                <a:latin typeface="+mj-lt"/>
                <a:cs typeface="Arial" charset="0"/>
              </a:rPr>
              <a:t>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i="1" dirty="0">
                <a:latin typeface="+mj-lt"/>
                <a:cs typeface="Arial" charset="0"/>
              </a:rPr>
              <a:t>		             </a:t>
            </a:r>
            <a:r>
              <a:rPr lang="en-US" sz="3200" i="1" dirty="0" smtClean="0">
                <a:latin typeface="+mj-lt"/>
                <a:cs typeface="Arial" charset="0"/>
              </a:rPr>
              <a:t>      </a:t>
            </a:r>
            <a:r>
              <a:rPr lang="en-US" sz="3200" dirty="0" smtClean="0">
                <a:latin typeface="+mj-lt"/>
                <a:cs typeface="Arial" charset="0"/>
              </a:rPr>
              <a:t>= </a:t>
            </a:r>
            <a:r>
              <a:rPr lang="en-US" sz="3200" dirty="0">
                <a:latin typeface="+mj-lt"/>
                <a:cs typeface="Arial" charset="0"/>
              </a:rPr>
              <a:t>(100 </a:t>
            </a:r>
            <a:r>
              <a:rPr lang="en-US" sz="3200" dirty="0">
                <a:latin typeface="+mj-lt"/>
                <a:cs typeface="Times New Roman" pitchFamily="18" charset="0"/>
              </a:rPr>
              <a:t>× 10</a:t>
            </a:r>
            <a:r>
              <a:rPr lang="en-US" sz="3200" baseline="30000" dirty="0">
                <a:latin typeface="+mj-lt"/>
                <a:cs typeface="Times New Roman" pitchFamily="18" charset="0"/>
              </a:rPr>
              <a:t>9</a:t>
            </a:r>
            <a:r>
              <a:rPr lang="en-US" sz="3200" dirty="0">
                <a:latin typeface="+mj-lt"/>
                <a:cs typeface="Arial" charset="0"/>
              </a:rPr>
              <a:t>)(1</a:t>
            </a:r>
            <a:r>
              <a:rPr lang="en-US" sz="3200" dirty="0" smtClean="0">
                <a:latin typeface="+mj-lt"/>
                <a:cs typeface="Arial" charset="0"/>
              </a:rPr>
              <a:t>)(840  </a:t>
            </a:r>
            <a:r>
              <a:rPr lang="en-US" sz="3200" dirty="0">
                <a:latin typeface="+mj-lt"/>
                <a:cs typeface="Times New Roman" pitchFamily="18" charset="0"/>
              </a:rPr>
              <a:t>× 10</a:t>
            </a:r>
            <a:r>
              <a:rPr lang="en-US" sz="3200" baseline="30000" dirty="0">
                <a:latin typeface="+mj-lt"/>
                <a:cs typeface="Times New Roman" pitchFamily="18" charset="0"/>
              </a:rPr>
              <a:t>-12 </a:t>
            </a:r>
            <a:r>
              <a:rPr lang="en-US" sz="3200" dirty="0">
                <a:latin typeface="+mj-lt"/>
                <a:cs typeface="Arial" charset="0"/>
              </a:rPr>
              <a:t>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		           </a:t>
            </a:r>
            <a:r>
              <a:rPr lang="en-US" sz="3200" dirty="0" smtClean="0">
                <a:latin typeface="+mj-lt"/>
                <a:cs typeface="Arial" charset="0"/>
              </a:rPr>
              <a:t>        </a:t>
            </a:r>
            <a:r>
              <a:rPr lang="en-US" sz="3200" dirty="0">
                <a:latin typeface="+mj-lt"/>
                <a:cs typeface="Arial" charset="0"/>
              </a:rPr>
              <a:t>= </a:t>
            </a:r>
            <a:r>
              <a:rPr lang="en-US" sz="3200" b="1" dirty="0" smtClean="0">
                <a:latin typeface="+mj-lt"/>
                <a:cs typeface="Arial" charset="0"/>
              </a:rPr>
              <a:t>84 </a:t>
            </a:r>
            <a:r>
              <a:rPr lang="en-US" sz="3200" b="1" dirty="0">
                <a:latin typeface="+mj-lt"/>
                <a:cs typeface="Arial" charset="0"/>
              </a:rPr>
              <a:t>seconds</a:t>
            </a:r>
            <a:r>
              <a:rPr lang="en-US" sz="3200" b="1" i="1" dirty="0">
                <a:latin typeface="Times New Roman" pitchFamily="18" charset="0"/>
                <a:cs typeface="Arial" charset="0"/>
              </a:rPr>
              <a:t>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 smtClean="0">
                <a:solidFill>
                  <a:schemeClr val="bg1"/>
                </a:solidFill>
                <a:latin typeface="+mj-lt"/>
              </a:rPr>
              <a:t>Single-Cycle Performance Example</a:t>
            </a:r>
            <a:endParaRPr lang="en-US" sz="4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26844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381000" y="990600"/>
            <a:ext cx="845820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Single-cycle:</a:t>
            </a:r>
            <a:endParaRPr lang="en-US" b="1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</a:t>
            </a:r>
            <a:r>
              <a:rPr lang="en-US" sz="2600" dirty="0" smtClean="0"/>
              <a:t>simple</a:t>
            </a:r>
            <a:endParaRPr lang="en-US" sz="2600" dirty="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/>
              <a:t>cycle time limited by longest instruction (</a:t>
            </a:r>
            <a:r>
              <a:rPr lang="en-US" sz="2600" dirty="0">
                <a:latin typeface="Courier New" pitchFamily="49" charset="0"/>
              </a:rPr>
              <a:t>LDR</a:t>
            </a:r>
            <a:r>
              <a:rPr lang="en-US" sz="2600" dirty="0"/>
              <a:t>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 smtClean="0"/>
              <a:t>separate memories for instruction and data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 smtClean="0"/>
              <a:t>3 adders/ALUs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b="1" dirty="0" err="1" smtClean="0"/>
              <a:t>Multicycle</a:t>
            </a:r>
            <a:r>
              <a:rPr lang="en-US" b="1" dirty="0"/>
              <a:t> </a:t>
            </a:r>
            <a:r>
              <a:rPr lang="en-US" b="1" dirty="0" smtClean="0"/>
              <a:t>processor addresses these </a:t>
            </a:r>
            <a:r>
              <a:rPr lang="en-US" b="1" dirty="0" smtClean="0"/>
              <a:t>issues by </a:t>
            </a:r>
            <a:r>
              <a:rPr lang="en-US" b="1" dirty="0" smtClean="0"/>
              <a:t>breaking instruction into shorter steps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shorter instructions take fewer steps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can re-use hardware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cycle time is faster</a:t>
            </a: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11744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381000" y="990600"/>
            <a:ext cx="769620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Single-cycle:</a:t>
            </a:r>
            <a:endParaRPr lang="en-US" b="1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</a:t>
            </a:r>
            <a:r>
              <a:rPr lang="en-US" sz="2600" dirty="0" smtClean="0"/>
              <a:t>simple</a:t>
            </a:r>
            <a:endParaRPr lang="en-US" sz="2600" dirty="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/>
              <a:t>cycle time limited by longest instruction (</a:t>
            </a:r>
            <a:r>
              <a:rPr lang="en-US" sz="2600" dirty="0">
                <a:latin typeface="Courier New" pitchFamily="49" charset="0"/>
              </a:rPr>
              <a:t>LDR</a:t>
            </a:r>
            <a:r>
              <a:rPr lang="en-US" sz="2600" dirty="0"/>
              <a:t>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 smtClean="0"/>
              <a:t>separate memories for instruction and data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 smtClean="0"/>
              <a:t>3 adders/ALUs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b="1" dirty="0" err="1" smtClean="0"/>
              <a:t>Multicycle</a:t>
            </a:r>
            <a:r>
              <a:rPr lang="en-US" b="1" dirty="0" smtClean="0"/>
              <a:t>:</a:t>
            </a:r>
            <a:endParaRPr lang="en-US" b="1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higher clock speed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simpler instructions run faster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reuse expensive hardware on multiple cycles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-  sequencing overhead paid many </a:t>
            </a:r>
            <a:r>
              <a:rPr lang="en-US" sz="2600" dirty="0" smtClean="0"/>
              <a:t>times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8123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457223"/>
              </p:ext>
            </p:extLst>
          </p:nvPr>
        </p:nvGraphicFramePr>
        <p:xfrm>
          <a:off x="849312" y="1447800"/>
          <a:ext cx="730408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02" name="Visio" r:id="rId4" imgW="3057441" imgH="1371600" progId="Visio.Drawing.15">
                  <p:embed/>
                </p:oleObj>
              </mc:Choice>
              <mc:Fallback>
                <p:oleObj name="Visio" r:id="rId4" imgW="3057441" imgH="13716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9312" y="1447800"/>
                        <a:ext cx="7304088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ARM Architectural State Elements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560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381000" y="990600"/>
            <a:ext cx="769620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Single-cycle:</a:t>
            </a:r>
            <a:endParaRPr lang="en-US" b="1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</a:t>
            </a:r>
            <a:r>
              <a:rPr lang="en-US" sz="2600" dirty="0" smtClean="0"/>
              <a:t>simple</a:t>
            </a:r>
            <a:endParaRPr lang="en-US" sz="2600" dirty="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/>
              <a:t>cycle time limited by longest instruction (</a:t>
            </a:r>
            <a:r>
              <a:rPr lang="en-US" sz="2600" dirty="0">
                <a:latin typeface="Courier New" pitchFamily="49" charset="0"/>
              </a:rPr>
              <a:t>LDR</a:t>
            </a:r>
            <a:r>
              <a:rPr lang="en-US" sz="2600" dirty="0"/>
              <a:t>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 smtClean="0"/>
              <a:t>separate memories for instruction and data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 smtClean="0"/>
              <a:t>3 adders/ALUs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b="1" dirty="0" err="1" smtClean="0"/>
              <a:t>Multicycle</a:t>
            </a:r>
            <a:r>
              <a:rPr lang="en-US" b="1" dirty="0" smtClean="0"/>
              <a:t>:</a:t>
            </a:r>
            <a:endParaRPr lang="en-US" b="1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higher clock speed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simpler instructions run faster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reuse expensive hardware on multiple cycles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-  sequencing overhead paid many </a:t>
            </a:r>
            <a:r>
              <a:rPr lang="en-US" sz="2600" dirty="0" smtClean="0"/>
              <a:t>times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67400" y="3004673"/>
            <a:ext cx="3072439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Same design </a:t>
            </a:r>
            <a:r>
              <a:rPr lang="en-US" sz="2800" b="1" dirty="0" smtClean="0">
                <a:solidFill>
                  <a:srgbClr val="0070C0"/>
                </a:solidFill>
              </a:rPr>
              <a:t>steps as single-cycle: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first </a:t>
            </a:r>
            <a:r>
              <a:rPr lang="en-US" sz="2800" b="1" dirty="0" err="1" smtClean="0">
                <a:solidFill>
                  <a:srgbClr val="0070C0"/>
                </a:solidFill>
              </a:rPr>
              <a:t>datapath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then </a:t>
            </a:r>
            <a:r>
              <a:rPr lang="en-US" sz="2800" b="1" dirty="0">
                <a:solidFill>
                  <a:srgbClr val="0070C0"/>
                </a:solidFill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23420874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8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2191" name="Rectangle 1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143000"/>
            <a:ext cx="7924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Replace Instruction and Data memories with </a:t>
            </a:r>
            <a:r>
              <a:rPr lang="en-US" sz="3200" dirty="0" smtClean="0">
                <a:latin typeface="+mj-lt"/>
                <a:cs typeface="Arial" charset="0"/>
              </a:rPr>
              <a:t>a single </a:t>
            </a:r>
            <a:r>
              <a:rPr lang="en-US" sz="3200" dirty="0">
                <a:latin typeface="+mj-lt"/>
                <a:cs typeface="Arial" charset="0"/>
              </a:rPr>
              <a:t>unified </a:t>
            </a:r>
            <a:r>
              <a:rPr lang="en-US" sz="3200" dirty="0" smtClean="0">
                <a:latin typeface="+mj-lt"/>
                <a:cs typeface="Arial" charset="0"/>
              </a:rPr>
              <a:t>memory – more realistic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State Elements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5211" name="Picture 1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620125" cy="276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3559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32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320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STEP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1: </a:t>
            </a:r>
            <a:r>
              <a:rPr lang="en-US" sz="3200" dirty="0">
                <a:latin typeface="+mj-lt"/>
                <a:cs typeface="Arial" charset="0"/>
              </a:rPr>
              <a:t>Fetch instruction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nstruction Fetch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6235" name="Picture 1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78470"/>
            <a:ext cx="6172200" cy="238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4625836"/>
            <a:ext cx="5738812" cy="108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</p:spTree>
    <p:extLst>
      <p:ext uri="{BB962C8B-B14F-4D97-AF65-F5344CB8AC3E}">
        <p14:creationId xmlns:p14="http://schemas.microsoft.com/office/powerpoint/2010/main" val="24163908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4625836"/>
            <a:ext cx="5738812" cy="108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  <p:sp>
        <p:nvSpPr>
          <p:cNvPr id="12052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525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7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7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7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7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r>
              <a:rPr lang="en-US" sz="37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700" dirty="0">
                <a:solidFill>
                  <a:schemeClr val="bg1"/>
                </a:solidFill>
                <a:latin typeface="+mj-lt"/>
              </a:rPr>
              <a:t>R</a:t>
            </a:r>
            <a:r>
              <a:rPr lang="en-US" sz="3700" dirty="0" smtClean="0">
                <a:solidFill>
                  <a:schemeClr val="bg1"/>
                </a:solidFill>
                <a:latin typeface="+mj-lt"/>
              </a:rPr>
              <a:t>egister Read</a:t>
            </a:r>
            <a:endParaRPr lang="en-US" sz="3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STEP 2: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Read source operands from RF</a:t>
            </a:r>
            <a:endParaRPr lang="en-US" dirty="0"/>
          </a:p>
        </p:txBody>
      </p:sp>
      <p:pic>
        <p:nvPicPr>
          <p:cNvPr id="177260" name="Picture 1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28267"/>
            <a:ext cx="6440266" cy="299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118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4625836"/>
            <a:ext cx="5738812" cy="108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  <p:sp>
        <p:nvSpPr>
          <p:cNvPr id="12083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832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9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Address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STEP 3: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Compute the memory address</a:t>
            </a:r>
            <a:endParaRPr lang="en-US" dirty="0"/>
          </a:p>
        </p:txBody>
      </p:sp>
      <p:pic>
        <p:nvPicPr>
          <p:cNvPr id="179306" name="Picture 1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018364"/>
            <a:ext cx="8836025" cy="26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345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4625836"/>
            <a:ext cx="5738812" cy="108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  <p:sp>
        <p:nvSpPr>
          <p:cNvPr id="12093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934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156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3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DR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Memory Read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STEP 4: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Read data from memory</a:t>
            </a:r>
            <a:endParaRPr lang="en-US" dirty="0"/>
          </a:p>
        </p:txBody>
      </p:sp>
      <p:pic>
        <p:nvPicPr>
          <p:cNvPr id="180331" name="Picture 1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981200"/>
            <a:ext cx="8486775" cy="28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6099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4625836"/>
            <a:ext cx="5738812" cy="108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  <p:sp>
        <p:nvSpPr>
          <p:cNvPr id="12103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03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7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7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7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7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r>
              <a:rPr lang="en-US" sz="3700" dirty="0" smtClean="0">
                <a:solidFill>
                  <a:schemeClr val="bg1"/>
                </a:solidFill>
                <a:latin typeface="+mj-lt"/>
              </a:rPr>
              <a:t> Write Register</a:t>
            </a:r>
            <a:endParaRPr lang="en-US" sz="3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STEP 5: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Write data back to register file</a:t>
            </a:r>
            <a:endParaRPr lang="en-US" dirty="0"/>
          </a:p>
        </p:txBody>
      </p:sp>
      <p:pic>
        <p:nvPicPr>
          <p:cNvPr id="181354" name="Picture 1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996540"/>
            <a:ext cx="8448675" cy="280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469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Increment PC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Meanwhile: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Increment </a:t>
            </a:r>
            <a:r>
              <a:rPr lang="en-US" dirty="0" smtClean="0"/>
              <a:t>PC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Concurrent with fetching instruction</a:t>
            </a:r>
            <a:endParaRPr lang="en-US" dirty="0"/>
          </a:p>
        </p:txBody>
      </p:sp>
      <p:pic>
        <p:nvPicPr>
          <p:cNvPr id="182378" name="Picture 1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444750"/>
            <a:ext cx="87884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2091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Access to PC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1143000"/>
            <a:ext cx="8153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dirty="0" smtClean="0"/>
              <a:t>PC </a:t>
            </a:r>
            <a:r>
              <a:rPr lang="en-US" sz="2900" dirty="0"/>
              <a:t>can be </a:t>
            </a:r>
            <a:r>
              <a:rPr lang="en-US" sz="2900" dirty="0" smtClean="0"/>
              <a:t>read/written by </a:t>
            </a:r>
            <a:r>
              <a:rPr lang="en-US" sz="2900" dirty="0"/>
              <a:t>instruction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257083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736850"/>
            <a:ext cx="880745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147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Access to PC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1143000"/>
            <a:ext cx="8153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dirty="0" smtClean="0"/>
              <a:t>PC </a:t>
            </a:r>
            <a:r>
              <a:rPr lang="en-US" sz="2900" dirty="0"/>
              <a:t>can be </a:t>
            </a:r>
            <a:r>
              <a:rPr lang="en-US" sz="2900" dirty="0" smtClean="0"/>
              <a:t>read/written by </a:t>
            </a:r>
            <a:r>
              <a:rPr lang="en-US" sz="2900" dirty="0"/>
              <a:t>instruction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Read: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/>
              <a:t>R15 (PC+8) available in Register </a:t>
            </a:r>
            <a:r>
              <a:rPr lang="en-US" sz="2400" dirty="0" smtClean="0"/>
              <a:t>File</a:t>
            </a:r>
            <a:endParaRPr lang="en-US" sz="2400" dirty="0"/>
          </a:p>
        </p:txBody>
      </p:sp>
      <p:pic>
        <p:nvPicPr>
          <p:cNvPr id="257083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736850"/>
            <a:ext cx="880745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33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143000"/>
            <a:ext cx="7696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Datapath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ARM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141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Read to PC (R15)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80999" y="1143000"/>
            <a:ext cx="8763001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Example: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R1,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R15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R2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15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Read to PC (R15)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80999" y="1143000"/>
            <a:ext cx="8763001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Example: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R1,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R15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R2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/>
              <a:t>R15 needs to be read as PC+8 from Register File (RF) in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</a:t>
            </a:r>
            <a:r>
              <a:rPr lang="en-US" sz="2400" dirty="0" smtClean="0"/>
              <a:t>step</a:t>
            </a:r>
          </a:p>
          <a:p>
            <a:r>
              <a:rPr lang="en-US" sz="2400" dirty="0" smtClean="0"/>
              <a:t>PC+4 was computed in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step</a:t>
            </a:r>
            <a:endParaRPr lang="en-US" sz="2400" dirty="0" smtClean="0"/>
          </a:p>
          <a:p>
            <a:r>
              <a:rPr lang="en-US" sz="2400" dirty="0" smtClean="0"/>
              <a:t>So (also in </a:t>
            </a: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</a:t>
            </a:r>
            <a:r>
              <a:rPr lang="en-US" sz="2400" dirty="0" smtClean="0"/>
              <a:t>step) </a:t>
            </a:r>
            <a:r>
              <a:rPr lang="en-US" sz="2400" dirty="0" smtClean="0"/>
              <a:t>ALU computes (PC+4) + 4 for R15 input</a:t>
            </a:r>
            <a:endParaRPr lang="en-US" sz="2400" dirty="0" smtClean="0"/>
          </a:p>
        </p:txBody>
      </p:sp>
      <p:pic>
        <p:nvPicPr>
          <p:cNvPr id="6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3048000"/>
            <a:ext cx="880745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962400" y="5486400"/>
            <a:ext cx="609600" cy="387350"/>
          </a:xfrm>
          <a:prstGeom prst="straightConnector1">
            <a:avLst/>
          </a:prstGeom>
          <a:ln w="31750">
            <a:solidFill>
              <a:srgbClr val="C0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431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Read to PC (R15)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80999" y="1143000"/>
            <a:ext cx="8763001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Example: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R1,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R15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R2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/>
              <a:t>R15 needs to be read as PC+8 from Register File (RF) in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step</a:t>
            </a:r>
          </a:p>
          <a:p>
            <a:r>
              <a:rPr lang="en-US" sz="2400" dirty="0"/>
              <a:t>PC+4 was computed in 1</a:t>
            </a:r>
            <a:r>
              <a:rPr lang="en-US" sz="2400" baseline="30000" dirty="0"/>
              <a:t>st</a:t>
            </a:r>
            <a:r>
              <a:rPr lang="en-US" sz="2400" dirty="0"/>
              <a:t> step</a:t>
            </a:r>
          </a:p>
          <a:p>
            <a:r>
              <a:rPr lang="en-US" sz="2400" dirty="0"/>
              <a:t>So (also in 2</a:t>
            </a:r>
            <a:r>
              <a:rPr lang="en-US" sz="2400" baseline="30000" dirty="0"/>
              <a:t>nd</a:t>
            </a:r>
            <a:r>
              <a:rPr lang="en-US" sz="2400" dirty="0"/>
              <a:t> step) ALU computes (PC+4) + 4 for R15 input</a:t>
            </a:r>
          </a:p>
          <a:p>
            <a:pPr lvl="1"/>
            <a:r>
              <a:rPr lang="en-US" sz="2400" i="1" dirty="0" err="1" smtClean="0"/>
              <a:t>SrcA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i="1" dirty="0"/>
              <a:t>PC</a:t>
            </a:r>
            <a:r>
              <a:rPr lang="en-US" sz="2400" dirty="0"/>
              <a:t> (which was already updated in step 1 to PC+4)</a:t>
            </a:r>
          </a:p>
          <a:p>
            <a:pPr lvl="1"/>
            <a:r>
              <a:rPr lang="en-US" sz="2400" i="1" dirty="0" err="1"/>
              <a:t>SrcB</a:t>
            </a:r>
            <a:r>
              <a:rPr lang="en-US" sz="2400" dirty="0"/>
              <a:t> = 4</a:t>
            </a:r>
          </a:p>
          <a:p>
            <a:pPr lvl="1"/>
            <a:r>
              <a:rPr lang="en-US" sz="2400" i="1" dirty="0" err="1"/>
              <a:t>ALUResult</a:t>
            </a:r>
            <a:r>
              <a:rPr lang="en-US" sz="2400" dirty="0"/>
              <a:t> = </a:t>
            </a:r>
            <a:r>
              <a:rPr lang="en-US" sz="2400" i="1" dirty="0"/>
              <a:t>PC</a:t>
            </a:r>
            <a:r>
              <a:rPr lang="en-US" sz="2400" dirty="0"/>
              <a:t> + 8 </a:t>
            </a:r>
          </a:p>
          <a:p>
            <a:r>
              <a:rPr lang="en-US" sz="2400" dirty="0" err="1"/>
              <a:t>ALUResult</a:t>
            </a:r>
            <a:r>
              <a:rPr lang="en-US" sz="2400" dirty="0"/>
              <a:t> is fed to R15 input port of </a:t>
            </a:r>
            <a:r>
              <a:rPr lang="en-US" sz="2400" dirty="0" smtClean="0"/>
              <a:t>RF </a:t>
            </a:r>
            <a:r>
              <a:rPr lang="en-US" sz="2400" dirty="0"/>
              <a:t>in 2</a:t>
            </a:r>
            <a:r>
              <a:rPr lang="en-US" sz="2400" baseline="30000" dirty="0"/>
              <a:t>nd</a:t>
            </a:r>
            <a:r>
              <a:rPr lang="en-US" sz="2400" dirty="0"/>
              <a:t> </a:t>
            </a:r>
            <a:r>
              <a:rPr lang="en-US" sz="2400" dirty="0" smtClean="0"/>
              <a:t>step (which </a:t>
            </a:r>
            <a:r>
              <a:rPr lang="en-US" sz="2400" dirty="0"/>
              <a:t>is then routed to RD1 </a:t>
            </a:r>
            <a:r>
              <a:rPr lang="en-US" sz="2400" dirty="0" smtClean="0"/>
              <a:t>output of RF)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936421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Access to PC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1143000"/>
            <a:ext cx="8153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dirty="0" smtClean="0"/>
              <a:t>PC </a:t>
            </a:r>
            <a:r>
              <a:rPr lang="en-US" sz="2900" dirty="0"/>
              <a:t>can be </a:t>
            </a:r>
            <a:r>
              <a:rPr lang="en-US" sz="2900" dirty="0" smtClean="0"/>
              <a:t>read/written by </a:t>
            </a:r>
            <a:r>
              <a:rPr lang="en-US" sz="2900" dirty="0"/>
              <a:t>instruction</a:t>
            </a:r>
          </a:p>
          <a:p>
            <a:r>
              <a:rPr lang="en-US" sz="2400" b="1" dirty="0" smtClean="0"/>
              <a:t>Read:</a:t>
            </a:r>
            <a:r>
              <a:rPr lang="en-US" sz="2400" dirty="0" smtClean="0"/>
              <a:t> </a:t>
            </a:r>
            <a:r>
              <a:rPr lang="en-US" sz="2400" dirty="0"/>
              <a:t>R15 (PC+8) available in Register File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Write: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/>
              <a:t>Be able to write result </a:t>
            </a:r>
            <a:r>
              <a:rPr lang="en-US" sz="2400" dirty="0" smtClean="0"/>
              <a:t>of instruction to </a:t>
            </a:r>
            <a:r>
              <a:rPr lang="en-US" sz="2400" dirty="0"/>
              <a:t>PC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257083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736850"/>
            <a:ext cx="880745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33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838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Write to PC (R15)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80999" y="1143000"/>
            <a:ext cx="8763001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Example: 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R15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R8, R3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349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838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Write to PC (R15)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80999" y="1143000"/>
            <a:ext cx="8763001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Example: 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R15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R8, R3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/>
              <a:t>Result of instruction needs to be written to the PC register</a:t>
            </a:r>
          </a:p>
          <a:p>
            <a:r>
              <a:rPr lang="en-US" sz="2400" dirty="0" err="1" smtClean="0"/>
              <a:t>ALUResult</a:t>
            </a:r>
            <a:r>
              <a:rPr lang="en-US" sz="2400" dirty="0" smtClean="0"/>
              <a:t> already routed to the PC register, just assert </a:t>
            </a:r>
            <a:r>
              <a:rPr lang="en-US" sz="2400" dirty="0" err="1" smtClean="0"/>
              <a:t>PCWrite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99472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838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Write to PC (R15)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80999" y="1143000"/>
            <a:ext cx="8763001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Example: 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R15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R8, R3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/>
              <a:t>Result of instruction needs to be written to the PC register</a:t>
            </a:r>
          </a:p>
          <a:p>
            <a:r>
              <a:rPr lang="en-US" sz="2400" dirty="0" err="1" smtClean="0"/>
              <a:t>ALUResult</a:t>
            </a:r>
            <a:r>
              <a:rPr lang="en-US" sz="2400" dirty="0" smtClean="0"/>
              <a:t> already routed to the PC register, just assert </a:t>
            </a:r>
            <a:r>
              <a:rPr lang="en-US" sz="2400" dirty="0" err="1" smtClean="0"/>
              <a:t>PCWrite</a:t>
            </a:r>
            <a:endParaRPr lang="en-US" sz="2400" dirty="0" smtClean="0"/>
          </a:p>
        </p:txBody>
      </p:sp>
      <p:pic>
        <p:nvPicPr>
          <p:cNvPr id="6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889250"/>
            <a:ext cx="880745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533400" y="2743200"/>
            <a:ext cx="457200" cy="146050"/>
          </a:xfrm>
          <a:prstGeom prst="straightConnector1">
            <a:avLst/>
          </a:prstGeom>
          <a:ln w="31750">
            <a:solidFill>
              <a:srgbClr val="C0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472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24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24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Write data in </a:t>
            </a:r>
            <a:r>
              <a:rPr lang="en-US" sz="3200" dirty="0" smtClean="0">
                <a:latin typeface="Courier New" pitchFamily="49" charset="0"/>
                <a:cs typeface="Arial" charset="0"/>
              </a:rPr>
              <a:t>Rn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to 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83405" name="Picture 1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930400"/>
            <a:ext cx="88773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1912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4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447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 smtClean="0">
                <a:latin typeface="+mj-lt"/>
                <a:cs typeface="Arial" charset="0"/>
              </a:rPr>
              <a:t>With immediate addressing (i.e., an immediate </a:t>
            </a:r>
            <a:r>
              <a:rPr lang="en-US" sz="3200" i="1" dirty="0" smtClean="0">
                <a:latin typeface="+mj-lt"/>
                <a:cs typeface="Arial" charset="0"/>
              </a:rPr>
              <a:t>Src2</a:t>
            </a:r>
            <a:r>
              <a:rPr lang="en-US" sz="3200" dirty="0" smtClean="0">
                <a:latin typeface="+mj-lt"/>
                <a:cs typeface="Arial" charset="0"/>
              </a:rPr>
              <a:t>), no additional changes needed for </a:t>
            </a:r>
            <a:r>
              <a:rPr lang="en-US" sz="3200" dirty="0" err="1" smtClean="0">
                <a:latin typeface="+mj-lt"/>
                <a:cs typeface="Arial" charset="0"/>
              </a:rPr>
              <a:t>datapath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: Data-processing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1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794000"/>
            <a:ext cx="88773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151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4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447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 smtClean="0">
                <a:latin typeface="+mj-lt"/>
                <a:cs typeface="Arial" charset="0"/>
              </a:rPr>
              <a:t>With register addressing (register </a:t>
            </a:r>
            <a:r>
              <a:rPr lang="en-US" sz="3200" i="1" dirty="0" smtClean="0">
                <a:latin typeface="+mj-lt"/>
                <a:cs typeface="Arial" charset="0"/>
              </a:rPr>
              <a:t>Src2</a:t>
            </a:r>
            <a:r>
              <a:rPr lang="en-US" sz="3200" dirty="0" smtClean="0">
                <a:latin typeface="+mj-lt"/>
                <a:cs typeface="Arial" charset="0"/>
              </a:rPr>
              <a:t>):</a:t>
            </a:r>
          </a:p>
          <a:p>
            <a:pPr>
              <a:spcBef>
                <a:spcPct val="20000"/>
              </a:spcBef>
            </a:pPr>
            <a:r>
              <a:rPr lang="en-US" sz="3200" dirty="0" smtClean="0">
                <a:latin typeface="+mj-lt"/>
                <a:cs typeface="Arial" charset="0"/>
              </a:rPr>
              <a:t>	Read </a:t>
            </a:r>
            <a:r>
              <a:rPr lang="en-US" sz="3200" dirty="0">
                <a:latin typeface="+mj-lt"/>
                <a:cs typeface="Arial" charset="0"/>
              </a:rPr>
              <a:t>from </a:t>
            </a:r>
            <a:r>
              <a:rPr lang="en-US" sz="3200" dirty="0" smtClean="0">
                <a:latin typeface="+mj-lt"/>
                <a:cs typeface="Arial" charset="0"/>
              </a:rPr>
              <a:t>Rn </a:t>
            </a:r>
            <a:r>
              <a:rPr lang="en-US" sz="3200" dirty="0">
                <a:latin typeface="+mj-lt"/>
                <a:cs typeface="Arial" charset="0"/>
              </a:rPr>
              <a:t>and </a:t>
            </a:r>
            <a:r>
              <a:rPr lang="en-US" sz="3200" dirty="0" smtClean="0">
                <a:latin typeface="+mj-lt"/>
                <a:cs typeface="Arial" charset="0"/>
              </a:rPr>
              <a:t>Rm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: Data-processing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8107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571750"/>
            <a:ext cx="8788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3781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18321</TotalTime>
  <Words>5059</Words>
  <Application>Microsoft Macintosh PowerPoint</Application>
  <PresentationFormat>On-screen Show (4:3)</PresentationFormat>
  <Paragraphs>1578</Paragraphs>
  <Slides>193</Slides>
  <Notes>192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193</vt:i4>
      </vt:variant>
    </vt:vector>
  </HeadingPairs>
  <TitlesOfParts>
    <vt:vector size="196" baseType="lpstr">
      <vt:lpstr>Office Theme</vt:lpstr>
      <vt:lpstr>Visio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David Harris</cp:lastModifiedBy>
  <cp:revision>266</cp:revision>
  <dcterms:created xsi:type="dcterms:W3CDTF">2012-08-07T04:56:47Z</dcterms:created>
  <dcterms:modified xsi:type="dcterms:W3CDTF">2017-04-02T12:46:26Z</dcterms:modified>
</cp:coreProperties>
</file>