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8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42.xml" ContentType="application/vnd.openxmlformats-officedocument.presentationml.notesSlide+xml"/>
  <Override PartName="/ppt/embeddings/oleObject14.bin" ContentType="application/vnd.openxmlformats-officedocument.oleObject"/>
  <Override PartName="/ppt/tags/tag102.xml" ContentType="application/vnd.openxmlformats-officedocument.presentationml.tags+xml"/>
  <Override PartName="/ppt/notesSlides/notesSlide4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5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6.xml" ContentType="application/vnd.openxmlformats-officedocument.presentationml.notesSlide+xml"/>
  <Override PartName="/ppt/embeddings/oleObject19.bin" ContentType="application/vnd.openxmlformats-officedocument.oleObject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tags/tag114.xml" ContentType="application/vnd.openxmlformats-officedocument.presentationml.tags+xml"/>
  <Override PartName="/ppt/notesSlides/notesSlide48.xml" ContentType="application/vnd.openxmlformats-officedocument.presentationml.notesSlide+xml"/>
  <Override PartName="/ppt/tags/tag115.xml" ContentType="application/vnd.openxmlformats-officedocument.presentationml.tags+xml"/>
  <Override PartName="/ppt/notesSlides/notesSlide4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50.xml" ContentType="application/vnd.openxmlformats-officedocument.presentationml.notesSlide+xml"/>
  <Override PartName="/ppt/embeddings/oleObject22.bin" ContentType="application/vnd.openxmlformats-officedocument.oleObject"/>
  <Override PartName="/ppt/tags/tag118.xml" ContentType="application/vnd.openxmlformats-officedocument.presentationml.tags+xml"/>
  <Override PartName="/ppt/notesSlides/notesSlide5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5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4.xml" ContentType="application/vnd.openxmlformats-officedocument.presentationml.notesSlide+xml"/>
  <Override PartName="/ppt/embeddings/oleObject27.bin" ContentType="application/vnd.openxmlformats-officedocument.oleObject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5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6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7.xml" ContentType="application/vnd.openxmlformats-officedocument.presentationml.notesSlide+xml"/>
  <Override PartName="/ppt/embeddings/oleObject31.bin" ContentType="application/vnd.openxmlformats-officedocument.oleObject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9.xml" ContentType="application/vnd.openxmlformats-officedocument.presentationml.notesSlide+xml"/>
  <Override PartName="/ppt/embeddings/oleObject32.bin" ContentType="application/vnd.openxmlformats-officedocument.oleObject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0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1.xml" ContentType="application/vnd.openxmlformats-officedocument.presentationml.notesSlide+xml"/>
  <Override PartName="/ppt/embeddings/oleObject33.bin" ContentType="application/vnd.openxmlformats-officedocument.oleObject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62.xml" ContentType="application/vnd.openxmlformats-officedocument.presentationml.notesSlide+xml"/>
  <Override PartName="/ppt/embeddings/oleObject34.bin" ContentType="application/vnd.openxmlformats-officedocument.oleObject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63.xml" ContentType="application/vnd.openxmlformats-officedocument.presentationml.notesSlide+xml"/>
  <Override PartName="/ppt/embeddings/oleObject35.bin" ContentType="application/vnd.openxmlformats-officedocument.oleObject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64.xml" ContentType="application/vnd.openxmlformats-officedocument.presentationml.notesSlide+xml"/>
  <Override PartName="/ppt/embeddings/oleObject36.bin" ContentType="application/vnd.openxmlformats-officedocument.oleObject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5.xml" ContentType="application/vnd.openxmlformats-officedocument.presentationml.notesSlide+xml"/>
  <Override PartName="/ppt/embeddings/oleObject37.bin" ContentType="application/vnd.openxmlformats-officedocument.oleObject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66.xml" ContentType="application/vnd.openxmlformats-officedocument.presentationml.notesSlide+xml"/>
  <Override PartName="/ppt/embeddings/oleObject38.bin" ContentType="application/vnd.openxmlformats-officedocument.oleObject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7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68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69.xml" ContentType="application/vnd.openxmlformats-officedocument.presentationml.notesSlide+xml"/>
  <Override PartName="/ppt/embeddings/oleObject43.bin" ContentType="application/vnd.openxmlformats-officedocument.oleObject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0.xml" ContentType="application/vnd.openxmlformats-officedocument.presentationml.notesSlide+xml"/>
  <Override PartName="/ppt/embeddings/oleObject44.bin" ContentType="application/vnd.openxmlformats-officedocument.oleObject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1.xml" ContentType="application/vnd.openxmlformats-officedocument.presentationml.notesSlide+xml"/>
  <Override PartName="/ppt/embeddings/oleObject45.bin" ContentType="application/vnd.openxmlformats-officedocument.oleObject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2.xml" ContentType="application/vnd.openxmlformats-officedocument.presentationml.notesSlide+xml"/>
  <Override PartName="/ppt/embeddings/oleObject46.bin" ContentType="application/vnd.openxmlformats-officedocument.oleObject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73.xml" ContentType="application/vnd.openxmlformats-officedocument.presentationml.notesSlide+xml"/>
  <Override PartName="/ppt/embeddings/oleObject47.bin" ContentType="application/vnd.openxmlformats-officedocument.oleObject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74.xml" ContentType="application/vnd.openxmlformats-officedocument.presentationml.notesSlide+xml"/>
  <Override PartName="/ppt/embeddings/oleObject48.bin" ContentType="application/vnd.openxmlformats-officedocument.oleObject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75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6.xml" ContentType="application/vnd.openxmlformats-officedocument.presentationml.notesSlide+xml"/>
  <Override PartName="/ppt/tags/tag199.xml" ContentType="application/vnd.openxmlformats-officedocument.presentationml.tags+xml"/>
  <Override PartName="/ppt/notesSlides/notesSlide77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8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9.xml" ContentType="application/vnd.openxmlformats-officedocument.presentationml.notesSlide+xml"/>
  <Override PartName="/ppt/tags/tag204.xml" ContentType="application/vnd.openxmlformats-officedocument.presentationml.tags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378" r:id="rId18"/>
    <p:sldId id="274" r:id="rId19"/>
    <p:sldId id="376" r:id="rId20"/>
    <p:sldId id="381" r:id="rId21"/>
    <p:sldId id="277" r:id="rId22"/>
    <p:sldId id="363" r:id="rId23"/>
    <p:sldId id="280" r:id="rId24"/>
    <p:sldId id="282" r:id="rId25"/>
    <p:sldId id="283" r:id="rId26"/>
    <p:sldId id="284" r:id="rId27"/>
    <p:sldId id="286" r:id="rId28"/>
    <p:sldId id="362" r:id="rId29"/>
    <p:sldId id="289" r:id="rId30"/>
    <p:sldId id="290" r:id="rId31"/>
    <p:sldId id="291" r:id="rId32"/>
    <p:sldId id="365" r:id="rId33"/>
    <p:sldId id="294" r:id="rId34"/>
    <p:sldId id="295" r:id="rId35"/>
    <p:sldId id="367" r:id="rId36"/>
    <p:sldId id="368" r:id="rId37"/>
    <p:sldId id="369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55" r:id="rId46"/>
    <p:sldId id="356" r:id="rId47"/>
    <p:sldId id="357" r:id="rId48"/>
    <p:sldId id="316" r:id="rId49"/>
    <p:sldId id="317" r:id="rId50"/>
    <p:sldId id="318" r:id="rId51"/>
    <p:sldId id="320" r:id="rId52"/>
    <p:sldId id="321" r:id="rId53"/>
    <p:sldId id="323" r:id="rId54"/>
    <p:sldId id="370" r:id="rId55"/>
    <p:sldId id="324" r:id="rId56"/>
    <p:sldId id="325" r:id="rId57"/>
    <p:sldId id="326" r:id="rId58"/>
    <p:sldId id="372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59" r:id="rId69"/>
    <p:sldId id="371" r:id="rId70"/>
    <p:sldId id="340" r:id="rId71"/>
    <p:sldId id="342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5" autoAdjust="0"/>
    <p:restoredTop sz="90782" autoAdjust="0"/>
  </p:normalViewPr>
  <p:slideViewPr>
    <p:cSldViewPr>
      <p:cViewPr varScale="1">
        <p:scale>
          <a:sx n="84" d="100"/>
          <a:sy n="84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53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C7D34-458C-4EBB-871D-041F048DB2F0}" type="slidenum">
              <a:rPr lang="en-US" sz="1200">
                <a:latin typeface="Times New Roman" pitchFamily="18" charset="0"/>
              </a:rPr>
              <a:pPr eaLnBrk="1" hangingPunct="1"/>
              <a:t>55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BD32D-C3B9-4824-9A86-0317BA4011AA}" type="slidenum">
              <a:rPr lang="en-US" sz="1200">
                <a:latin typeface="Times New Roman" pitchFamily="18" charset="0"/>
              </a:rPr>
              <a:pPr eaLnBrk="1" hangingPunct="1"/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57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58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59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256CB-B654-4454-8520-E1C278F4F4FF}" type="slidenum">
              <a:rPr lang="en-US" sz="1200">
                <a:latin typeface="Times New Roman" pitchFamily="18" charset="0"/>
              </a:rPr>
              <a:pPr eaLnBrk="1" hangingPunct="1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868C7-EB3D-4BD8-BE98-DE15BBB3312C}" type="slidenum">
              <a:rPr lang="en-US" sz="1200">
                <a:latin typeface="Times New Roman" pitchFamily="18" charset="0"/>
              </a:rPr>
              <a:pPr eaLnBrk="1" hangingPunct="1"/>
              <a:t>62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63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64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65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66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67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69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70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72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73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57857-3019-42C1-B33D-92B87CE6D8AF}" type="slidenum">
              <a:rPr lang="en-US" sz="1200">
                <a:latin typeface="Times New Roman" pitchFamily="18" charset="0"/>
              </a:rPr>
              <a:pPr eaLnBrk="1" hangingPunct="1"/>
              <a:t>74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6863BD-4217-46FA-BED9-A0DDE58F6A77}" type="slidenum">
              <a:rPr lang="en-US" sz="1200">
                <a:latin typeface="Times New Roman" pitchFamily="18" charset="0"/>
              </a:rPr>
              <a:pPr eaLnBrk="1" hangingPunct="1"/>
              <a:t>75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76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77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78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79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80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81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</a:t>
            </a:r>
            <a:r>
              <a:rPr lang="en-US" sz="1400" baseline="0" dirty="0" smtClean="0">
                <a:solidFill>
                  <a:schemeClr val="bg1"/>
                </a:solidFill>
              </a:rPr>
              <a:t>1 </a:t>
            </a:r>
            <a:r>
              <a:rPr lang="en-US" sz="1400" baseline="0" dirty="0" smtClean="0">
                <a:solidFill>
                  <a:schemeClr val="bg1"/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</a:t>
            </a:r>
            <a:r>
              <a:rPr lang="en-US" sz="1400" baseline="0" dirty="0" smtClean="0">
                <a:solidFill>
                  <a:schemeClr val="bg1"/>
                </a:solidFill>
              </a:rPr>
              <a:t>1 </a:t>
            </a:r>
            <a:r>
              <a:rPr lang="en-US" sz="1400" baseline="0" dirty="0" smtClean="0">
                <a:solidFill>
                  <a:schemeClr val="bg1"/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8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1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6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4.xml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7.xml"/><Relationship Id="rId8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tags" Target="../tags/tag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8.xml"/><Relationship Id="rId8" Type="http://schemas.openxmlformats.org/officeDocument/2006/relationships/oleObject" Target="../embeddings/oleObject8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21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2.xml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75.xml"/><Relationship Id="rId2" Type="http://schemas.openxmlformats.org/officeDocument/2006/relationships/tags" Target="../tags/tag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22.png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5.xml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6.xml"/><Relationship Id="rId1" Type="http://schemas.openxmlformats.org/officeDocument/2006/relationships/tags" Target="../tags/tag82.xml"/><Relationship Id="rId2" Type="http://schemas.openxmlformats.org/officeDocument/2006/relationships/tags" Target="../tags/tag8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7.xml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tags" Target="../tags/tag8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8.xml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9.xml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0.xml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1.xml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2.xml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tags" Target="../tags/tag9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0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4.xml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tags" Target="../tags/tag10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5.xml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tags" Target="../tags/tag10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6.xml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10.vml"/><Relationship Id="rId2" Type="http://schemas.openxmlformats.org/officeDocument/2006/relationships/tags" Target="../tags/tag10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7.xml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tags" Target="../tags/tag1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1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1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0.xml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5.wmf"/><Relationship Id="rId1" Type="http://schemas.openxmlformats.org/officeDocument/2006/relationships/vmlDrawing" Target="../drawings/vmlDrawing12.vml"/><Relationship Id="rId2" Type="http://schemas.openxmlformats.org/officeDocument/2006/relationships/tags" Target="../tags/tag1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4" Type="http://schemas.openxmlformats.org/officeDocument/2006/relationships/tags" Target="../tags/tag121.xml"/><Relationship Id="rId5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2.xml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6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1" Type="http://schemas.openxmlformats.org/officeDocument/2006/relationships/vmlDrawing" Target="../drawings/vmlDrawing13.vml"/><Relationship Id="rId2" Type="http://schemas.openxmlformats.org/officeDocument/2006/relationships/tags" Target="../tags/tag119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37.wmf"/><Relationship Id="rId1" Type="http://schemas.openxmlformats.org/officeDocument/2006/relationships/vmlDrawing" Target="../drawings/vmlDrawing14.vml"/><Relationship Id="rId2" Type="http://schemas.openxmlformats.org/officeDocument/2006/relationships/tags" Target="../tags/tag123.xml"/><Relationship Id="rId3" Type="http://schemas.openxmlformats.org/officeDocument/2006/relationships/tags" Target="../tags/tag124.xml"/><Relationship Id="rId4" Type="http://schemas.openxmlformats.org/officeDocument/2006/relationships/tags" Target="../tags/tag125.xml"/><Relationship Id="rId5" Type="http://schemas.openxmlformats.org/officeDocument/2006/relationships/tags" Target="../tags/tag126.xml"/><Relationship Id="rId6" Type="http://schemas.openxmlformats.org/officeDocument/2006/relationships/tags" Target="../tags/tag127.xml"/><Relationship Id="rId7" Type="http://schemas.openxmlformats.org/officeDocument/2006/relationships/tags" Target="../tags/tag128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53.xml"/><Relationship Id="rId10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54.xml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8.wmf"/><Relationship Id="rId1" Type="http://schemas.openxmlformats.org/officeDocument/2006/relationships/vmlDrawing" Target="../drawings/vmlDrawing15.vml"/><Relationship Id="rId2" Type="http://schemas.openxmlformats.org/officeDocument/2006/relationships/tags" Target="../tags/tag129.xml"/><Relationship Id="rId3" Type="http://schemas.openxmlformats.org/officeDocument/2006/relationships/tags" Target="../tags/tag130.xml"/><Relationship Id="rId4" Type="http://schemas.openxmlformats.org/officeDocument/2006/relationships/tags" Target="../tags/tag131.xml"/><Relationship Id="rId5" Type="http://schemas.openxmlformats.org/officeDocument/2006/relationships/tags" Target="../tags/tag132.xml"/><Relationship Id="rId6" Type="http://schemas.openxmlformats.org/officeDocument/2006/relationships/tags" Target="../tags/tag133.xml"/><Relationship Id="rId7" Type="http://schemas.openxmlformats.org/officeDocument/2006/relationships/tags" Target="../tags/tag134.xml"/><Relationship Id="rId8" Type="http://schemas.openxmlformats.org/officeDocument/2006/relationships/tags" Target="../tags/tag135.xml"/><Relationship Id="rId9" Type="http://schemas.openxmlformats.org/officeDocument/2006/relationships/tags" Target="../tags/tag136.xml"/><Relationship Id="rId10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40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41.wmf"/><Relationship Id="rId1" Type="http://schemas.openxmlformats.org/officeDocument/2006/relationships/vmlDrawing" Target="../drawings/vmlDrawing16.vml"/><Relationship Id="rId2" Type="http://schemas.openxmlformats.org/officeDocument/2006/relationships/tags" Target="../tags/tag137.xml"/><Relationship Id="rId3" Type="http://schemas.openxmlformats.org/officeDocument/2006/relationships/tags" Target="../tags/tag138.xml"/><Relationship Id="rId4" Type="http://schemas.openxmlformats.org/officeDocument/2006/relationships/tags" Target="../tags/tag139.xml"/><Relationship Id="rId5" Type="http://schemas.openxmlformats.org/officeDocument/2006/relationships/tags" Target="../tags/tag140.xml"/><Relationship Id="rId6" Type="http://schemas.openxmlformats.org/officeDocument/2006/relationships/tags" Target="../tags/tag14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5.xml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6.xml"/><Relationship Id="rId1" Type="http://schemas.openxmlformats.org/officeDocument/2006/relationships/tags" Target="../tags/tag142.xml"/><Relationship Id="rId2" Type="http://schemas.openxmlformats.org/officeDocument/2006/relationships/tags" Target="../tags/tag1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4" Type="http://schemas.openxmlformats.org/officeDocument/2006/relationships/tags" Target="../tags/tag14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7.xml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17.vml"/><Relationship Id="rId2" Type="http://schemas.openxmlformats.org/officeDocument/2006/relationships/tags" Target="../tags/tag1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8.xml"/><Relationship Id="rId1" Type="http://schemas.openxmlformats.org/officeDocument/2006/relationships/tags" Target="../tags/tag147.xml"/><Relationship Id="rId2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emf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9.xml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3.wmf"/><Relationship Id="rId1" Type="http://schemas.openxmlformats.org/officeDocument/2006/relationships/vmlDrawing" Target="../drawings/vmlDrawing18.vml"/><Relationship Id="rId2" Type="http://schemas.openxmlformats.org/officeDocument/2006/relationships/tags" Target="../tags/tag1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0.xml"/><Relationship Id="rId6" Type="http://schemas.openxmlformats.org/officeDocument/2006/relationships/image" Target="../media/image44.png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4" Type="http://schemas.openxmlformats.org/officeDocument/2006/relationships/tags" Target="../tags/tag15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1.xml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5.wmf"/><Relationship Id="rId1" Type="http://schemas.openxmlformats.org/officeDocument/2006/relationships/vmlDrawing" Target="../drawings/vmlDrawing19.vml"/><Relationship Id="rId2" Type="http://schemas.openxmlformats.org/officeDocument/2006/relationships/tags" Target="../tags/tag1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4" Type="http://schemas.openxmlformats.org/officeDocument/2006/relationships/tags" Target="../tags/tag16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2.xml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6.wmf"/><Relationship Id="rId1" Type="http://schemas.openxmlformats.org/officeDocument/2006/relationships/vmlDrawing" Target="../drawings/vmlDrawing20.vml"/><Relationship Id="rId2" Type="http://schemas.openxmlformats.org/officeDocument/2006/relationships/tags" Target="../tags/tag1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tags" Target="../tags/tag16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3.xml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7.wmf"/><Relationship Id="rId1" Type="http://schemas.openxmlformats.org/officeDocument/2006/relationships/vmlDrawing" Target="../drawings/vmlDrawing21.vml"/><Relationship Id="rId2" Type="http://schemas.openxmlformats.org/officeDocument/2006/relationships/tags" Target="../tags/tag1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4.xml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22.vml"/><Relationship Id="rId2" Type="http://schemas.openxmlformats.org/officeDocument/2006/relationships/tags" Target="../tags/tag1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5.xml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9.wmf"/><Relationship Id="rId1" Type="http://schemas.openxmlformats.org/officeDocument/2006/relationships/vmlDrawing" Target="../drawings/vmlDrawing23.vml"/><Relationship Id="rId2" Type="http://schemas.openxmlformats.org/officeDocument/2006/relationships/tags" Target="../tags/tag1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4" Type="http://schemas.openxmlformats.org/officeDocument/2006/relationships/tags" Target="../tags/tag17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6.xml"/><Relationship Id="rId7" Type="http://schemas.openxmlformats.org/officeDocument/2006/relationships/oleObject" Target="../embeddings/oleObject38.bin"/><Relationship Id="rId8" Type="http://schemas.openxmlformats.org/officeDocument/2006/relationships/image" Target="../media/image50.wmf"/><Relationship Id="rId1" Type="http://schemas.openxmlformats.org/officeDocument/2006/relationships/vmlDrawing" Target="../drawings/vmlDrawing24.vml"/><Relationship Id="rId2" Type="http://schemas.openxmlformats.org/officeDocument/2006/relationships/tags" Target="../tags/tag16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4" Type="http://schemas.openxmlformats.org/officeDocument/2006/relationships/tags" Target="../tags/tag174.xml"/><Relationship Id="rId5" Type="http://schemas.openxmlformats.org/officeDocument/2006/relationships/tags" Target="../tags/tag17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7.xml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1.w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52.wmf"/><Relationship Id="rId1" Type="http://schemas.openxmlformats.org/officeDocument/2006/relationships/vmlDrawing" Target="../drawings/vmlDrawing25.vml"/><Relationship Id="rId2" Type="http://schemas.openxmlformats.org/officeDocument/2006/relationships/tags" Target="../tags/tag17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4" Type="http://schemas.openxmlformats.org/officeDocument/2006/relationships/tags" Target="../tags/tag178.xml"/><Relationship Id="rId5" Type="http://schemas.openxmlformats.org/officeDocument/2006/relationships/tags" Target="../tags/tag17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8.xml"/><Relationship Id="rId8" Type="http://schemas.openxmlformats.org/officeDocument/2006/relationships/oleObject" Target="../embeddings/oleObject41.bin"/><Relationship Id="rId9" Type="http://schemas.openxmlformats.org/officeDocument/2006/relationships/image" Target="../media/image53.w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54.wmf"/><Relationship Id="rId1" Type="http://schemas.openxmlformats.org/officeDocument/2006/relationships/vmlDrawing" Target="../drawings/vmlDrawing26.vml"/><Relationship Id="rId2" Type="http://schemas.openxmlformats.org/officeDocument/2006/relationships/tags" Target="../tags/tag1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9.xml"/><Relationship Id="rId6" Type="http://schemas.openxmlformats.org/officeDocument/2006/relationships/oleObject" Target="../embeddings/oleObject43.bin"/><Relationship Id="rId7" Type="http://schemas.openxmlformats.org/officeDocument/2006/relationships/image" Target="../media/image50.wmf"/><Relationship Id="rId1" Type="http://schemas.openxmlformats.org/officeDocument/2006/relationships/vmlDrawing" Target="../drawings/vmlDrawing27.vml"/><Relationship Id="rId2" Type="http://schemas.openxmlformats.org/officeDocument/2006/relationships/tags" Target="../tags/tag18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4" Type="http://schemas.openxmlformats.org/officeDocument/2006/relationships/tags" Target="../tags/tag18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0.xml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5.wmf"/><Relationship Id="rId1" Type="http://schemas.openxmlformats.org/officeDocument/2006/relationships/vmlDrawing" Target="../drawings/vmlDrawing28.vml"/><Relationship Id="rId2" Type="http://schemas.openxmlformats.org/officeDocument/2006/relationships/tags" Target="../tags/tag18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4" Type="http://schemas.openxmlformats.org/officeDocument/2006/relationships/tags" Target="../tags/tag18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1.xml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6.wmf"/><Relationship Id="rId1" Type="http://schemas.openxmlformats.org/officeDocument/2006/relationships/vmlDrawing" Target="../drawings/vmlDrawing29.vml"/><Relationship Id="rId2" Type="http://schemas.openxmlformats.org/officeDocument/2006/relationships/tags" Target="../tags/tag18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2.xml"/><Relationship Id="rId6" Type="http://schemas.openxmlformats.org/officeDocument/2006/relationships/oleObject" Target="../embeddings/oleObject46.bin"/><Relationship Id="rId7" Type="http://schemas.openxmlformats.org/officeDocument/2006/relationships/image" Target="../media/image57.wmf"/><Relationship Id="rId1" Type="http://schemas.openxmlformats.org/officeDocument/2006/relationships/vmlDrawing" Target="../drawings/vmlDrawing30.vml"/><Relationship Id="rId2" Type="http://schemas.openxmlformats.org/officeDocument/2006/relationships/tags" Target="../tags/tag18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3.xml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8.wmf"/><Relationship Id="rId1" Type="http://schemas.openxmlformats.org/officeDocument/2006/relationships/vmlDrawing" Target="../drawings/vmlDrawing31.vml"/><Relationship Id="rId2" Type="http://schemas.openxmlformats.org/officeDocument/2006/relationships/tags" Target="../tags/tag19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4.xml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9.wmf"/><Relationship Id="rId1" Type="http://schemas.openxmlformats.org/officeDocument/2006/relationships/vmlDrawing" Target="../drawings/vmlDrawing32.vml"/><Relationship Id="rId2" Type="http://schemas.openxmlformats.org/officeDocument/2006/relationships/tags" Target="../tags/tag19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5.xml"/><Relationship Id="rId6" Type="http://schemas.openxmlformats.org/officeDocument/2006/relationships/image" Target="../media/image60.png"/><Relationship Id="rId1" Type="http://schemas.openxmlformats.org/officeDocument/2006/relationships/tags" Target="../tags/tag194.xml"/><Relationship Id="rId2" Type="http://schemas.openxmlformats.org/officeDocument/2006/relationships/tags" Target="../tags/tag19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6.xml"/><Relationship Id="rId5" Type="http://schemas.openxmlformats.org/officeDocument/2006/relationships/image" Target="../media/image61.png"/><Relationship Id="rId1" Type="http://schemas.openxmlformats.org/officeDocument/2006/relationships/tags" Target="../tags/tag197.xml"/><Relationship Id="rId2" Type="http://schemas.openxmlformats.org/officeDocument/2006/relationships/tags" Target="../tags/tag19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19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8.xml"/><Relationship Id="rId1" Type="http://schemas.openxmlformats.org/officeDocument/2006/relationships/tags" Target="../tags/tag200.xml"/><Relationship Id="rId2" Type="http://schemas.openxmlformats.org/officeDocument/2006/relationships/tags" Target="../tags/tag2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9.xml"/><Relationship Id="rId1" Type="http://schemas.openxmlformats.org/officeDocument/2006/relationships/tags" Target="../tags/tag202.xml"/><Relationship Id="rId2" Type="http://schemas.openxmlformats.org/officeDocument/2006/relationships/tags" Target="../tags/tag20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tags" Target="../tags/tag20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8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388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Function of stock: </a:t>
            </a:r>
            <a:r>
              <a:rPr lang="en-US" sz="2800" dirty="0">
                <a:latin typeface="+mj-lt"/>
              </a:rPr>
              <a:t>mount barrel and lock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Interface of stock: </a:t>
            </a:r>
            <a:r>
              <a:rPr lang="en-US" sz="2800" dirty="0">
                <a:latin typeface="+mj-lt"/>
              </a:rPr>
              <a:t>length and location of mounting pins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Interchangeable parts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748811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Most physical variables are </a:t>
            </a:r>
            <a:r>
              <a:rPr lang="en-US" b="1" dirty="0" smtClean="0"/>
              <a:t>continuous</a:t>
            </a:r>
          </a:p>
          <a:p>
            <a:pPr lvl="1" eaLnBrk="1" hangingPunct="1"/>
            <a:r>
              <a:rPr lang="en-US" dirty="0" smtClean="0"/>
              <a:t>Voltage on a wire</a:t>
            </a:r>
          </a:p>
          <a:p>
            <a:pPr lvl="1" eaLnBrk="1" hangingPunct="1"/>
            <a:r>
              <a:rPr lang="en-US" dirty="0" smtClean="0"/>
              <a:t>Frequency of an oscillation</a:t>
            </a:r>
          </a:p>
          <a:p>
            <a:pPr lvl="1" eaLnBrk="1" hangingPunct="1"/>
            <a:r>
              <a:rPr lang="en-US" dirty="0" smtClean="0"/>
              <a:t>Position of a mass</a:t>
            </a:r>
          </a:p>
          <a:p>
            <a:pPr eaLnBrk="1" hangingPunct="1"/>
            <a:r>
              <a:rPr lang="en-US" dirty="0" smtClean="0"/>
              <a:t>Digital abstraction considers </a:t>
            </a:r>
            <a:r>
              <a:rPr lang="en-US" b="1" dirty="0" smtClean="0"/>
              <a:t>discrete subset</a:t>
            </a:r>
            <a:r>
              <a:rPr lang="en-US" dirty="0" smtClean="0"/>
              <a:t> of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Digital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4953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Designed by Charles Babbage from 1834 – 1871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Considered to be the first digital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Built from mechanical gears, where each gear represented a discrete value (0-9)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Babbage died before it was finished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07" y="990600"/>
            <a:ext cx="27117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91" y="3823459"/>
            <a:ext cx="1676400" cy="197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Analytical Engine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Two discrete values:</a:t>
            </a:r>
          </a:p>
          <a:p>
            <a:pPr lvl="1" eaLnBrk="1" hangingPunct="1"/>
            <a:r>
              <a:rPr lang="en-US" dirty="0" smtClean="0"/>
              <a:t>1’s and 0’s</a:t>
            </a:r>
          </a:p>
          <a:p>
            <a:pPr lvl="1" eaLnBrk="1" hangingPunct="1"/>
            <a:r>
              <a:rPr lang="en-US" dirty="0" smtClean="0"/>
              <a:t>1, TRUE, HIGH</a:t>
            </a:r>
          </a:p>
          <a:p>
            <a:pPr lvl="1" eaLnBrk="1" hangingPunct="1"/>
            <a:r>
              <a:rPr lang="en-US" dirty="0" smtClean="0"/>
              <a:t>0, FALSE, LOW</a:t>
            </a:r>
          </a:p>
          <a:p>
            <a:pPr eaLnBrk="1" hangingPunct="1"/>
            <a:r>
              <a:rPr lang="en-US" b="1" dirty="0" smtClean="0"/>
              <a:t>1 and 0: </a:t>
            </a:r>
            <a:r>
              <a:rPr lang="en-US" dirty="0" smtClean="0"/>
              <a:t>voltage levels, rotating gears, fluid levels, etc. </a:t>
            </a:r>
          </a:p>
          <a:p>
            <a:pPr eaLnBrk="1" hangingPunct="1"/>
            <a:r>
              <a:rPr lang="en-US" dirty="0" smtClean="0"/>
              <a:t>Digital circuits use </a:t>
            </a:r>
            <a:r>
              <a:rPr lang="en-US" b="1" dirty="0" smtClean="0"/>
              <a:t>voltage</a:t>
            </a:r>
            <a:r>
              <a:rPr lang="en-US" dirty="0" smtClean="0"/>
              <a:t> levels to represent 1 and 0</a:t>
            </a:r>
            <a:endParaRPr lang="en-US" i="1" dirty="0" smtClean="0"/>
          </a:p>
          <a:p>
            <a:pPr eaLnBrk="1" hangingPunct="1"/>
            <a:r>
              <a:rPr lang="en-US" b="1" i="1" dirty="0" smtClean="0"/>
              <a:t>Bit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inary dig</a:t>
            </a:r>
            <a:r>
              <a:rPr lang="en-US" i="1" dirty="0" smtClean="0"/>
              <a:t>it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Discipline: Binary Values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143000"/>
            <a:ext cx="55530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Born to working class parents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Taught himself mathematics and joined the faculty of Queen’s College in </a:t>
            </a:r>
            <a:r>
              <a:rPr lang="en-US" sz="2800" dirty="0" smtClean="0">
                <a:latin typeface="+mj-lt"/>
              </a:rPr>
              <a:t>Ireland </a:t>
            </a:r>
            <a:endParaRPr lang="en-US" sz="2800" dirty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Wrote </a:t>
            </a:r>
            <a:r>
              <a:rPr lang="en-US" sz="2800" i="1" dirty="0">
                <a:latin typeface="+mj-lt"/>
              </a:rPr>
              <a:t>An Investigation of the Laws of Thought</a:t>
            </a:r>
            <a:r>
              <a:rPr lang="en-US" sz="2800" dirty="0">
                <a:latin typeface="+mj-lt"/>
              </a:rPr>
              <a:t> (1854)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binary variables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the three fundamental logic operations: AND, OR, and </a:t>
            </a:r>
            <a:r>
              <a:rPr lang="en-US" sz="2800" dirty="0" smtClean="0">
                <a:latin typeface="+mj-lt"/>
              </a:rPr>
              <a:t>NOT</a:t>
            </a:r>
            <a:endParaRPr lang="en-US" sz="2800" dirty="0">
              <a:latin typeface="+mj-lt"/>
            </a:endParaRP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6764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George Boole, 1815-1864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602515"/>
              </p:ext>
            </p:extLst>
          </p:nvPr>
        </p:nvGraphicFramePr>
        <p:xfrm>
          <a:off x="971550" y="16144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144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990317"/>
              </p:ext>
            </p:extLst>
          </p:nvPr>
        </p:nvGraphicFramePr>
        <p:xfrm>
          <a:off x="914400" y="42037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037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00600"/>
            <a:ext cx="5715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0</a:t>
            </a:r>
            <a:r>
              <a:rPr lang="en-US" sz="3200" dirty="0">
                <a:latin typeface="+mj-lt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</a:t>
            </a:r>
            <a:r>
              <a:rPr lang="en-US" sz="3200" dirty="0">
                <a:latin typeface="+mj-lt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5</a:t>
            </a:r>
            <a:r>
              <a:rPr lang="en-US" sz="3200" dirty="0">
                <a:latin typeface="+mj-lt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6</a:t>
            </a:r>
            <a:r>
              <a:rPr lang="en-US" sz="3200" dirty="0">
                <a:latin typeface="+mj-lt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7</a:t>
            </a:r>
            <a:r>
              <a:rPr lang="en-US" sz="3200" dirty="0">
                <a:latin typeface="+mj-lt"/>
              </a:rPr>
              <a:t> = </a:t>
            </a:r>
            <a:r>
              <a:rPr lang="en-US" sz="3200" dirty="0" smtClean="0">
                <a:latin typeface="+mj-lt"/>
              </a:rPr>
              <a:t>128</a:t>
            </a:r>
            <a:endParaRPr lang="en-US" sz="3200" dirty="0">
              <a:latin typeface="+mj-lt"/>
            </a:endParaRP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2</a:t>
            </a:r>
            <a:r>
              <a:rPr lang="en-US" sz="3200" baseline="30000" dirty="0" smtClean="0">
                <a:latin typeface="+mj-lt"/>
              </a:rPr>
              <a:t>8  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2</a:t>
            </a:r>
            <a:r>
              <a:rPr lang="en-US" sz="3200" baseline="30000" dirty="0" smtClean="0">
                <a:latin typeface="+mj-lt"/>
              </a:rPr>
              <a:t>9 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dirty="0">
                <a:latin typeface="+mj-lt"/>
              </a:rPr>
              <a:t>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11</a:t>
            </a:r>
            <a:r>
              <a:rPr lang="en-US" sz="3200" dirty="0">
                <a:latin typeface="+mj-lt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12</a:t>
            </a:r>
            <a:r>
              <a:rPr lang="en-US" sz="3200" dirty="0">
                <a:latin typeface="+mj-lt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13</a:t>
            </a:r>
            <a:r>
              <a:rPr lang="en-US" sz="3200" dirty="0">
                <a:latin typeface="+mj-lt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14</a:t>
            </a:r>
            <a:r>
              <a:rPr lang="en-US" sz="3200" dirty="0">
                <a:latin typeface="+mj-lt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15</a:t>
            </a:r>
            <a:r>
              <a:rPr lang="en-US" sz="3200" dirty="0">
                <a:latin typeface="+mj-lt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0" y="2286000"/>
            <a:ext cx="2332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Handy to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memorize</a:t>
            </a:r>
            <a:endParaRPr lang="en-US" sz="3200" b="1" baseline="30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36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Binary to decimal </a:t>
            </a:r>
            <a:r>
              <a:rPr lang="en-US" sz="3200" dirty="0">
                <a:latin typeface="+mj-lt"/>
              </a:rPr>
              <a:t>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10011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+ 8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</a:t>
            </a:r>
            <a:r>
              <a:rPr lang="en-US" sz="2400" dirty="0" smtClean="0">
                <a:latin typeface="+mj-lt"/>
              </a:rPr>
              <a:t>19</a:t>
            </a:r>
            <a:r>
              <a:rPr lang="en-US" sz="2400" baseline="-25000" dirty="0" smtClean="0">
                <a:latin typeface="+mj-lt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47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32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+ 8</a:t>
            </a:r>
            <a:r>
              <a:rPr lang="en-US" sz="2400" dirty="0">
                <a:latin typeface="+mj-lt"/>
                <a:cs typeface="Times New Roman" pitchFamily="18" charset="0"/>
              </a:rPr>
              <a:t>×1</a:t>
            </a:r>
            <a:r>
              <a:rPr lang="en-US" sz="2400" dirty="0">
                <a:latin typeface="+mj-lt"/>
              </a:rPr>
              <a:t>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101111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2098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45720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 methods: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1: </a:t>
            </a:r>
            <a:r>
              <a:rPr lang="en-US" sz="2600" dirty="0">
                <a:latin typeface="+mj-lt"/>
              </a:rPr>
              <a:t>Find the largest power of 2 that fits, subtract and repeat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2: </a:t>
            </a:r>
            <a:r>
              <a:rPr lang="en-US" sz="2600" dirty="0">
                <a:latin typeface="+mj-lt"/>
              </a:rPr>
              <a:t>Repeatedly divide by 2, remainder goes in next most significant bit</a:t>
            </a: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en-US" sz="2000" dirty="0"/>
              <a:t>53</a:t>
            </a:r>
            <a:r>
              <a:rPr lang="en-US" sz="2000" baseline="-25000" dirty="0"/>
              <a:t>10</a:t>
            </a:r>
            <a:r>
              <a:rPr lang="en-US" sz="2000" dirty="0"/>
              <a:t> </a:t>
            </a:r>
            <a:endParaRPr lang="en-US" sz="2000" b="1" dirty="0" smtClean="0">
              <a:latin typeface="+mj-lt"/>
            </a:endParaRPr>
          </a:p>
          <a:p>
            <a:pPr marL="0" lvl="1">
              <a:spcBef>
                <a:spcPct val="20000"/>
              </a:spcBef>
            </a:pPr>
            <a:r>
              <a:rPr lang="en-US" sz="2000" b="1" dirty="0" smtClean="0">
                <a:latin typeface="+mj-lt"/>
              </a:rPr>
              <a:t>Method </a:t>
            </a:r>
            <a:r>
              <a:rPr lang="en-US" sz="2000" b="1" dirty="0">
                <a:latin typeface="+mj-lt"/>
              </a:rPr>
              <a:t>1: </a:t>
            </a:r>
            <a:r>
              <a:rPr lang="en-US" sz="2000" dirty="0">
                <a:latin typeface="+mj-lt"/>
              </a:rPr>
              <a:t>Find the largest power of 2 that fits, subtract and repeat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		 32×1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53-32 = 21 		 16×1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21-16 = 5 		 4×1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5-4 = 1 		 1×</a:t>
            </a:r>
            <a:r>
              <a:rPr lang="en-US" sz="2000" dirty="0" smtClean="0">
                <a:latin typeface="+mj-lt"/>
              </a:rPr>
              <a:t>1                         </a:t>
            </a:r>
            <a:r>
              <a:rPr lang="en-US" sz="2000" b="1" dirty="0" smtClean="0">
                <a:latin typeface="+mj-lt"/>
              </a:rPr>
              <a:t>= </a:t>
            </a:r>
            <a:r>
              <a:rPr lang="en-US" sz="2000" b="1" dirty="0">
                <a:latin typeface="+mj-lt"/>
              </a:rPr>
              <a:t>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j-lt"/>
              </a:rPr>
              <a:t>Method 2: </a:t>
            </a:r>
            <a:r>
              <a:rPr lang="en-US" sz="2000" dirty="0">
                <a:latin typeface="+mj-lt"/>
              </a:rPr>
              <a:t>Repeatedly divide by 2, remainder goes in next most significant bit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= 	53/2 = 26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 		26/2 = 13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13/2 = 6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6/2   = 3  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3/2   = 1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1/2   = 0   </a:t>
            </a:r>
            <a:r>
              <a:rPr lang="en-US" sz="2000" dirty="0" smtClean="0">
                <a:latin typeface="+mj-lt"/>
              </a:rPr>
              <a:t>R1	</a:t>
            </a:r>
            <a:r>
              <a:rPr lang="en-US" sz="2000" dirty="0">
                <a:latin typeface="+mj-lt"/>
              </a:rPr>
              <a:t>	</a:t>
            </a:r>
            <a:r>
              <a:rPr lang="en-US" sz="2000" b="1" dirty="0">
                <a:latin typeface="+mj-lt"/>
              </a:rPr>
              <a:t>= 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 lvl="1">
              <a:spcBef>
                <a:spcPct val="20000"/>
              </a:spcBef>
            </a:pPr>
            <a:endParaRPr lang="en-US" sz="2000" dirty="0">
              <a:latin typeface="+mj-lt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7391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733800"/>
            <a:ext cx="7391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3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Background</a:t>
            </a:r>
          </a:p>
          <a:p>
            <a:pPr eaLnBrk="1" hangingPunct="1"/>
            <a:r>
              <a:rPr lang="en-US" b="1" dirty="0" smtClean="0"/>
              <a:t>The Game Plan</a:t>
            </a:r>
            <a:endParaRPr lang="en-US" dirty="0" smtClean="0"/>
          </a:p>
          <a:p>
            <a:pPr eaLnBrk="1" hangingPunct="1"/>
            <a:r>
              <a:rPr lang="en-US" b="1" dirty="0" smtClean="0"/>
              <a:t>The Art of Managing Complexity</a:t>
            </a:r>
            <a:endParaRPr lang="en-US" dirty="0" smtClean="0"/>
          </a:p>
          <a:p>
            <a:pPr eaLnBrk="1" hangingPunct="1"/>
            <a:r>
              <a:rPr lang="en-US" b="1" dirty="0" smtClean="0"/>
              <a:t>The Digital Abstraction</a:t>
            </a:r>
            <a:endParaRPr lang="en-US" dirty="0" smtClean="0"/>
          </a:p>
          <a:p>
            <a:pPr eaLnBrk="1" hangingPunct="1"/>
            <a:r>
              <a:rPr lang="en-US" b="1" dirty="0" smtClean="0"/>
              <a:t>Number Systems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Gates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Levels</a:t>
            </a:r>
            <a:endParaRPr lang="en-US" dirty="0" smtClean="0"/>
          </a:p>
          <a:p>
            <a:pPr eaLnBrk="1" hangingPunct="1"/>
            <a:r>
              <a:rPr lang="en-US" b="1" dirty="0" smtClean="0"/>
              <a:t>CMOS Transistors</a:t>
            </a:r>
            <a:endParaRPr lang="en-US" dirty="0" smtClean="0"/>
          </a:p>
          <a:p>
            <a:pPr eaLnBrk="1" hangingPunct="1"/>
            <a:r>
              <a:rPr lang="en-US" b="1" dirty="0" smtClean="0"/>
              <a:t>Power Consumption</a:t>
            </a:r>
            <a:endParaRPr lang="en-US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en-US" sz="3200" b="1" dirty="0">
                <a:latin typeface="+mj-lt"/>
              </a:rPr>
              <a:t>Another example: </a:t>
            </a:r>
            <a:r>
              <a:rPr lang="en-US" sz="3200" dirty="0">
                <a:latin typeface="+mj-lt"/>
              </a:rPr>
              <a:t>Convert 75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to binary.</a:t>
            </a:r>
          </a:p>
          <a:p>
            <a:pPr marL="0" lvl="1"/>
            <a:endParaRPr lang="en-US" sz="2000" dirty="0">
              <a:latin typeface="+mj-lt"/>
            </a:endParaRPr>
          </a:p>
          <a:p>
            <a:pPr marL="0" lvl="1"/>
            <a:r>
              <a:rPr lang="en-US" sz="2400" dirty="0">
                <a:latin typeface="+mj-lt"/>
              </a:rPr>
              <a:t>75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= 64 + 8 + 2 + 1 = 1001011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endParaRPr lang="en-US" sz="10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or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75/2 	= 37 	R1</a:t>
            </a:r>
          </a:p>
          <a:p>
            <a:r>
              <a:rPr lang="en-US" sz="2400" dirty="0" smtClean="0">
                <a:latin typeface="+mj-lt"/>
              </a:rPr>
              <a:t>37/2 	= 18	R1</a:t>
            </a:r>
          </a:p>
          <a:p>
            <a:r>
              <a:rPr lang="en-US" sz="2400" dirty="0" smtClean="0">
                <a:latin typeface="+mj-lt"/>
              </a:rPr>
              <a:t>18/2 	= 9	R0</a:t>
            </a:r>
          </a:p>
          <a:p>
            <a:r>
              <a:rPr lang="en-US" sz="2400" dirty="0" smtClean="0">
                <a:latin typeface="+mj-lt"/>
              </a:rPr>
              <a:t>9/2	= 4	R1</a:t>
            </a:r>
          </a:p>
          <a:p>
            <a:r>
              <a:rPr lang="en-US" sz="2400" dirty="0" smtClean="0">
                <a:latin typeface="+mj-lt"/>
              </a:rPr>
              <a:t>4/2	= 2	R0</a:t>
            </a:r>
          </a:p>
          <a:p>
            <a:r>
              <a:rPr lang="en-US" sz="2400" dirty="0" smtClean="0">
                <a:latin typeface="+mj-lt"/>
              </a:rPr>
              <a:t>2/2	= 1	R0</a:t>
            </a:r>
          </a:p>
          <a:p>
            <a:r>
              <a:rPr lang="en-US" sz="2400" dirty="0" smtClean="0">
                <a:latin typeface="+mj-lt"/>
              </a:rPr>
              <a:t>1/2	= 0	R1</a:t>
            </a:r>
          </a:p>
          <a:p>
            <a:endParaRPr lang="en-US" sz="2000" b="1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739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819400"/>
            <a:ext cx="73914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4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/>
              <a:t>N</a:t>
            </a:r>
            <a:r>
              <a:rPr lang="en-US" b="1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r>
              <a:rPr lang="en-US" b="1" dirty="0" smtClean="0">
                <a:solidFill>
                  <a:schemeClr val="accent1"/>
                </a:solidFill>
              </a:rPr>
              <a:t>[0, 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1000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999]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/>
              <a:t>N</a:t>
            </a:r>
            <a:r>
              <a:rPr lang="en-US" b="1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 </a:t>
            </a:r>
            <a:r>
              <a:rPr lang="en-US" b="1" dirty="0" smtClean="0">
                <a:solidFill>
                  <a:schemeClr val="accent1"/>
                </a:solidFill>
              </a:rPr>
              <a:t>[0, 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8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to 111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16764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20574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7432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41148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44196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51816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3147849"/>
              </p:ext>
            </p:extLst>
          </p:nvPr>
        </p:nvGraphicFramePr>
        <p:xfrm>
          <a:off x="1752600" y="1082040"/>
          <a:ext cx="5562600" cy="4754880"/>
        </p:xfrm>
        <a:graphic>
          <a:graphicData uri="http://schemas.openxmlformats.org/drawingml/2006/table">
            <a:tbl>
              <a:tblPr/>
              <a:tblGrid>
                <a:gridCol w="1143000"/>
                <a:gridCol w="2286000"/>
                <a:gridCol w="2133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86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Base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Shorthand </a:t>
            </a:r>
            <a:r>
              <a:rPr lang="en-US" sz="3200" dirty="0" smtClean="0">
                <a:latin typeface="+mj-lt"/>
              </a:rPr>
              <a:t>for binary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(also written 0x4AF)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0100 1010 1111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4 + 16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10 + 16</a:t>
            </a:r>
            <a:r>
              <a:rPr lang="en-US" sz="2400" baseline="30000" dirty="0">
                <a:latin typeface="+mj-lt"/>
              </a:rPr>
              <a:t>0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15 = 1199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860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42672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609600" y="10668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Bits</a:t>
            </a:r>
          </a:p>
          <a:p>
            <a:pPr marL="0" indent="0" eaLnBrk="1" hangingPunct="1">
              <a:buNone/>
            </a:pPr>
            <a:endParaRPr lang="en-US" sz="3000" dirty="0" smtClean="0"/>
          </a:p>
          <a:p>
            <a:pPr marL="0" indent="0" eaLnBrk="1" hangingPunct="1">
              <a:buNone/>
            </a:pPr>
            <a:endParaRPr lang="en-US" sz="3000" dirty="0" smtClean="0"/>
          </a:p>
          <a:p>
            <a:pPr eaLnBrk="1" hangingPunct="1"/>
            <a:r>
              <a:rPr lang="en-US" sz="3200" dirty="0" smtClean="0"/>
              <a:t>Bytes &amp; Nibbles</a:t>
            </a:r>
          </a:p>
          <a:p>
            <a:pPr marL="0" indent="0" eaLnBrk="1" hangingPunct="1">
              <a:buNone/>
            </a:pPr>
            <a:endParaRPr lang="en-US" sz="3000" dirty="0" smtClean="0"/>
          </a:p>
          <a:p>
            <a:pPr marL="0" indent="0" eaLnBrk="1" hangingPunct="1">
              <a:buNone/>
            </a:pPr>
            <a:endParaRPr lang="en-US" sz="3000" dirty="0" smtClean="0"/>
          </a:p>
          <a:p>
            <a:pPr eaLnBrk="1" hangingPunct="1"/>
            <a:r>
              <a:rPr lang="en-US" sz="3200" dirty="0" smtClean="0"/>
              <a:t>Bytes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3693161"/>
              </p:ext>
            </p:extLst>
          </p:nvPr>
        </p:nvGraphicFramePr>
        <p:xfrm>
          <a:off x="4800600" y="23622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34436170"/>
              </p:ext>
            </p:extLst>
          </p:nvPr>
        </p:nvGraphicFramePr>
        <p:xfrm>
          <a:off x="4267200" y="4364037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64037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55756685"/>
              </p:ext>
            </p:extLst>
          </p:nvPr>
        </p:nvGraphicFramePr>
        <p:xfrm>
          <a:off x="4191000" y="1017587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17587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Bits, Bytes, Nibbles…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= 1 kilo 	</a:t>
            </a:r>
            <a:r>
              <a:rPr lang="en-US" sz="2000" dirty="0" smtClean="0"/>
              <a:t>≈</a:t>
            </a:r>
            <a:r>
              <a:rPr lang="en-US" sz="3200" dirty="0" smtClean="0"/>
              <a:t> 1000  (1024)</a:t>
            </a:r>
          </a:p>
          <a:p>
            <a:pPr eaLnBrk="1" hangingPunct="1"/>
            <a:r>
              <a:rPr lang="en-US" sz="3200" dirty="0" smtClean="0"/>
              <a:t>2</a:t>
            </a:r>
            <a:r>
              <a:rPr lang="en-US" sz="3200" baseline="30000" dirty="0" smtClean="0"/>
              <a:t>20</a:t>
            </a:r>
            <a:r>
              <a:rPr lang="en-US" sz="3200" dirty="0" smtClean="0"/>
              <a:t> = 1 mega 	</a:t>
            </a:r>
            <a:r>
              <a:rPr lang="en-US" sz="2000" dirty="0" smtClean="0"/>
              <a:t>≈</a:t>
            </a:r>
            <a:r>
              <a:rPr lang="en-US" sz="3200" dirty="0" smtClean="0"/>
              <a:t> 1 million  (1,048,576)</a:t>
            </a:r>
          </a:p>
          <a:p>
            <a:pPr eaLnBrk="1" hangingPunct="1"/>
            <a:r>
              <a:rPr lang="en-US" sz="3200" dirty="0" smtClean="0"/>
              <a:t>2</a:t>
            </a:r>
            <a:r>
              <a:rPr lang="en-US" sz="3200" baseline="30000" dirty="0" smtClean="0"/>
              <a:t>30</a:t>
            </a:r>
            <a:r>
              <a:rPr lang="en-US" sz="3200" dirty="0" smtClean="0"/>
              <a:t> = 1 </a:t>
            </a:r>
            <a:r>
              <a:rPr lang="en-US" sz="3200" dirty="0" err="1" smtClean="0"/>
              <a:t>giga</a:t>
            </a:r>
            <a:r>
              <a:rPr lang="en-US" sz="3200" dirty="0" smtClean="0"/>
              <a:t> 	</a:t>
            </a:r>
            <a:r>
              <a:rPr lang="en-US" sz="2000" dirty="0" smtClean="0"/>
              <a:t>≈</a:t>
            </a:r>
            <a:r>
              <a:rPr lang="en-US" sz="3200" dirty="0" smtClean="0"/>
              <a:t> 1 billion (1,073,741,824)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Large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value of 2</a:t>
            </a:r>
            <a:r>
              <a:rPr lang="en-US" sz="3200" baseline="30000" dirty="0" smtClean="0"/>
              <a:t>24</a:t>
            </a:r>
            <a:r>
              <a:rPr lang="en-US" sz="32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	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4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20</a:t>
            </a:r>
            <a:r>
              <a:rPr lang="en-US" sz="3200" b="1" dirty="0" smtClean="0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	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30</a:t>
            </a:r>
            <a:r>
              <a:rPr lang="en-US" sz="3200" b="1" dirty="0" smtClean="0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9624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445869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0400450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756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VISIO" r:id="rId8" imgW="503605" imgH="590328" progId="Visio.Drawing.6">
                  <p:embed/>
                </p:oleObj>
              </mc:Choice>
              <mc:Fallback>
                <p:oleObj name="VISIO" r:id="rId8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800566"/>
              </p:ext>
            </p:extLst>
          </p:nvPr>
        </p:nvGraphicFramePr>
        <p:xfrm>
          <a:off x="5334000" y="3429000"/>
          <a:ext cx="22367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VISIO" r:id="rId10" imgW="503640" imgH="514080" progId="Visio.Drawing.6">
                  <p:embed/>
                </p:oleObj>
              </mc:Choice>
              <mc:Fallback>
                <p:oleObj name="VISIO" r:id="rId10" imgW="503640" imgH="51408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0" y="1066800"/>
            <a:ext cx="1524000" cy="2057400"/>
            <a:chOff x="6096000" y="1066800"/>
            <a:chExt cx="1524000" cy="2057400"/>
          </a:xfrm>
        </p:grpSpPr>
        <p:sp>
          <p:nvSpPr>
            <p:cNvPr id="7" name="Rectangle 6"/>
            <p:cNvSpPr/>
            <p:nvPr/>
          </p:nvSpPr>
          <p:spPr>
            <a:xfrm>
              <a:off x="6096000" y="2590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1066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7400" y="3505200"/>
            <a:ext cx="1524000" cy="2057400"/>
            <a:chOff x="5867400" y="3505200"/>
            <a:chExt cx="1524000" cy="2057400"/>
          </a:xfrm>
        </p:grpSpPr>
        <p:sp>
          <p:nvSpPr>
            <p:cNvPr id="11" name="Rectangle 10"/>
            <p:cNvSpPr/>
            <p:nvPr/>
          </p:nvSpPr>
          <p:spPr>
            <a:xfrm>
              <a:off x="5867400" y="5029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7400" y="3505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SzT8e8hJI1F1NrpqvsckecSRkhEwaoV1Oy6HFbiTjh3_4ztjr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44" y="2882462"/>
            <a:ext cx="3569056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Microprocessors have revolutionized our world</a:t>
            </a:r>
          </a:p>
          <a:p>
            <a:pPr lvl="1" eaLnBrk="1" hangingPunct="1"/>
            <a:r>
              <a:rPr lang="en-US" sz="2200" dirty="0" smtClean="0"/>
              <a:t>Cell phones, Internet, rapid advances in medicine, etc.</a:t>
            </a:r>
          </a:p>
          <a:p>
            <a:pPr eaLnBrk="1" hangingPunct="1"/>
            <a:r>
              <a:rPr lang="en-US" sz="2600" dirty="0" smtClean="0"/>
              <a:t>The semiconductor industry has grown from $21 billion in 1985 to $306 billion in 2013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49" y="3353622"/>
            <a:ext cx="2439495" cy="2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63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4" y="2819400"/>
            <a:ext cx="1864450" cy="28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Digital systems operate on a </a:t>
            </a:r>
            <a:r>
              <a:rPr lang="en-US" sz="3200" b="1" dirty="0">
                <a:latin typeface="+mj-lt"/>
              </a:rPr>
              <a:t>fixed number of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Overflow: when </a:t>
            </a:r>
            <a:r>
              <a:rPr lang="en-US" sz="3200" dirty="0">
                <a:latin typeface="+mj-lt"/>
              </a:rPr>
              <a:t>result is too big to fit in the available number of bits</a:t>
            </a:r>
            <a:endParaRPr lang="en-US" sz="16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See previous example of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Sign/Magnitude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Two’s Complement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Signed Binary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1 sign bit,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Example, 4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    </a:t>
            </a:r>
            <a:r>
              <a:rPr lang="en-US" dirty="0" smtClean="0">
                <a:latin typeface="+mj-lt"/>
              </a:rPr>
              <a:t>+</a:t>
            </a:r>
            <a:r>
              <a:rPr lang="en-US" dirty="0">
                <a:latin typeface="+mj-lt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          </a:t>
            </a:r>
            <a:r>
              <a:rPr lang="en-US" b="1" dirty="0">
                <a:latin typeface="+mj-lt"/>
              </a:rPr>
              <a:t>- </a:t>
            </a:r>
            <a:r>
              <a:rPr lang="en-US" dirty="0">
                <a:latin typeface="+mj-lt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Range of an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dirty="0">
                <a:latin typeface="+mj-lt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	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[-(2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-1), 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495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52578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057400"/>
            <a:ext cx="3124200" cy="16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84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Problems: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Addition doesn’t work, for example 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(wrong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Two representations of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4478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Don’t have same problems as sign/magnitude numbers: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Addition works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Single representation for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 err="1">
                <a:latin typeface="+mj-lt"/>
              </a:rPr>
              <a:t>m</a:t>
            </a:r>
            <a:r>
              <a:rPr lang="en-US" sz="3100" dirty="0" err="1" smtClean="0">
                <a:latin typeface="+mj-lt"/>
              </a:rPr>
              <a:t>sb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>
                <a:latin typeface="+mj-lt"/>
              </a:rPr>
              <a:t>has value of </a:t>
            </a:r>
            <a:r>
              <a:rPr lang="en-US" sz="3100" b="1" dirty="0">
                <a:latin typeface="+mj-lt"/>
              </a:rPr>
              <a:t>-</a:t>
            </a:r>
            <a:r>
              <a:rPr lang="en-US" sz="3100" dirty="0">
                <a:latin typeface="+mj-lt"/>
              </a:rPr>
              <a:t>2</a:t>
            </a:r>
            <a:r>
              <a:rPr lang="en-US" sz="3100" i="1" baseline="30000" dirty="0">
                <a:latin typeface="+mj-lt"/>
              </a:rPr>
              <a:t>N</a:t>
            </a:r>
            <a:r>
              <a:rPr lang="en-US" sz="3100" baseline="30000" dirty="0">
                <a:latin typeface="+mj-lt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positive 4-bit number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0111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negative 4-bit number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1000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The most significant bit still indicates the sign (1 = negative, 0 = positive)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Range of an </a:t>
            </a:r>
            <a:r>
              <a:rPr lang="en-US" sz="3100" i="1" dirty="0">
                <a:latin typeface="+mj-lt"/>
              </a:rPr>
              <a:t>N</a:t>
            </a:r>
            <a:r>
              <a:rPr lang="en-US" sz="3100" dirty="0">
                <a:latin typeface="+mj-lt"/>
              </a:rPr>
              <a:t>-bit two’s </a:t>
            </a:r>
            <a:r>
              <a:rPr lang="en-US" sz="3100" dirty="0" smtClean="0">
                <a:latin typeface="+mj-lt"/>
              </a:rPr>
              <a:t>complement </a:t>
            </a:r>
            <a:r>
              <a:rPr lang="en-US" sz="3100" dirty="0">
                <a:latin typeface="+mj-lt"/>
              </a:rPr>
              <a:t>number</a:t>
            </a:r>
            <a:r>
              <a:rPr lang="en-US" sz="3100" dirty="0" smtClean="0">
                <a:latin typeface="+mj-lt"/>
              </a:rPr>
              <a:t>:</a:t>
            </a:r>
          </a:p>
          <a:p>
            <a:pPr marL="0" lvl="1">
              <a:spcBef>
                <a:spcPct val="20000"/>
              </a:spcBef>
            </a:pP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                        [-(2</a:t>
            </a:r>
            <a:r>
              <a:rPr lang="en-US" sz="3100" b="1" baseline="30000" dirty="0" smtClean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), 2</a:t>
            </a:r>
            <a:r>
              <a:rPr lang="en-US" sz="3100" b="1" baseline="30000" dirty="0" smtClean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57726" cy="14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7946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27432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3276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53340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7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“Taking the Two’s complement” </a:t>
            </a:r>
            <a:r>
              <a:rPr lang="en-US" sz="3200" b="1" dirty="0" smtClean="0">
                <a:latin typeface="+mj-lt"/>
              </a:rPr>
              <a:t>flips </a:t>
            </a:r>
            <a:r>
              <a:rPr lang="en-US" sz="3200" b="1" dirty="0">
                <a:latin typeface="+mj-lt"/>
              </a:rPr>
              <a:t>the sign</a:t>
            </a:r>
            <a:r>
              <a:rPr lang="en-US" sz="3200" dirty="0">
                <a:latin typeface="+mj-lt"/>
              </a:rPr>
              <a:t>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Example:</a:t>
            </a:r>
            <a:r>
              <a:rPr lang="en-US" sz="3200" dirty="0">
                <a:latin typeface="+mj-lt"/>
              </a:rPr>
              <a:t> Flip the sign of 3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0011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1101 = -3</a:t>
            </a:r>
            <a:r>
              <a:rPr lang="en-US" sz="2400" b="1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029200"/>
            <a:ext cx="91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191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7244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1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Take the two’s complement of 6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0110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1010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-6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What is the decimal value of the two’s complement number 1001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0110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0111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, so 1001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05000" y="54102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05000" y="24384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6764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0574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572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49530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3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504950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8265381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949985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4464298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1676400"/>
            <a:ext cx="1600200" cy="1905000"/>
            <a:chOff x="3657600" y="1676400"/>
            <a:chExt cx="1600200" cy="1905000"/>
          </a:xfrm>
        </p:grpSpPr>
        <p:sp>
          <p:nvSpPr>
            <p:cNvPr id="6" name="Rectangle 5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31242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038600"/>
            <a:ext cx="1600200" cy="1905000"/>
            <a:chOff x="3657600" y="1676400"/>
            <a:chExt cx="1600200" cy="1905000"/>
          </a:xfrm>
        </p:grpSpPr>
        <p:sp>
          <p:nvSpPr>
            <p:cNvPr id="12" name="Rectangle 11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31242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Purpose of course:</a:t>
            </a:r>
          </a:p>
          <a:p>
            <a:r>
              <a:rPr lang="en-US" sz="2800" dirty="0" smtClean="0"/>
              <a:t>Understand what’s under the hood of a computer</a:t>
            </a:r>
          </a:p>
          <a:p>
            <a:r>
              <a:rPr lang="en-US" sz="2800" dirty="0" smtClean="0"/>
              <a:t>Learn the principles of digital design</a:t>
            </a:r>
          </a:p>
          <a:p>
            <a:r>
              <a:rPr lang="en-US" sz="2800" dirty="0" smtClean="0"/>
              <a:t>Learn to systematically debug increasingly complex designs </a:t>
            </a:r>
          </a:p>
          <a:p>
            <a:r>
              <a:rPr lang="en-US" sz="2800" dirty="0" smtClean="0"/>
              <a:t>Design and build a microprocessor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Game Plan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1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smtClean="0"/>
              <a:t>Copyright © 2012  Elsevier</a:t>
            </a:r>
            <a:endParaRPr lang="en-GB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 smtClean="0">
                <a:latin typeface="+mj-lt"/>
              </a:rPr>
              <a:t>Extend number from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to </a:t>
            </a:r>
            <a:r>
              <a:rPr lang="en-US" sz="3200" b="1" i="1" dirty="0">
                <a:latin typeface="+mj-lt"/>
              </a:rPr>
              <a:t>M</a:t>
            </a:r>
            <a:r>
              <a:rPr lang="en-US" sz="3200" b="1" dirty="0">
                <a:latin typeface="+mj-lt"/>
              </a:rPr>
              <a:t> bits </a:t>
            </a:r>
            <a:r>
              <a:rPr lang="en-US" sz="3200" b="1" dirty="0" smtClean="0">
                <a:latin typeface="+mj-lt"/>
              </a:rPr>
              <a:t>(</a:t>
            </a:r>
            <a:r>
              <a:rPr lang="en-US" sz="3200" b="1" i="1" dirty="0" smtClean="0">
                <a:latin typeface="+mj-lt"/>
              </a:rPr>
              <a:t>M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&gt;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 smtClean="0">
                <a:latin typeface="+mj-lt"/>
              </a:rPr>
              <a:t>) :</a:t>
            </a:r>
            <a:endParaRPr lang="en-US" sz="3200" b="1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Sign-extension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Zero-extension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Increasing Bit Width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 bit </a:t>
            </a:r>
            <a:r>
              <a:rPr lang="en-US" sz="3200" dirty="0" smtClean="0">
                <a:latin typeface="+mj-lt"/>
              </a:rPr>
              <a:t>copied to </a:t>
            </a:r>
            <a:r>
              <a:rPr lang="en-US" sz="3200" dirty="0" err="1" smtClean="0">
                <a:latin typeface="+mj-lt"/>
              </a:rPr>
              <a:t>msb’s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Number value </a:t>
            </a:r>
            <a:r>
              <a:rPr lang="en-US" sz="3200" dirty="0" smtClean="0">
                <a:latin typeface="+mj-lt"/>
              </a:rPr>
              <a:t>is same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3 = </a:t>
            </a:r>
            <a:r>
              <a:rPr lang="en-US" sz="2400" dirty="0" smtClean="0">
                <a:latin typeface="+mj-lt"/>
              </a:rPr>
              <a:t>       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011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-5 = </a:t>
            </a:r>
            <a:r>
              <a:rPr lang="en-US" sz="2400" dirty="0" smtClean="0">
                <a:latin typeface="+mj-lt"/>
              </a:rPr>
              <a:t>      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011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1111</a:t>
            </a:r>
            <a:r>
              <a:rPr lang="en-US" sz="2400" dirty="0" smtClean="0">
                <a:latin typeface="+mj-lt"/>
              </a:rPr>
              <a:t>1011</a:t>
            </a:r>
            <a:endParaRPr lang="en-US" sz="24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Zeros copied to </a:t>
            </a:r>
            <a:r>
              <a:rPr lang="en-US" sz="3200" dirty="0" err="1" smtClean="0">
                <a:latin typeface="+mj-lt"/>
              </a:rPr>
              <a:t>msb’s</a:t>
            </a:r>
            <a:endParaRPr lang="en-US" sz="3200" dirty="0" smtClean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Value changes for negative numbers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</a:t>
            </a:r>
            <a:r>
              <a:rPr lang="en-US" sz="2400" dirty="0" smtClean="0">
                <a:latin typeface="+mj-lt"/>
              </a:rPr>
              <a:t>                                  0011 </a:t>
            </a:r>
            <a:r>
              <a:rPr lang="en-US" sz="2400" dirty="0">
                <a:latin typeface="+mj-lt"/>
              </a:rPr>
              <a:t>= 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 </a:t>
            </a:r>
            <a:r>
              <a:rPr lang="en-US" sz="2400" dirty="0" smtClean="0">
                <a:latin typeface="+mj-lt"/>
              </a:rPr>
              <a:t>= </a:t>
            </a:r>
            <a:r>
              <a:rPr lang="en-US" sz="2400" dirty="0">
                <a:latin typeface="+mj-lt"/>
              </a:rPr>
              <a:t>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</a:t>
            </a:r>
            <a:r>
              <a:rPr lang="en-US" sz="2400" dirty="0" smtClean="0">
                <a:latin typeface="+mj-lt"/>
              </a:rPr>
              <a:t>                                  1011 </a:t>
            </a:r>
            <a:r>
              <a:rPr lang="en-US" sz="2400" dirty="0">
                <a:latin typeface="+mj-lt"/>
              </a:rPr>
              <a:t>= -5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1011 </a:t>
            </a:r>
            <a:r>
              <a:rPr lang="en-US" sz="2400" dirty="0" smtClean="0">
                <a:latin typeface="+mj-lt"/>
              </a:rPr>
              <a:t>= </a:t>
            </a:r>
            <a:r>
              <a:rPr lang="en-US" sz="2400" dirty="0">
                <a:latin typeface="+mj-lt"/>
              </a:rPr>
              <a:t>11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Zero-Extension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983078"/>
              </p:ext>
            </p:extLst>
          </p:nvPr>
        </p:nvGraphicFramePr>
        <p:xfrm>
          <a:off x="-152400" y="3581400"/>
          <a:ext cx="9412611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581400"/>
                        <a:ext cx="9412611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4983086"/>
              </p:ext>
            </p:extLst>
          </p:nvPr>
        </p:nvGraphicFramePr>
        <p:xfrm>
          <a:off x="1981200" y="1096961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/>
                <a:gridCol w="2362200"/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2971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4-bit representation: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 Comparison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Perform logic functions: </a:t>
            </a:r>
          </a:p>
          <a:p>
            <a:pPr lvl="1" eaLnBrk="1" hangingPunct="1"/>
            <a:r>
              <a:rPr lang="en-US" dirty="0" smtClean="0"/>
              <a:t>inversion (NOT), AND, OR, NAND, NOR, etc.</a:t>
            </a:r>
          </a:p>
          <a:p>
            <a:pPr eaLnBrk="1" hangingPunct="1"/>
            <a:r>
              <a:rPr lang="en-US" b="1" dirty="0" smtClean="0"/>
              <a:t>Single-input: </a:t>
            </a:r>
          </a:p>
          <a:p>
            <a:pPr lvl="1" eaLnBrk="1" hangingPunct="1"/>
            <a:r>
              <a:rPr lang="en-US" dirty="0" smtClean="0"/>
              <a:t>NOT gate, buffer</a:t>
            </a:r>
          </a:p>
          <a:p>
            <a:pPr eaLnBrk="1" hangingPunct="1"/>
            <a:r>
              <a:rPr lang="en-US" b="1" dirty="0" smtClean="0"/>
              <a:t>Two-input: </a:t>
            </a:r>
          </a:p>
          <a:p>
            <a:pPr lvl="1" eaLnBrk="1" hangingPunct="1"/>
            <a:r>
              <a:rPr lang="en-US" dirty="0" smtClean="0"/>
              <a:t>AND, OR, XOR, NAND, NOR, XNOR</a:t>
            </a:r>
          </a:p>
          <a:p>
            <a:pPr eaLnBrk="1" hangingPunct="1"/>
            <a:r>
              <a:rPr lang="en-US" b="1" dirty="0" smtClean="0"/>
              <a:t>Multiple-input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35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423294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1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6575575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2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4191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63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158048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8940321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6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53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6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827044"/>
              </p:ext>
            </p:extLst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7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34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4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4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714415"/>
              </p:ext>
            </p:extLst>
          </p:nvPr>
        </p:nvGraphicFramePr>
        <p:xfrm>
          <a:off x="1477962" y="12192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VISIO" r:id="rId7" imgW="961644" imgH="1914144" progId="Visio.Drawing.6">
                  <p:embed/>
                </p:oleObj>
              </mc:Choice>
              <mc:Fallback>
                <p:oleObj name="VISIO" r:id="rId7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2192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92270"/>
              </p:ext>
            </p:extLst>
          </p:nvPr>
        </p:nvGraphicFramePr>
        <p:xfrm>
          <a:off x="5126038" y="1219200"/>
          <a:ext cx="2341562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219200"/>
                        <a:ext cx="2341562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41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6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Discrete voltages represent 1 and 0</a:t>
            </a:r>
          </a:p>
          <a:p>
            <a:pPr eaLnBrk="1" hangingPunct="1"/>
            <a:r>
              <a:rPr lang="en-US" dirty="0" smtClean="0"/>
              <a:t>For example: </a:t>
            </a:r>
          </a:p>
          <a:p>
            <a:pPr lvl="1" eaLnBrk="1" hangingPunct="1"/>
            <a:r>
              <a:rPr lang="en-US" dirty="0" smtClean="0"/>
              <a:t>0 = </a:t>
            </a:r>
            <a:r>
              <a:rPr lang="en-US" i="1" dirty="0" smtClean="0"/>
              <a:t>ground</a:t>
            </a:r>
            <a:r>
              <a:rPr lang="en-US" dirty="0" smtClean="0"/>
              <a:t> (GND) or 0 volts</a:t>
            </a:r>
          </a:p>
          <a:p>
            <a:pPr lvl="1" eaLnBrk="1" hangingPunct="1"/>
            <a:r>
              <a:rPr lang="en-US" dirty="0" smtClean="0"/>
              <a:t>1 =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or 5 volts</a:t>
            </a:r>
          </a:p>
          <a:p>
            <a:pPr eaLnBrk="1" hangingPunct="1"/>
            <a:r>
              <a:rPr lang="en-US" dirty="0" smtClean="0"/>
              <a:t>What about 4.99 volts?  Is that a 0 or a 1?</a:t>
            </a:r>
          </a:p>
          <a:p>
            <a:pPr eaLnBrk="1" hangingPunct="1"/>
            <a:r>
              <a:rPr lang="en-US" dirty="0" smtClean="0"/>
              <a:t>What about 3.2 volts?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Abstraction</a:t>
            </a:r>
          </a:p>
          <a:p>
            <a:pPr eaLnBrk="1" hangingPunct="1"/>
            <a:r>
              <a:rPr lang="en-US" dirty="0" smtClean="0"/>
              <a:t>Discipline</a:t>
            </a:r>
          </a:p>
          <a:p>
            <a:pPr eaLnBrk="1" hangingPunct="1"/>
            <a:r>
              <a:rPr lang="en-US" dirty="0" smtClean="0"/>
              <a:t>The Three –y’s</a:t>
            </a:r>
          </a:p>
          <a:p>
            <a:pPr lvl="1" eaLnBrk="1" hangingPunct="1"/>
            <a:r>
              <a:rPr lang="en-US" dirty="0" smtClean="0"/>
              <a:t>Hierarch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 smtClean="0"/>
              <a:t>Modularit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 smtClean="0"/>
              <a:t>Regularit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Art of Managing Complexity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i="1" dirty="0" smtClean="0"/>
              <a:t>Range</a:t>
            </a:r>
            <a:r>
              <a:rPr lang="en-US" dirty="0" smtClean="0"/>
              <a:t> of voltages for 1 and 0</a:t>
            </a:r>
          </a:p>
          <a:p>
            <a:pPr eaLnBrk="1" hangingPunct="1"/>
            <a:r>
              <a:rPr lang="en-US" dirty="0" smtClean="0"/>
              <a:t>Different ranges for inputs and outputs to allow for </a:t>
            </a:r>
            <a:r>
              <a:rPr lang="en-US" i="1" dirty="0" smtClean="0"/>
              <a:t>noise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066800"/>
            <a:ext cx="74676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Anything that degrades the signal</a:t>
            </a:r>
          </a:p>
          <a:p>
            <a:pPr lvl="1" eaLnBrk="1" hangingPunct="1"/>
            <a:r>
              <a:rPr lang="en-US" dirty="0" smtClean="0"/>
              <a:t>E.g., resistance, power supply noise, coupling to neighboring wires, etc.</a:t>
            </a:r>
          </a:p>
          <a:p>
            <a:pPr eaLnBrk="1" hangingPunct="1"/>
            <a:r>
              <a:rPr lang="en-US" b="1" dirty="0" smtClean="0"/>
              <a:t>Example:</a:t>
            </a:r>
            <a:r>
              <a:rPr lang="en-US" dirty="0" smtClean="0"/>
              <a:t> a gate (driver) outputs 5 V but, because of resistance in a long wire, receiver gets 4.5 V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9053979"/>
              </p:ext>
            </p:extLst>
          </p:nvPr>
        </p:nvGraphicFramePr>
        <p:xfrm>
          <a:off x="1828800" y="4227512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27512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Noise?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With logically valid inputs, every circuit element must produce logically valid outputs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limited ranges of voltages to represent discrete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Static 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362869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VISIO" r:id="rId8" imgW="1978401" imgH="517498" progId="Visio.Drawing.6">
                  <p:embed/>
                </p:oleObj>
              </mc:Choice>
              <mc:Fallback>
                <p:oleObj name="VISIO" r:id="rId8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87020571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VISIO" r:id="rId10" imgW="4030077" imgH="1686831" progId="Visio.Drawing.6">
                  <p:embed/>
                </p:oleObj>
              </mc:Choice>
              <mc:Fallback>
                <p:oleObj name="VISIO" r:id="rId10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Noise Margins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203663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7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5555783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8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800600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High Noise Margin: </a:t>
            </a:r>
            <a:r>
              <a:rPr lang="en-US" sz="2400" b="1" i="1" dirty="0" smtClean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OH</a:t>
            </a:r>
            <a:r>
              <a:rPr lang="en-US" sz="2400" b="1" dirty="0">
                <a:solidFill>
                  <a:srgbClr val="0070C0"/>
                </a:solidFill>
              </a:rPr>
              <a:t>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Low </a:t>
            </a:r>
            <a:r>
              <a:rPr lang="en-US" sz="2400" b="1" dirty="0"/>
              <a:t>Noise Margin: 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IL</a:t>
            </a:r>
            <a:r>
              <a:rPr lang="en-US" sz="2400" b="1" dirty="0">
                <a:solidFill>
                  <a:srgbClr val="0070C0"/>
                </a:solidFill>
              </a:rPr>
              <a:t> 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851737"/>
            <a:ext cx="5562600" cy="10156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Noise Margins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4876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5410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3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4453256"/>
              </p:ext>
            </p:extLst>
          </p:nvPr>
        </p:nvGraphicFramePr>
        <p:xfrm>
          <a:off x="533400" y="1524000"/>
          <a:ext cx="7848600" cy="350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VISIO" r:id="rId12" imgW="5458922" imgH="2437891" progId="Visio.Drawing.6">
                  <p:embed/>
                </p:oleObj>
              </mc:Choice>
              <mc:Fallback>
                <p:oleObj name="VISIO" r:id="rId12" imgW="5458922" imgH="24378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848600" cy="350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1143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Ideal Buffer:                   </a:t>
            </a:r>
            <a:r>
              <a:rPr lang="en-US" dirty="0" smtClean="0"/>
              <a:t>  </a:t>
            </a:r>
            <a:r>
              <a:rPr lang="en-US" dirty="0"/>
              <a:t>Real Buffer:</a:t>
            </a:r>
          </a:p>
        </p:txBody>
      </p:sp>
      <p:sp>
        <p:nvSpPr>
          <p:cNvPr id="9319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H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L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V</a:t>
            </a:r>
            <a:r>
              <a:rPr lang="en-US" b="1" i="1" baseline="-25000">
                <a:solidFill>
                  <a:srgbClr val="0070C0"/>
                </a:solidFill>
              </a:rPr>
              <a:t>DD</a:t>
            </a:r>
            <a:r>
              <a:rPr lang="en-US" b="1">
                <a:solidFill>
                  <a:srgbClr val="0070C0"/>
                </a:solidFill>
              </a:rPr>
              <a:t>/2</a:t>
            </a:r>
            <a:endParaRPr lang="en-US" b="1" i="1" baseline="-25000">
              <a:solidFill>
                <a:srgbClr val="0070C0"/>
              </a:solidFill>
            </a:endParaRPr>
          </a:p>
        </p:txBody>
      </p:sp>
      <p:sp>
        <p:nvSpPr>
          <p:cNvPr id="9319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54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70C0"/>
                </a:solidFill>
              </a:rPr>
              <a:t>NM</a:t>
            </a:r>
            <a:r>
              <a:rPr lang="en-US" b="1" i="1" baseline="-25000" dirty="0" smtClean="0">
                <a:solidFill>
                  <a:srgbClr val="0070C0"/>
                </a:solidFill>
              </a:rPr>
              <a:t>H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NM</a:t>
            </a:r>
            <a:r>
              <a:rPr lang="en-US" b="1" i="1" baseline="-25000" dirty="0" smtClean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dirty="0">
                <a:solidFill>
                  <a:srgbClr val="0070C0"/>
                </a:solidFill>
              </a:rPr>
              <a:t>/2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92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0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6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7331186"/>
              </p:ext>
            </p:extLst>
          </p:nvPr>
        </p:nvGraphicFramePr>
        <p:xfrm>
          <a:off x="4038600" y="2286000"/>
          <a:ext cx="4953000" cy="31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" name="VISIO" r:id="rId9" imgW="2654955" imgH="1685782" progId="Visio.Drawing.6">
                  <p:embed/>
                </p:oleObj>
              </mc:Choice>
              <mc:Fallback>
                <p:oleObj name="VISIO" r:id="rId9" imgW="2654955" imgH="168578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4953000" cy="31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7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9366942"/>
              </p:ext>
            </p:extLst>
          </p:nvPr>
        </p:nvGraphicFramePr>
        <p:xfrm>
          <a:off x="3352800" y="1203325"/>
          <a:ext cx="2057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" name="VISIO" r:id="rId11" imgW="772431" imgH="262566" progId="Visio.Drawing.6">
                  <p:embed/>
                </p:oleObj>
              </mc:Choice>
              <mc:Fallback>
                <p:oleObj name="VISIO" r:id="rId11" imgW="772431" imgH="2625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03325"/>
                        <a:ext cx="2057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26847194"/>
              </p:ext>
            </p:extLst>
          </p:nvPr>
        </p:nvGraphicFramePr>
        <p:xfrm>
          <a:off x="762000" y="2380272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9" name="VISIO" r:id="rId13" imgW="2601231" imgH="2294396" progId="Visio.Drawing.6">
                  <p:embed/>
                </p:oleObj>
              </mc:Choice>
              <mc:Fallback>
                <p:oleObj name="VISIO" r:id="rId13" imgW="2601231" imgH="2294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0272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453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1970’s and 1980’s, V</a:t>
            </a:r>
            <a:r>
              <a:rPr lang="en-US" baseline="-25000" dirty="0" smtClean="0"/>
              <a:t>DD</a:t>
            </a:r>
            <a:r>
              <a:rPr lang="en-US" dirty="0" smtClean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endParaRPr lang="en-US" sz="2400" dirty="0" smtClean="0"/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Scaling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3769676"/>
              </p:ext>
            </p:extLst>
          </p:nvPr>
        </p:nvGraphicFramePr>
        <p:xfrm>
          <a:off x="7010400" y="9906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906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1970’s and 1980’s, V</a:t>
            </a:r>
            <a:r>
              <a:rPr lang="en-US" baseline="-25000" dirty="0" smtClean="0"/>
              <a:t>DD</a:t>
            </a:r>
            <a:r>
              <a:rPr lang="en-US" dirty="0" smtClean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Chips operate because they contain magic smoke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Proof: </a:t>
            </a:r>
            <a:r>
              <a:rPr lang="en-US" sz="2400" dirty="0" smtClean="0"/>
              <a:t>if the magic smoke is let out, the chip stops working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Scaling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397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7696318"/>
              </p:ext>
            </p:extLst>
          </p:nvPr>
        </p:nvGraphicFramePr>
        <p:xfrm>
          <a:off x="685800" y="1524000"/>
          <a:ext cx="7772400" cy="3200402"/>
        </p:xfrm>
        <a:graphic>
          <a:graphicData uri="http://schemas.openxmlformats.org/drawingml/2006/table">
            <a:tbl>
              <a:tblPr/>
              <a:tblGrid>
                <a:gridCol w="1981200"/>
                <a:gridCol w="2057400"/>
                <a:gridCol w="990600"/>
                <a:gridCol w="914400"/>
                <a:gridCol w="914400"/>
                <a:gridCol w="9144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Logic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Family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1811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</a:rPr>
              <a:t>Hiding details when they aren’t important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69" y="998227"/>
            <a:ext cx="3528431" cy="486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80142"/>
              </p:ext>
            </p:extLst>
          </p:nvPr>
        </p:nvGraphicFramePr>
        <p:xfrm>
          <a:off x="2362200" y="3581400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VISIO" r:id="rId6" imgW="1616610" imgH="772431" progId="Visio.Drawing.6">
                  <p:embed/>
                </p:oleObj>
              </mc:Choice>
              <mc:Fallback>
                <p:oleObj name="VISIO" r:id="rId6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+mj-lt"/>
              </a:rPr>
              <a:t>Logic gates </a:t>
            </a:r>
            <a:r>
              <a:rPr lang="en-US" sz="3800" dirty="0" smtClean="0">
                <a:latin typeface="+mj-lt"/>
              </a:rPr>
              <a:t>built from </a:t>
            </a:r>
            <a:r>
              <a:rPr lang="en-US" sz="3800" dirty="0">
                <a:latin typeface="+mj-lt"/>
              </a:rPr>
              <a:t>transistors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 smtClean="0">
                <a:latin typeface="+mj-lt"/>
              </a:rPr>
              <a:t>3-ported </a:t>
            </a:r>
            <a:r>
              <a:rPr lang="en-US" sz="3800" dirty="0">
                <a:latin typeface="+mj-lt"/>
              </a:rPr>
              <a:t>voltage-controlled switch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j-lt"/>
              </a:rPr>
              <a:t>2 </a:t>
            </a:r>
            <a:r>
              <a:rPr lang="en-US" sz="2800" dirty="0">
                <a:latin typeface="+mj-lt"/>
              </a:rPr>
              <a:t>ports </a:t>
            </a:r>
            <a:r>
              <a:rPr lang="en-US" sz="2800" dirty="0" smtClean="0">
                <a:latin typeface="+mj-lt"/>
              </a:rPr>
              <a:t>connected </a:t>
            </a:r>
            <a:r>
              <a:rPr lang="en-US" sz="2800" dirty="0">
                <a:latin typeface="+mj-lt"/>
              </a:rPr>
              <a:t>depending on </a:t>
            </a:r>
            <a:r>
              <a:rPr lang="en-US" sz="2800" dirty="0" smtClean="0">
                <a:latin typeface="+mj-lt"/>
              </a:rPr>
              <a:t>voltage of 3rd</a:t>
            </a:r>
            <a:endParaRPr lang="en-US" sz="28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j-lt"/>
              </a:rPr>
              <a:t>d </a:t>
            </a:r>
            <a:r>
              <a:rPr lang="en-US" sz="2800" dirty="0">
                <a:latin typeface="+mj-lt"/>
              </a:rPr>
              <a:t>and </a:t>
            </a:r>
            <a:r>
              <a:rPr lang="en-US" sz="2800" dirty="0" smtClean="0">
                <a:latin typeface="+mj-lt"/>
              </a:rPr>
              <a:t>s </a:t>
            </a:r>
            <a:r>
              <a:rPr lang="en-US" sz="2800" dirty="0">
                <a:latin typeface="+mj-lt"/>
              </a:rPr>
              <a:t>are connected (ON) </a:t>
            </a:r>
            <a:r>
              <a:rPr lang="en-US" sz="2800" dirty="0" smtClean="0">
                <a:latin typeface="+mj-lt"/>
              </a:rPr>
              <a:t>when g </a:t>
            </a:r>
            <a:r>
              <a:rPr lang="en-US" sz="2800" dirty="0">
                <a:latin typeface="+mj-lt"/>
              </a:rPr>
              <a:t>is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Nicknamed “Mayor of Silicon Valley”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Fairchild Semiconductor in 1957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Intel in 1968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Co-invented the integrated circuit</a:t>
            </a:r>
          </a:p>
        </p:txBody>
      </p:sp>
      <p:pic>
        <p:nvPicPr>
          <p:cNvPr id="98311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19400" cy="419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Noyce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1927-1990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157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4472170"/>
              </p:ext>
            </p:extLst>
          </p:nvPr>
        </p:nvGraphicFramePr>
        <p:xfrm>
          <a:off x="1219200" y="3352800"/>
          <a:ext cx="6858000" cy="248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VISIO" r:id="rId7" imgW="4053840" imgH="1467612" progId="Visio.Drawing.6">
                  <p:embed/>
                </p:oleObj>
              </mc:Choice>
              <mc:Fallback>
                <p:oleObj name="VISIO" r:id="rId7" imgW="4053840" imgH="14676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6858000" cy="2489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90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Transistors </a:t>
            </a:r>
            <a:r>
              <a:rPr lang="en-US" sz="2800" dirty="0" smtClean="0">
                <a:latin typeface="+mj-lt"/>
              </a:rPr>
              <a:t>built from </a:t>
            </a:r>
            <a:r>
              <a:rPr lang="en-US" sz="2800" dirty="0">
                <a:latin typeface="+mj-lt"/>
              </a:rPr>
              <a:t>silicon, a semiconductor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Pure silicon is a poor conductor (no free charges)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Doped silicon is a good conductor (free charges)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2400" dirty="0">
                <a:latin typeface="+mj-lt"/>
              </a:rPr>
              <a:t>egative charges, electrons)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p</a:t>
            </a:r>
            <a:r>
              <a:rPr lang="en-US" sz="2400" dirty="0">
                <a:latin typeface="+mj-lt"/>
              </a:rPr>
              <a:t>ositive charges, holes)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Silicon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889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82409"/>
              </p:ext>
            </p:extLst>
          </p:nvPr>
        </p:nvGraphicFramePr>
        <p:xfrm>
          <a:off x="4267200" y="2858194"/>
          <a:ext cx="5943600" cy="300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58194"/>
                        <a:ext cx="5943600" cy="300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Metal oxide silicon (MOS) transistors: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latin typeface="+mj-lt"/>
              </a:rPr>
              <a:t>Polysilicon</a:t>
            </a:r>
            <a:r>
              <a:rPr lang="en-US" sz="2800" dirty="0">
                <a:latin typeface="+mj-lt"/>
              </a:rPr>
              <a:t> (used to be </a:t>
            </a:r>
            <a:r>
              <a:rPr lang="en-US" sz="2800" b="1" dirty="0">
                <a:latin typeface="+mj-lt"/>
              </a:rPr>
              <a:t>metal</a:t>
            </a:r>
            <a:r>
              <a:rPr lang="en-US" sz="2800" dirty="0">
                <a:latin typeface="+mj-lt"/>
              </a:rPr>
              <a:t>) gate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Oxide</a:t>
            </a:r>
            <a:r>
              <a:rPr lang="en-US" sz="2800" dirty="0">
                <a:latin typeface="+mj-lt"/>
              </a:rPr>
              <a:t> (silicon dioxide) insulator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Doped </a:t>
            </a:r>
            <a:r>
              <a:rPr lang="en-US" sz="2800" b="1" dirty="0">
                <a:latin typeface="+mj-lt"/>
              </a:rPr>
              <a:t>silicon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MOS 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8529280"/>
              </p:ext>
            </p:extLst>
          </p:nvPr>
        </p:nvGraphicFramePr>
        <p:xfrm>
          <a:off x="685800" y="31305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05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0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OFF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(no connection between source and drain)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066800"/>
            <a:ext cx="40386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1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ON</a:t>
            </a:r>
            <a:r>
              <a:rPr lang="en-US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(channel between source and drain)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/>
              <a:t>pMOS</a:t>
            </a:r>
            <a:r>
              <a:rPr lang="en-US" b="1" dirty="0" smtClean="0"/>
              <a:t> transistor is opposite</a:t>
            </a:r>
          </a:p>
          <a:p>
            <a:pPr lvl="1" eaLnBrk="1" hangingPunct="1"/>
            <a:r>
              <a:rPr lang="en-US" sz="2400" b="1" dirty="0" smtClean="0"/>
              <a:t>ON</a:t>
            </a:r>
            <a:r>
              <a:rPr lang="en-US" sz="2400" dirty="0" smtClean="0"/>
              <a:t> when </a:t>
            </a:r>
            <a:r>
              <a:rPr lang="en-US" sz="2400" b="1" dirty="0" smtClean="0"/>
              <a:t>Gate = 0</a:t>
            </a:r>
          </a:p>
          <a:p>
            <a:pPr lvl="1" eaLnBrk="1" hangingPunct="1"/>
            <a:r>
              <a:rPr lang="en-US" sz="2400" b="1" dirty="0" smtClean="0"/>
              <a:t>OFF</a:t>
            </a:r>
            <a:r>
              <a:rPr lang="en-US" sz="2400" dirty="0" smtClean="0"/>
              <a:t> when </a:t>
            </a:r>
            <a:r>
              <a:rPr lang="en-US" sz="2400" b="1" dirty="0" smtClean="0"/>
              <a:t>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29586"/>
              </p:ext>
            </p:extLst>
          </p:nvPr>
        </p:nvGraphicFramePr>
        <p:xfrm>
          <a:off x="3886200" y="2376487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VISIO" r:id="rId6" imgW="2006640" imgH="1708560" progId="Visio.Drawing.6">
                  <p:embed/>
                </p:oleObj>
              </mc:Choice>
              <mc:Fallback>
                <p:oleObj name="VISIO" r:id="rId6" imgW="2006640" imgH="170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76487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pMOS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143000"/>
            <a:ext cx="8534400" cy="495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nMOS</a:t>
            </a:r>
            <a:r>
              <a:rPr lang="en-US" b="1" dirty="0" smtClean="0"/>
              <a:t>: </a:t>
            </a:r>
            <a:r>
              <a:rPr lang="en-US" dirty="0" smtClean="0"/>
              <a:t>pass good </a:t>
            </a:r>
            <a:r>
              <a:rPr lang="en-US" b="1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’s, so connect source to GND</a:t>
            </a:r>
          </a:p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pMOS</a:t>
            </a:r>
            <a:r>
              <a:rPr lang="en-US" b="1" dirty="0" smtClean="0"/>
              <a:t>: </a:t>
            </a:r>
            <a:r>
              <a:rPr lang="en-US" dirty="0" smtClean="0"/>
              <a:t>pass good 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’s, so connect source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1931742"/>
              </p:ext>
            </p:extLst>
          </p:nvPr>
        </p:nvGraphicFramePr>
        <p:xfrm>
          <a:off x="2540794" y="23622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4" y="23622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1644306"/>
              </p:ext>
            </p:extLst>
          </p:nvPr>
        </p:nvGraphicFramePr>
        <p:xfrm>
          <a:off x="1801813" y="9906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" name="VISIO" r:id="rId8" imgW="886968" imgH="1226820" progId="Visio.Drawing.11">
                  <p:embed/>
                </p:oleObj>
              </mc:Choice>
              <mc:Fallback>
                <p:oleObj name="VISIO" r:id="rId8" imgW="886968" imgH="1226820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9906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8984802"/>
              </p:ext>
            </p:extLst>
          </p:nvPr>
        </p:nvGraphicFramePr>
        <p:xfrm>
          <a:off x="4706938" y="10668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8" name="VISIO" r:id="rId10" imgW="771144" imgH="1010412" progId="Visio.Drawing.11">
                  <p:embed/>
                </p:oleObj>
              </mc:Choice>
              <mc:Fallback>
                <p:oleObj name="VISIO" r:id="rId10" imgW="771144" imgH="1010412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10668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3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27382097"/>
              </p:ext>
            </p:extLst>
          </p:nvPr>
        </p:nvGraphicFramePr>
        <p:xfrm>
          <a:off x="2667000" y="41148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57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368113"/>
              </p:ext>
            </p:extLst>
          </p:nvPr>
        </p:nvGraphicFramePr>
        <p:xfrm>
          <a:off x="4343400" y="1143000"/>
          <a:ext cx="260423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7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2604231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7125845"/>
              </p:ext>
            </p:extLst>
          </p:nvPr>
        </p:nvGraphicFramePr>
        <p:xfrm>
          <a:off x="2147147" y="924498"/>
          <a:ext cx="1586654" cy="258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8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7" y="924498"/>
                        <a:ext cx="1586654" cy="258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8910568"/>
              </p:ext>
            </p:extLst>
          </p:nvPr>
        </p:nvGraphicFramePr>
        <p:xfrm>
          <a:off x="2209800" y="35052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3962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3962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44196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44196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44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62600" y="4953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244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5334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00800" y="5334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9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Intentionally </a:t>
            </a:r>
            <a:r>
              <a:rPr lang="en-US" sz="3200" dirty="0" smtClean="0">
                <a:latin typeface="+mj-lt"/>
              </a:rPr>
              <a:t>restrict design </a:t>
            </a:r>
            <a:r>
              <a:rPr lang="en-US" sz="3200" dirty="0">
                <a:latin typeface="+mj-lt"/>
              </a:rPr>
              <a:t>choices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Example</a:t>
            </a:r>
            <a:r>
              <a:rPr lang="en-US" sz="3200" dirty="0">
                <a:latin typeface="+mj-lt"/>
              </a:rPr>
              <a:t>: Digital discipline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</a:t>
            </a:r>
            <a:r>
              <a:rPr lang="en-US" sz="2800" dirty="0" smtClean="0">
                <a:latin typeface="+mj-lt"/>
              </a:rPr>
              <a:t>iscrete </a:t>
            </a:r>
            <a:r>
              <a:rPr lang="en-US" sz="2800" dirty="0">
                <a:latin typeface="+mj-lt"/>
              </a:rPr>
              <a:t>voltages instead of </a:t>
            </a:r>
            <a:r>
              <a:rPr lang="en-US" sz="2800" dirty="0" smtClean="0">
                <a:latin typeface="+mj-lt"/>
              </a:rPr>
              <a:t>continuous</a:t>
            </a:r>
            <a:endParaRPr lang="en-US" sz="28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j-lt"/>
              </a:rPr>
              <a:t>Simpler </a:t>
            </a:r>
            <a:r>
              <a:rPr lang="en-US" sz="2800" dirty="0">
                <a:latin typeface="+mj-lt"/>
              </a:rPr>
              <a:t>to design than analog circuits – can build more sophisticated systems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Digital systems replacing analog </a:t>
            </a:r>
            <a:r>
              <a:rPr lang="en-US" sz="2800" dirty="0" smtClean="0">
                <a:latin typeface="+mj-lt"/>
              </a:rPr>
              <a:t>predecessors: i.e</a:t>
            </a:r>
            <a:r>
              <a:rPr lang="en-US" sz="2800" dirty="0">
                <a:latin typeface="+mj-lt"/>
              </a:rPr>
              <a:t>., digital cameras, digital television, cell phones, CDs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 Structure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558890"/>
              </p:ext>
            </p:extLst>
          </p:nvPr>
        </p:nvGraphicFramePr>
        <p:xfrm>
          <a:off x="2045780" y="1828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8" name="VISIO" r:id="rId7" imgW="1256729" imgH="949394" progId="Visio.Drawing.6">
                  <p:embed/>
                </p:oleObj>
              </mc:Choice>
              <mc:Fallback>
                <p:oleObj name="VISIO" r:id="rId7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828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NOR3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three-input NOR gate?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VISIO" r:id="rId7" imgW="1228868" imgH="370950" progId="Visio.Drawing.6">
                  <p:embed/>
                </p:oleObj>
              </mc:Choice>
              <mc:Fallback>
                <p:oleObj name="VISIO" r:id="rId7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AND2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two-input AND gate?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nMOS</a:t>
            </a:r>
            <a:r>
              <a:rPr lang="en-US" dirty="0" smtClean="0"/>
              <a:t> pass 1’s poorly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pass 0’s poorly</a:t>
            </a:r>
          </a:p>
          <a:p>
            <a:pPr eaLnBrk="1" hangingPunct="1"/>
            <a:r>
              <a:rPr lang="en-US" dirty="0" smtClean="0"/>
              <a:t>Transmission gate is a better switch</a:t>
            </a:r>
          </a:p>
          <a:p>
            <a:pPr lvl="1" eaLnBrk="1" hangingPunct="1"/>
            <a:r>
              <a:rPr lang="en-US" dirty="0" smtClean="0"/>
              <a:t>passes both 0 and 1 well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1, the switch is ON:</a:t>
            </a:r>
          </a:p>
          <a:p>
            <a:pPr lvl="1" eaLnBrk="1" hangingPunct="1"/>
            <a:r>
              <a:rPr lang="en-US" i="1" dirty="0" smtClean="0"/>
              <a:t>EN</a:t>
            </a:r>
            <a:r>
              <a:rPr lang="en-US" dirty="0" smtClean="0"/>
              <a:t> = 0 and </a:t>
            </a:r>
            <a:r>
              <a:rPr lang="en-US" i="1" dirty="0" smtClean="0"/>
              <a:t>A</a:t>
            </a:r>
            <a:r>
              <a:rPr lang="en-US" dirty="0" smtClean="0"/>
              <a:t> is connected to </a:t>
            </a:r>
            <a:r>
              <a:rPr lang="en-US" i="1" dirty="0" smtClean="0"/>
              <a:t>B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0, the switch is OFF:</a:t>
            </a:r>
          </a:p>
          <a:p>
            <a:pPr lvl="1" eaLnBrk="1" hangingPunct="1"/>
            <a:r>
              <a:rPr lang="en-US" i="1" dirty="0" smtClean="0"/>
              <a:t>A</a:t>
            </a:r>
            <a:r>
              <a:rPr lang="en-US" dirty="0" smtClean="0"/>
              <a:t> is not connected to </a:t>
            </a:r>
            <a:r>
              <a:rPr lang="en-US" i="1" dirty="0" smtClean="0"/>
              <a:t>B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138988" y="12954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5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2954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Transmission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381000" y="990600"/>
            <a:ext cx="7620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Replace pull-up network with </a:t>
            </a:r>
            <a:r>
              <a:rPr lang="en-US" i="1" dirty="0" smtClean="0"/>
              <a:t>weak</a:t>
            </a:r>
            <a:r>
              <a:rPr lang="en-US" dirty="0" smtClean="0"/>
              <a:t> </a:t>
            </a:r>
            <a:r>
              <a:rPr lang="en-US" dirty="0" err="1" smtClean="0"/>
              <a:t>pMOS</a:t>
            </a:r>
            <a:r>
              <a:rPr lang="en-US" dirty="0" smtClean="0"/>
              <a:t> transistor that is always on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transistor: pulls output HIGH </a:t>
            </a:r>
            <a:r>
              <a:rPr lang="en-US" i="1" dirty="0" smtClean="0"/>
              <a:t>only</a:t>
            </a:r>
            <a:r>
              <a:rPr lang="en-US" dirty="0" smtClean="0"/>
              <a:t> when </a:t>
            </a:r>
            <a:r>
              <a:rPr lang="en-US" dirty="0" err="1" smtClean="0"/>
              <a:t>nMOS</a:t>
            </a:r>
            <a:r>
              <a:rPr lang="en-US" dirty="0" smtClean="0"/>
              <a:t> network not pulling it LOW </a:t>
            </a:r>
          </a:p>
        </p:txBody>
      </p:sp>
      <p:graphicFrame>
        <p:nvGraphicFramePr>
          <p:cNvPr id="11571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12638833"/>
              </p:ext>
            </p:extLst>
          </p:nvPr>
        </p:nvGraphicFramePr>
        <p:xfrm>
          <a:off x="2514600" y="3124200"/>
          <a:ext cx="3657600" cy="268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9" name="VISIO" r:id="rId6" imgW="1428845" imgH="1047209" progId="Visio.Drawing.6">
                  <p:embed/>
                </p:oleObj>
              </mc:Choice>
              <mc:Fallback>
                <p:oleObj name="VISIO" r:id="rId6" imgW="1428845" imgH="10472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3657600" cy="268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79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20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Pseudo-</a:t>
            </a:r>
            <a:r>
              <a:rPr lang="en-US" sz="3200" dirty="0" err="1" smtClean="0"/>
              <a:t>nMOS</a:t>
            </a:r>
            <a:r>
              <a:rPr lang="en-US" sz="3200" dirty="0" smtClean="0"/>
              <a:t> </a:t>
            </a:r>
            <a:r>
              <a:rPr lang="en-US" sz="3200" b="1" dirty="0" smtClean="0"/>
              <a:t>NOR4</a:t>
            </a:r>
            <a:r>
              <a:rPr lang="en-US" sz="3200" dirty="0" smtClean="0"/>
              <a:t> </a:t>
            </a:r>
          </a:p>
        </p:txBody>
      </p:sp>
      <p:graphicFrame>
        <p:nvGraphicFramePr>
          <p:cNvPr id="11674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9699953"/>
              </p:ext>
            </p:extLst>
          </p:nvPr>
        </p:nvGraphicFramePr>
        <p:xfrm>
          <a:off x="1676400" y="2209800"/>
          <a:ext cx="6248400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3" name="VISIO" r:id="rId6" imgW="1428845" imgH="647255" progId="Visio.Drawing.6">
                  <p:embed/>
                </p:oleObj>
              </mc:Choice>
              <mc:Fallback>
                <p:oleObj name="VISIO" r:id="rId6" imgW="1428845" imgH="6472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6248400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2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472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Cofounded Intel in 1968 with Robert </a:t>
            </a:r>
            <a:r>
              <a:rPr lang="en-US" sz="3000" dirty="0" err="1">
                <a:latin typeface="+mj-lt"/>
              </a:rPr>
              <a:t>Noyce</a:t>
            </a:r>
            <a:r>
              <a:rPr lang="en-US" sz="3000" dirty="0">
                <a:latin typeface="+mj-lt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+mj-lt"/>
              </a:rPr>
              <a:t>Moore’s Law</a:t>
            </a:r>
            <a:r>
              <a:rPr lang="en-US" sz="3000" b="1" dirty="0" smtClean="0">
                <a:latin typeface="+mj-lt"/>
              </a:rPr>
              <a:t>: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number of transistors on a computer chip doubles every year (observed in 1965)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Since 1975, transistor counts have doubled every two years.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Gordon Moore, 1929-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570037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marL="0" indent="0" eaLnBrk="1" hangingPunct="1">
              <a:buNone/>
            </a:pPr>
            <a:r>
              <a:rPr lang="en-US" sz="2200" i="1" dirty="0" smtClean="0"/>
              <a:t>“If the automobile had followed the same development cycle as the computer, a Rolls-Royce would today cost $100, get one million miles to the gallon, and explode once a year . . .”  (Robert </a:t>
            </a:r>
            <a:r>
              <a:rPr lang="en-US" sz="2200" i="1" dirty="0" err="1" smtClean="0"/>
              <a:t>Cringely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Infoworld</a:t>
            </a:r>
            <a:r>
              <a:rPr lang="en-US" sz="2200" i="1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200" i="1" dirty="0" smtClean="0"/>
              <a:t>					– Robert </a:t>
            </a:r>
            <a:r>
              <a:rPr lang="en-US" sz="2200" i="1" dirty="0" err="1" smtClean="0"/>
              <a:t>Cringley</a:t>
            </a:r>
            <a:endParaRPr lang="en-US" sz="2200" dirty="0" smtClean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Moore’s Law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Power = Energy consumed per unit time</a:t>
            </a:r>
          </a:p>
          <a:p>
            <a:r>
              <a:rPr lang="en-US" dirty="0" smtClean="0"/>
              <a:t>Dynamic power consumption</a:t>
            </a:r>
          </a:p>
          <a:p>
            <a:r>
              <a:rPr lang="en-US" dirty="0" smtClean="0"/>
              <a:t>Static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Power to charge transistor gate capacitances</a:t>
            </a:r>
          </a:p>
          <a:p>
            <a:pPr lvl="1" eaLnBrk="1" hangingPunct="1"/>
            <a:r>
              <a:rPr lang="en-US" dirty="0" smtClean="0"/>
              <a:t>Energy required to charge a capacitance, </a:t>
            </a:r>
            <a:r>
              <a:rPr lang="en-US" i="1" dirty="0" smtClean="0"/>
              <a:t>C</a:t>
            </a:r>
            <a:r>
              <a:rPr lang="en-US" dirty="0" smtClean="0"/>
              <a:t>,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 is </a:t>
            </a:r>
            <a:r>
              <a:rPr lang="en-US" i="1" dirty="0" smtClean="0"/>
              <a:t>CV</a:t>
            </a:r>
            <a:r>
              <a:rPr lang="en-US" i="1" baseline="-25000" dirty="0" smtClean="0"/>
              <a:t>DD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 eaLnBrk="1" hangingPunct="1"/>
            <a:r>
              <a:rPr lang="en-US" dirty="0" smtClean="0"/>
              <a:t>Circuit running at frequency </a:t>
            </a:r>
            <a:r>
              <a:rPr lang="en-US" i="1" dirty="0" smtClean="0"/>
              <a:t>f</a:t>
            </a:r>
            <a:r>
              <a:rPr lang="en-US" dirty="0" smtClean="0"/>
              <a:t>: transistors switch (from 1 to 0 or vice versa) at that frequency</a:t>
            </a:r>
          </a:p>
          <a:p>
            <a:pPr lvl="1" eaLnBrk="1" hangingPunct="1"/>
            <a:r>
              <a:rPr lang="en-US" dirty="0" smtClean="0"/>
              <a:t>Capacitor is charged </a:t>
            </a:r>
            <a:r>
              <a:rPr lang="en-US" i="1" dirty="0" smtClean="0"/>
              <a:t>f</a:t>
            </a:r>
            <a:r>
              <a:rPr lang="en-US" dirty="0" smtClean="0"/>
              <a:t>/2 times per second (discharging from 1 to 0 is free)</a:t>
            </a:r>
          </a:p>
          <a:p>
            <a:pPr eaLnBrk="1" hangingPunct="1"/>
            <a:r>
              <a:rPr lang="en-US" b="1" dirty="0" smtClean="0"/>
              <a:t>Dynamic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                      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0070C0"/>
                </a:solidFill>
              </a:rPr>
              <a:t>dynamic</a:t>
            </a:r>
            <a:r>
              <a:rPr lang="en-US" b="1" dirty="0" smtClean="0">
                <a:solidFill>
                  <a:srgbClr val="0070C0"/>
                </a:solidFill>
              </a:rPr>
              <a:t> = ½</a:t>
            </a:r>
            <a:r>
              <a:rPr lang="en-US" b="1" i="1" dirty="0" smtClean="0">
                <a:solidFill>
                  <a:srgbClr val="0070C0"/>
                </a:solidFill>
              </a:rPr>
              <a:t>CV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5181600"/>
            <a:ext cx="32766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Dynamic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A system divided into modules and </a:t>
            </a:r>
            <a:r>
              <a:rPr lang="en-US" sz="2800" dirty="0" err="1">
                <a:latin typeface="+mj-lt"/>
              </a:rPr>
              <a:t>submodules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Having well-defined functions and interfaces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Encouraging uniformity, so modules can be easily reused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Three -y’s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4114800"/>
            <a:ext cx="7162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971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1828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9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Power consumed when no gates are switching</a:t>
            </a:r>
          </a:p>
          <a:p>
            <a:pPr eaLnBrk="1" hangingPunct="1"/>
            <a:r>
              <a:rPr lang="en-US" dirty="0" smtClean="0"/>
              <a:t>Caused by the </a:t>
            </a:r>
            <a:r>
              <a:rPr lang="en-US" i="1" dirty="0" smtClean="0"/>
              <a:t>quiescent supply current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/>
              <a:t> </a:t>
            </a:r>
            <a:r>
              <a:rPr lang="en-US" dirty="0" smtClean="0"/>
              <a:t>(also called the </a:t>
            </a:r>
            <a:r>
              <a:rPr lang="en-US" i="1" dirty="0" smtClean="0"/>
              <a:t>leakage current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/>
              <a:t>S</a:t>
            </a:r>
            <a:r>
              <a:rPr lang="en-US" dirty="0" smtClean="0"/>
              <a:t>tatic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rgbClr val="0070C0"/>
                </a:solidFill>
              </a:rPr>
              <a:t>                           </a:t>
            </a:r>
            <a:r>
              <a:rPr lang="en-US" b="1" i="1" dirty="0" err="1" smtClean="0">
                <a:solidFill>
                  <a:srgbClr val="0070C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0070C0"/>
                </a:solidFill>
              </a:rPr>
              <a:t>static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i="1" dirty="0" smtClean="0">
                <a:solidFill>
                  <a:srgbClr val="0070C0"/>
                </a:solidFill>
              </a:rPr>
              <a:t>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Static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Estimate the power consumption of a </a:t>
            </a:r>
            <a:r>
              <a:rPr lang="en-US" dirty="0" smtClean="0"/>
              <a:t>mobile phone running Angry Birds</a:t>
            </a:r>
            <a:endParaRPr lang="en-US" dirty="0" smtClean="0"/>
          </a:p>
          <a:p>
            <a:pPr lvl="1" eaLnBrk="1" hangingPunct="1"/>
            <a:r>
              <a:rPr lang="en-US" sz="2400" i="1" dirty="0" smtClean="0"/>
              <a:t>V</a:t>
            </a:r>
            <a:r>
              <a:rPr lang="en-US" sz="2400" i="1" baseline="-25000" dirty="0" smtClean="0"/>
              <a:t>DD</a:t>
            </a:r>
            <a:r>
              <a:rPr lang="en-US" sz="2400" dirty="0" smtClean="0"/>
              <a:t> = </a:t>
            </a:r>
            <a:r>
              <a:rPr lang="en-US" sz="2400" dirty="0" smtClean="0"/>
              <a:t>0.8 </a:t>
            </a:r>
            <a:r>
              <a:rPr lang="en-US" sz="2400" dirty="0" smtClean="0"/>
              <a:t>V</a:t>
            </a:r>
          </a:p>
          <a:p>
            <a:pPr lvl="1" eaLnBrk="1" hangingPunct="1"/>
            <a:r>
              <a:rPr lang="en-US" sz="2400" i="1" dirty="0" smtClean="0"/>
              <a:t>C</a:t>
            </a:r>
            <a:r>
              <a:rPr lang="en-US" sz="2400" dirty="0" smtClean="0"/>
              <a:t> = </a:t>
            </a:r>
            <a:r>
              <a:rPr lang="en-US" sz="2400" dirty="0" smtClean="0"/>
              <a:t>5 </a:t>
            </a:r>
            <a:r>
              <a:rPr lang="en-US" sz="2400" dirty="0" err="1" smtClean="0"/>
              <a:t>nF</a:t>
            </a:r>
            <a:endParaRPr lang="en-US" sz="2400" dirty="0" smtClean="0"/>
          </a:p>
          <a:p>
            <a:pPr lvl="1" eaLnBrk="1" hangingPunct="1"/>
            <a:r>
              <a:rPr lang="en-US" sz="2400" i="1" dirty="0" smtClean="0"/>
              <a:t>f </a:t>
            </a:r>
            <a:r>
              <a:rPr lang="en-US" sz="2400" dirty="0" smtClean="0"/>
              <a:t>= </a:t>
            </a:r>
            <a:r>
              <a:rPr lang="en-US" sz="2400" dirty="0" smtClean="0"/>
              <a:t>2 </a:t>
            </a:r>
            <a:r>
              <a:rPr lang="en-US" sz="2400" dirty="0" smtClean="0"/>
              <a:t>GHz</a:t>
            </a:r>
          </a:p>
          <a:p>
            <a:pPr lvl="1" eaLnBrk="1" hangingPunct="1"/>
            <a:r>
              <a:rPr lang="en-US" sz="2400" i="1" dirty="0" smtClean="0"/>
              <a:t>I</a:t>
            </a:r>
            <a:r>
              <a:rPr lang="en-US" sz="2400" i="1" baseline="-25000" dirty="0" smtClean="0"/>
              <a:t>DD</a:t>
            </a:r>
            <a:r>
              <a:rPr lang="en-US" sz="2400" dirty="0" smtClean="0"/>
              <a:t> = </a:t>
            </a:r>
            <a:r>
              <a:rPr lang="en-US" sz="2400" dirty="0" smtClean="0"/>
              <a:t>10 </a:t>
            </a:r>
            <a:r>
              <a:rPr lang="en-US" sz="2400" dirty="0" smtClean="0"/>
              <a:t>mA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P</a:t>
            </a:r>
            <a:r>
              <a:rPr lang="en-US" b="1" dirty="0" smtClean="0">
                <a:solidFill>
                  <a:srgbClr val="0070C0"/>
                </a:solidFill>
              </a:rPr>
              <a:t> 	= ½</a:t>
            </a:r>
            <a:r>
              <a:rPr lang="en-US" b="1" i="1" dirty="0" smtClean="0">
                <a:solidFill>
                  <a:srgbClr val="0070C0"/>
                </a:solidFill>
              </a:rPr>
              <a:t>CV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  + I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i="1" dirty="0" smtClean="0">
                <a:solidFill>
                  <a:srgbClr val="0070C0"/>
                </a:solidFill>
              </a:rPr>
              <a:t>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/>
              <a:t>    		= ½</a:t>
            </a:r>
            <a:r>
              <a:rPr lang="en-US" sz="2400" dirty="0" smtClean="0"/>
              <a:t>(5 </a:t>
            </a:r>
            <a:r>
              <a:rPr lang="en-US" sz="2400" dirty="0" err="1" smtClean="0"/>
              <a:t>nF</a:t>
            </a:r>
            <a:r>
              <a:rPr lang="en-US" sz="2400" dirty="0" smtClean="0"/>
              <a:t>)</a:t>
            </a:r>
            <a:r>
              <a:rPr lang="en-US" sz="2400" dirty="0" smtClean="0"/>
              <a:t>(0.8 </a:t>
            </a:r>
            <a:r>
              <a:rPr lang="en-US" sz="2400" dirty="0" smtClean="0"/>
              <a:t>V)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(2 </a:t>
            </a:r>
            <a:r>
              <a:rPr lang="en-US" sz="2400" dirty="0" smtClean="0"/>
              <a:t>GHz)  +   </a:t>
            </a:r>
            <a:r>
              <a:rPr lang="en-US" sz="2400" dirty="0" smtClean="0"/>
              <a:t>(10 </a:t>
            </a:r>
            <a:r>
              <a:rPr lang="en-US" sz="2400" dirty="0" smtClean="0"/>
              <a:t>mA)</a:t>
            </a:r>
            <a:r>
              <a:rPr lang="en-US" sz="2400" dirty="0" smtClean="0"/>
              <a:t>(0.8 </a:t>
            </a:r>
            <a:r>
              <a:rPr lang="en-US" sz="2400" dirty="0" smtClean="0"/>
              <a:t>V)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		</a:t>
            </a:r>
            <a:r>
              <a:rPr lang="en-US" sz="2400" b="1" dirty="0" smtClean="0">
                <a:solidFill>
                  <a:srgbClr val="0070C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(3.2 </a:t>
            </a:r>
            <a:r>
              <a:rPr lang="en-US" sz="2400" b="1" dirty="0" smtClean="0">
                <a:solidFill>
                  <a:srgbClr val="0070C0"/>
                </a:solidFill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</a:rPr>
              <a:t>0.008) </a:t>
            </a:r>
            <a:r>
              <a:rPr lang="en-US" sz="2400" b="1" dirty="0" smtClean="0">
                <a:solidFill>
                  <a:srgbClr val="0070C0"/>
                </a:solidFill>
              </a:rPr>
              <a:t>W </a:t>
            </a:r>
            <a:r>
              <a:rPr lang="en-US" sz="2400" b="1" smtClean="0">
                <a:solidFill>
                  <a:srgbClr val="0070C0"/>
                </a:solidFill>
              </a:rPr>
              <a:t>≈ </a:t>
            </a:r>
            <a:r>
              <a:rPr lang="en-US" sz="2400" b="1" smtClean="0">
                <a:solidFill>
                  <a:srgbClr val="0070C0"/>
                </a:solidFill>
              </a:rPr>
              <a:t>3.2 </a:t>
            </a:r>
            <a:r>
              <a:rPr lang="en-US" sz="2400" b="1" dirty="0" smtClean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Three main modules: </a:t>
            </a:r>
            <a:r>
              <a:rPr lang="en-US" sz="3200" dirty="0">
                <a:latin typeface="+mj-lt"/>
              </a:rPr>
              <a:t>lock, stock, and barrel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 err="1">
                <a:latin typeface="+mj-lt"/>
              </a:rPr>
              <a:t>Submodules</a:t>
            </a:r>
            <a:r>
              <a:rPr lang="en-US" sz="3200" b="1" dirty="0">
                <a:latin typeface="+mj-lt"/>
              </a:rPr>
              <a:t> of lock: </a:t>
            </a:r>
            <a:r>
              <a:rPr lang="en-US" sz="3200" dirty="0">
                <a:latin typeface="+mj-lt"/>
              </a:rPr>
              <a:t>hammer, flint, </a:t>
            </a:r>
            <a:r>
              <a:rPr lang="en-US" sz="3200" dirty="0" err="1">
                <a:latin typeface="+mj-lt"/>
              </a:rPr>
              <a:t>frizzen</a:t>
            </a:r>
            <a:r>
              <a:rPr lang="en-US" sz="3200" dirty="0">
                <a:latin typeface="+mj-lt"/>
              </a:rPr>
              <a:t>, etc.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10377</TotalTime>
  <Words>2574</Words>
  <Application>Microsoft Macintosh PowerPoint</Application>
  <PresentationFormat>On-screen Show (4:3)</PresentationFormat>
  <Paragraphs>731</Paragraphs>
  <Slides>81</Slides>
  <Notes>80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 Harris</cp:lastModifiedBy>
  <cp:revision>83</cp:revision>
  <cp:lastPrinted>2017-01-12T15:55:42Z</cp:lastPrinted>
  <dcterms:created xsi:type="dcterms:W3CDTF">2012-08-07T04:56:47Z</dcterms:created>
  <dcterms:modified xsi:type="dcterms:W3CDTF">2017-01-12T20:05:39Z</dcterms:modified>
</cp:coreProperties>
</file>