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84" r:id="rId2"/>
    <p:sldId id="361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422" r:id="rId14"/>
    <p:sldId id="399" r:id="rId15"/>
    <p:sldId id="400" r:id="rId16"/>
    <p:sldId id="401" r:id="rId17"/>
    <p:sldId id="413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8" autoAdjust="0"/>
    <p:restoredTop sz="90877" autoAdjust="0"/>
  </p:normalViewPr>
  <p:slideViewPr>
    <p:cSldViewPr>
      <p:cViewPr varScale="1">
        <p:scale>
          <a:sx n="86" d="100"/>
          <a:sy n="86" d="100"/>
        </p:scale>
        <p:origin x="11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AAE14-0550-46DC-B297-AB0455709856}" type="slidenum">
              <a:rPr lang="en-US"/>
              <a:pPr/>
              <a:t>10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6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21DFA-67F7-45E6-B6E7-7B8C1EF0267E}" type="slidenum">
              <a:rPr lang="en-US"/>
              <a:pPr/>
              <a:t>11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3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76ED2-D093-44C3-956E-327CEAA9EF24}" type="slidenum">
              <a:rPr lang="en-US"/>
              <a:pPr/>
              <a:t>12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8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76ED2-D093-44C3-956E-327CEAA9EF24}" type="slidenum">
              <a:rPr lang="en-US"/>
              <a:pPr/>
              <a:t>13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2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2A046-B1C6-4E51-84E8-31C17C1425D4}" type="slidenum">
              <a:rPr lang="en-US"/>
              <a:pPr/>
              <a:t>14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59D57-0100-4082-A151-1D6514E46006}" type="slidenum">
              <a:rPr lang="en-US"/>
              <a:pPr/>
              <a:t>15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7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16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8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17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74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A5738-752E-4EE2-B881-07E573FC4461}" type="slidenum">
              <a:rPr lang="en-US"/>
              <a:pPr/>
              <a:t>18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6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F177F-227E-40BB-B535-4FC8FE4C0B40}" type="slidenum">
              <a:rPr lang="en-US"/>
              <a:pPr/>
              <a:t>19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5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1B4EC-5E73-4E12-BB7E-8CC6037318BB}" type="slidenum">
              <a:rPr lang="en-US"/>
              <a:pPr/>
              <a:t>20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52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057D3-4D81-4693-B03B-C9FC3C7C9AC7}" type="slidenum">
              <a:rPr lang="en-US"/>
              <a:pPr/>
              <a:t>21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60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E92F6-DC1F-4224-8175-473390ED3B87}" type="slidenum">
              <a:rPr lang="en-US"/>
              <a:pPr/>
              <a:t>22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9EB63-ADF0-44B8-A43E-CCFE1FD16D5D}" type="slidenum">
              <a:rPr lang="en-US"/>
              <a:pPr/>
              <a:t>23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3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4D08D-CC22-4B6C-A876-AB23B632DB03}" type="slidenum">
              <a:rPr lang="en-US"/>
              <a:pPr/>
              <a:t>24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09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9CC81-449C-445C-85F2-DA402502BE41}" type="slidenum">
              <a:rPr lang="en-US"/>
              <a:pPr/>
              <a:t>25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8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11AF2-C03F-43BF-9687-E6C2C87CA51D}" type="slidenum">
              <a:rPr lang="en-US"/>
              <a:pPr/>
              <a:t>26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3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2C90-415D-4F6A-A711-8658D1B49D82}" type="slidenum">
              <a:rPr lang="en-US"/>
              <a:pPr/>
              <a:t>27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1A4EE-73C6-44A2-A5E9-C6FCE9A148AE}" type="slidenum">
              <a:rPr lang="en-US"/>
              <a:pPr/>
              <a:t>3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43023-23D1-4250-9895-2A09B20FA834}" type="slidenum">
              <a:rPr lang="en-US"/>
              <a:pPr/>
              <a:t>4</a:t>
            </a:fld>
            <a:endParaRPr lang="en-US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E7F7B-9493-4050-BFFB-27CFAD59287F}" type="slidenum">
              <a:rPr lang="en-US"/>
              <a:pPr/>
              <a:t>5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D2065-F47C-4D77-807C-83D8BB6B42FD}" type="slidenum">
              <a:rPr lang="en-US"/>
              <a:pPr/>
              <a:t>6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20B28-2A55-4754-B819-C0D12CB8782D}" type="slidenum">
              <a:rPr lang="en-US"/>
              <a:pPr/>
              <a:t>7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25FD0-999E-443D-8858-1F9C8BC53C9A}" type="slidenum">
              <a:rPr lang="en-US"/>
              <a:pPr/>
              <a:t>8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3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3DE47-6ADE-4CC8-8D4C-F2046C047A3C}" type="slidenum">
              <a:rPr lang="en-US"/>
              <a:pPr/>
              <a:t>9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7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22.xml"/><Relationship Id="rId7" Type="http://schemas.openxmlformats.org/officeDocument/2006/relationships/oleObject" Target="../embeddings/oleObject1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25.xml"/><Relationship Id="rId7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28.xml"/><Relationship Id="rId7" Type="http://schemas.openxmlformats.org/officeDocument/2006/relationships/oleObject" Target="../embeddings/oleObject3.bin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53.xml"/><Relationship Id="rId7" Type="http://schemas.openxmlformats.org/officeDocument/2006/relationships/oleObject" Target="../embeddings/oleObject4.bin"/><Relationship Id="rId2" Type="http://schemas.openxmlformats.org/officeDocument/2006/relationships/tags" Target="../tags/tag52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7: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Verilog Part II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2452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/>
          </p:nvPr>
        </p:nvGraphicFramePr>
        <p:xfrm>
          <a:off x="1066800" y="3505200"/>
          <a:ext cx="7772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4" name="VISIO" r:id="rId7" imgW="2606760" imgH="574560" progId="Visio.Drawing.11">
                  <p:embed/>
                </p:oleObj>
              </mc:Choice>
              <mc:Fallback>
                <p:oleObj name="VISIO" r:id="rId7" imgW="2606760" imgH="574560" progId="Visio.Drawing.11">
                  <p:embed/>
                  <p:pic>
                    <p:nvPicPr>
                      <p:cNvPr id="872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77724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6269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Three blocks: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next state logic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state register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output logic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Finite State Machines (FSMs)</a:t>
            </a:r>
          </a:p>
        </p:txBody>
      </p:sp>
    </p:spTree>
    <p:extLst>
      <p:ext uri="{BB962C8B-B14F-4D97-AF65-F5344CB8AC3E}">
        <p14:creationId xmlns:p14="http://schemas.microsoft.com/office/powerpoint/2010/main" val="40975438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144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The double circle indicates the reset state</a:t>
            </a:r>
          </a:p>
        </p:txBody>
      </p:sp>
      <p:sp>
        <p:nvSpPr>
          <p:cNvPr id="8734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3476" name="Object 4"/>
          <p:cNvGraphicFramePr>
            <a:graphicFrameLocks noGrp="1" noChangeAspect="1"/>
          </p:cNvGraphicFramePr>
          <p:nvPr>
            <p:ph idx="4294967295"/>
            <p:custDataLst>
              <p:tags r:id="rId4"/>
            </p:custDataLst>
            <p:extLst/>
          </p:nvPr>
        </p:nvGraphicFramePr>
        <p:xfrm>
          <a:off x="2120900" y="949569"/>
          <a:ext cx="398780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8" name="VISIO" r:id="rId7" imgW="1072440" imgH="1189800" progId="Visio.Drawing.6">
                  <p:embed/>
                </p:oleObj>
              </mc:Choice>
              <mc:Fallback>
                <p:oleObj name="VISIO" r:id="rId7" imgW="1072440" imgH="1189800" progId="Visio.Drawing.6">
                  <p:embed/>
                  <p:pic>
                    <p:nvPicPr>
                      <p:cNvPr id="873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949569"/>
                        <a:ext cx="3987800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FSM Example: Divide by 3</a:t>
            </a:r>
          </a:p>
        </p:txBody>
      </p:sp>
    </p:spTree>
    <p:extLst>
      <p:ext uri="{BB962C8B-B14F-4D97-AF65-F5344CB8AC3E}">
        <p14:creationId xmlns:p14="http://schemas.microsoft.com/office/powerpoint/2010/main" val="7511969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4500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533400" y="990600"/>
            <a:ext cx="52578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module divideby3FSM(input  logic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 input  logic reset,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 output logic q);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typedef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enum</a:t>
            </a:r>
            <a:r>
              <a:rPr lang="en-US" sz="1200" dirty="0">
                <a:latin typeface="Courier New"/>
                <a:cs typeface="Courier New"/>
              </a:rPr>
              <a:t> logic [1:0] {S0, S1, S2}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 state,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state register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always_ff</a:t>
            </a:r>
            <a:r>
              <a:rPr lang="en-US" sz="1200" dirty="0">
                <a:latin typeface="Courier New"/>
                <a:cs typeface="Courier New"/>
              </a:rPr>
              <a:t> @(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reset)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if (reset) state &lt;=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else       state &lt;=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next state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always_comb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case (state)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S0: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S1;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S1: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S2: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default: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endcase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output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assign q = (state == S0);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err="1">
                <a:latin typeface="Courier New"/>
                <a:cs typeface="Courier New"/>
              </a:rPr>
              <a:t>endmodule</a:t>
            </a:r>
            <a:r>
              <a:rPr lang="en-US" sz="1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FSM in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4"/>
            </p:custDataLst>
            <p:extLst/>
          </p:nvPr>
        </p:nvGraphicFramePr>
        <p:xfrm>
          <a:off x="4343400" y="2895600"/>
          <a:ext cx="4648200" cy="102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2" name="VISIO" r:id="rId7" imgW="2607338" imgH="573981" progId="Visio.Drawing.11">
                  <p:embed/>
                </p:oleObj>
              </mc:Choice>
              <mc:Fallback>
                <p:oleObj name="VISIO" r:id="rId7" imgW="2607338" imgH="573981" progId="Visio.Drawing.11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95600"/>
                        <a:ext cx="4648200" cy="102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5631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45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33400" y="914400"/>
            <a:ext cx="52578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module </a:t>
            </a:r>
            <a:r>
              <a:rPr lang="en-US" sz="1200" dirty="0" err="1">
                <a:latin typeface="Courier New"/>
                <a:cs typeface="Courier New"/>
              </a:rPr>
              <a:t>fsmWithInputs</a:t>
            </a:r>
            <a:r>
              <a:rPr lang="en-US" sz="1200" dirty="0">
                <a:latin typeface="Courier New"/>
                <a:cs typeface="Courier New"/>
              </a:rPr>
              <a:t>(input  logic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 input  logic reset,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			input  logic a,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 output logic q);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typedef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enum</a:t>
            </a:r>
            <a:r>
              <a:rPr lang="en-US" sz="1200" dirty="0">
                <a:latin typeface="Courier New"/>
                <a:cs typeface="Courier New"/>
              </a:rPr>
              <a:t> logic [1:0] {S0, S1, S2}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 state,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state register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always_ff</a:t>
            </a:r>
            <a:r>
              <a:rPr lang="en-US" sz="1200" dirty="0">
                <a:latin typeface="Courier New"/>
                <a:cs typeface="Courier New"/>
              </a:rPr>
              <a:t> @(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reset)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if (reset) state &lt;=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else       state &lt;=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next state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always_comb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case (state)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S0:      if (a)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S1;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else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S1:       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S2:      if (a)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else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default:  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endcase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output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assign q = (state == S2);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err="1">
                <a:latin typeface="Courier New"/>
                <a:cs typeface="Courier New"/>
              </a:rPr>
              <a:t>endmodule</a:t>
            </a:r>
            <a:r>
              <a:rPr lang="en-US" sz="1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FSM with Inputs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71800"/>
            <a:ext cx="4419600" cy="16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53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55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33400" y="1066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2:1 mux: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#(parameter width = 8)  // name and default value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(input  logic [width-1:0]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input  logic             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output logic [width-1:0]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Instance with 8-bit bus width (uses default):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mux2 </a:t>
            </a:r>
            <a:r>
              <a:rPr lang="en-US" sz="1800" dirty="0" err="1">
                <a:latin typeface="Courier New" pitchFamily="49" charset="0"/>
              </a:rPr>
              <a:t>myMux</a:t>
            </a:r>
            <a:r>
              <a:rPr lang="en-US" sz="1800" dirty="0">
                <a:latin typeface="Courier New" pitchFamily="49" charset="0"/>
              </a:rPr>
              <a:t>(d0, d1, s, out);</a:t>
            </a:r>
            <a:endParaRPr lang="en-US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Instance with 12-bit bus width: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mux2 #(12) </a:t>
            </a:r>
            <a:r>
              <a:rPr lang="en-US" sz="1800" dirty="0" err="1">
                <a:latin typeface="Courier New" pitchFamily="49" charset="0"/>
              </a:rPr>
              <a:t>lowmux</a:t>
            </a:r>
            <a:r>
              <a:rPr lang="en-US" sz="1800" dirty="0">
                <a:latin typeface="Courier New" pitchFamily="49" charset="0"/>
              </a:rPr>
              <a:t>(d0, d1, s, out);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Parameterized Modules</a:t>
            </a:r>
          </a:p>
        </p:txBody>
      </p:sp>
    </p:spTree>
    <p:extLst>
      <p:ext uri="{BB962C8B-B14F-4D97-AF65-F5344CB8AC3E}">
        <p14:creationId xmlns:p14="http://schemas.microsoft.com/office/powerpoint/2010/main" val="42548049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907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19200"/>
            <a:ext cx="7772400" cy="5181600"/>
          </a:xfrm>
        </p:spPr>
        <p:txBody>
          <a:bodyPr/>
          <a:lstStyle/>
          <a:p>
            <a:r>
              <a:rPr lang="en-US" dirty="0"/>
              <a:t>HDL that tests another module: </a:t>
            </a:r>
            <a:r>
              <a:rPr lang="en-US" i="1" dirty="0"/>
              <a:t>device under test</a:t>
            </a:r>
            <a:r>
              <a:rPr lang="en-US" dirty="0"/>
              <a:t> (</a:t>
            </a:r>
            <a:r>
              <a:rPr lang="en-US" dirty="0" err="1"/>
              <a:t>dut</a:t>
            </a:r>
            <a:r>
              <a:rPr lang="en-US" dirty="0"/>
              <a:t>)</a:t>
            </a:r>
          </a:p>
          <a:p>
            <a:r>
              <a:rPr lang="en-US" dirty="0"/>
              <a:t>Not </a:t>
            </a:r>
            <a:r>
              <a:rPr lang="en-US" dirty="0" err="1"/>
              <a:t>synthesizeable</a:t>
            </a:r>
            <a:endParaRPr lang="en-US" dirty="0"/>
          </a:p>
          <a:p>
            <a:r>
              <a:rPr lang="en-US" dirty="0"/>
              <a:t>Uses different features of </a:t>
            </a:r>
            <a:r>
              <a:rPr lang="en-US"/>
              <a:t>SystemVerilog</a:t>
            </a:r>
            <a:endParaRPr lang="en-US" dirty="0"/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Self-checking</a:t>
            </a:r>
          </a:p>
          <a:p>
            <a:pPr lvl="1"/>
            <a:r>
              <a:rPr lang="en-US" dirty="0"/>
              <a:t>Self-checking with </a:t>
            </a:r>
            <a:r>
              <a:rPr lang="en-US" dirty="0" err="1"/>
              <a:t>testvectors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851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dirty="0" err="1"/>
              <a:t>SystemVerilog</a:t>
            </a:r>
            <a:r>
              <a:rPr lang="en-US" dirty="0"/>
              <a:t> code to implement the following function in hardware: </a:t>
            </a:r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sz="2600" dirty="0">
                <a:latin typeface="Courier New" pitchFamily="49" charset="0"/>
              </a:rPr>
              <a:t>y = </a:t>
            </a:r>
            <a:r>
              <a:rPr lang="en-US" sz="2600" dirty="0" err="1">
                <a:latin typeface="Courier New" pitchFamily="49" charset="0"/>
              </a:rPr>
              <a:t>bc</a:t>
            </a:r>
            <a:r>
              <a:rPr lang="en-US" sz="2600" dirty="0">
                <a:latin typeface="Courier New" pitchFamily="49" charset="0"/>
              </a:rPr>
              <a:t> + </a:t>
            </a:r>
            <a:r>
              <a:rPr lang="en-US" sz="2600" dirty="0" err="1">
                <a:latin typeface="Courier New" pitchFamily="49" charset="0"/>
              </a:rPr>
              <a:t>ab</a:t>
            </a:r>
            <a:endParaRPr lang="en-US" sz="2600" dirty="0">
              <a:latin typeface="Courier New" pitchFamily="49" charset="0"/>
            </a:endParaRPr>
          </a:p>
          <a:p>
            <a:r>
              <a:rPr lang="en-US" dirty="0"/>
              <a:t>Name the module </a:t>
            </a:r>
            <a:r>
              <a:rPr lang="en-US" dirty="0" err="1">
                <a:latin typeface="Courier New" pitchFamily="49" charset="0"/>
              </a:rPr>
              <a:t>sillyfunction</a:t>
            </a:r>
            <a:endParaRPr lang="en-US" dirty="0"/>
          </a:p>
        </p:txBody>
      </p:sp>
      <p:sp>
        <p:nvSpPr>
          <p:cNvPr id="89805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76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81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29817034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dirty="0" err="1"/>
              <a:t>SystemVerilog</a:t>
            </a:r>
            <a:r>
              <a:rPr lang="en-US" dirty="0"/>
              <a:t> code to implement the following function in hardware: </a:t>
            </a:r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sz="2600" dirty="0">
                <a:latin typeface="Courier New" pitchFamily="49" charset="0"/>
              </a:rPr>
              <a:t>y = </a:t>
            </a:r>
            <a:r>
              <a:rPr lang="en-US" sz="2600" dirty="0" err="1">
                <a:latin typeface="Courier New" pitchFamily="49" charset="0"/>
              </a:rPr>
              <a:t>bc</a:t>
            </a:r>
            <a:r>
              <a:rPr lang="en-US" sz="2600" dirty="0">
                <a:latin typeface="Courier New" pitchFamily="49" charset="0"/>
              </a:rPr>
              <a:t> + </a:t>
            </a:r>
            <a:r>
              <a:rPr lang="en-US" sz="2600" dirty="0" err="1">
                <a:latin typeface="Courier New" pitchFamily="49" charset="0"/>
              </a:rPr>
              <a:t>ab</a:t>
            </a:r>
            <a:endParaRPr lang="en-US" sz="26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module </a:t>
            </a:r>
            <a:r>
              <a:rPr lang="en-US" sz="2200" dirty="0" err="1">
                <a:latin typeface="Courier New" pitchFamily="49" charset="0"/>
              </a:rPr>
              <a:t>sillyfunction</a:t>
            </a:r>
            <a:r>
              <a:rPr lang="en-US" sz="2200" dirty="0">
                <a:latin typeface="Courier New" pitchFamily="49" charset="0"/>
              </a:rPr>
              <a:t>(input  logic a, b, c, 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                   output logic y);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assign y = ~b &amp; ~c | a &amp; ~b;</a:t>
            </a:r>
          </a:p>
          <a:p>
            <a:pPr>
              <a:buFontTx/>
              <a:buNone/>
            </a:pPr>
            <a:r>
              <a:rPr lang="en-US" sz="2200" dirty="0" err="1">
                <a:latin typeface="Courier New" pitchFamily="49" charset="0"/>
              </a:rPr>
              <a:t>endmodule</a:t>
            </a:r>
            <a:endParaRPr lang="en-US" sz="22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Example</a:t>
            </a:r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76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81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999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01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371600" y="1072662"/>
            <a:ext cx="54864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module testbench1();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logic a, b, c;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logic y;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instantiate device under test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sillyfunction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dut</a:t>
            </a:r>
            <a:r>
              <a:rPr lang="en-US" sz="1800" dirty="0">
                <a:latin typeface="Courier New" pitchFamily="49" charset="0"/>
              </a:rPr>
              <a:t>(a, b, c, y);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apply inputs one at a time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initial begin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a = 0;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a = 1;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end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Simple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69584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11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676400" y="990600"/>
            <a:ext cx="65532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module testbench2();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logic  a, b, c;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logic y;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</a:t>
            </a:r>
            <a:r>
              <a:rPr lang="en-US" sz="1300" dirty="0" err="1">
                <a:latin typeface="Courier New" pitchFamily="49" charset="0"/>
              </a:rPr>
              <a:t>sillyfunction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dut</a:t>
            </a:r>
            <a:r>
              <a:rPr lang="en-US" sz="1300" dirty="0">
                <a:latin typeface="Courier New" pitchFamily="49" charset="0"/>
              </a:rPr>
              <a:t>(a, b, c, y);  </a:t>
            </a:r>
            <a:r>
              <a:rPr lang="en-US" sz="1300" b="1" dirty="0">
                <a:solidFill>
                  <a:srgbClr val="0070C0"/>
                </a:solidFill>
                <a:latin typeface="Courier New" pitchFamily="49" charset="0"/>
              </a:rPr>
              <a:t>// instantiate </a:t>
            </a:r>
            <a:r>
              <a:rPr lang="en-US" sz="1300" b="1" dirty="0" err="1">
                <a:solidFill>
                  <a:srgbClr val="0070C0"/>
                </a:solidFill>
                <a:latin typeface="Courier New" pitchFamily="49" charset="0"/>
              </a:rPr>
              <a:t>dut</a:t>
            </a:r>
            <a:endParaRPr lang="en-US" sz="13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initial begin </a:t>
            </a:r>
            <a:r>
              <a:rPr lang="en-US" sz="1300" b="1" dirty="0">
                <a:solidFill>
                  <a:srgbClr val="0070C0"/>
                </a:solidFill>
                <a:latin typeface="Courier New" pitchFamily="49" charset="0"/>
              </a:rPr>
              <a:t>// apply inputs, check results one at a time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a = 0;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$display("000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$display("001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$display("010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$display("011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a = 1;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$display("100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$display("101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$display("110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$display("111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end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 err="1">
                <a:latin typeface="Courier New" pitchFamily="49" charset="0"/>
              </a:rPr>
              <a:t>endmodule</a:t>
            </a:r>
            <a:r>
              <a:rPr lang="en-US" sz="1300" dirty="0">
                <a:latin typeface="Courier New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Self-checking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51032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7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47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More Combinational Logic</a:t>
            </a:r>
            <a:endParaRPr lang="en-US" dirty="0"/>
          </a:p>
          <a:p>
            <a:r>
              <a:rPr lang="en-US" b="1" dirty="0"/>
              <a:t>Finite State Machines</a:t>
            </a:r>
            <a:endParaRPr lang="en-US" dirty="0"/>
          </a:p>
          <a:p>
            <a:r>
              <a:rPr lang="en-US" b="1" dirty="0"/>
              <a:t>Parameterized Modules</a:t>
            </a:r>
            <a:endParaRPr lang="en-US" dirty="0"/>
          </a:p>
          <a:p>
            <a:r>
              <a:rPr lang="en-US" b="1" dirty="0" err="1"/>
              <a:t>Testbenches</a:t>
            </a:r>
            <a:endParaRPr lang="en-US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2999"/>
            <a:ext cx="1704173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87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317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457200" y="1066800"/>
            <a:ext cx="8458200" cy="5181600"/>
          </a:xfrm>
        </p:spPr>
        <p:txBody>
          <a:bodyPr/>
          <a:lstStyle/>
          <a:p>
            <a:pPr marL="533400" indent="-533400"/>
            <a:r>
              <a:rPr lang="en-US" dirty="0" err="1"/>
              <a:t>Testvector</a:t>
            </a:r>
            <a:r>
              <a:rPr lang="en-US" dirty="0"/>
              <a:t> file: inputs and expected outputs</a:t>
            </a:r>
          </a:p>
          <a:p>
            <a:pPr marL="533400" indent="-533400"/>
            <a:r>
              <a:rPr lang="en-US" dirty="0" err="1"/>
              <a:t>Testbench</a:t>
            </a:r>
            <a:r>
              <a:rPr lang="en-US" dirty="0"/>
              <a:t>: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Generate clock for assigning inputs, reading outputs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Read </a:t>
            </a:r>
            <a:r>
              <a:rPr lang="en-US" sz="2600" dirty="0" err="1"/>
              <a:t>testvectors</a:t>
            </a:r>
            <a:r>
              <a:rPr lang="en-US" sz="2600" dirty="0"/>
              <a:t> file into array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Assign inputs, expected outputs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Compare outputs with expected outputs and report errors</a:t>
            </a:r>
          </a:p>
          <a:p>
            <a:pPr marL="533400" indent="-533400">
              <a:buFontTx/>
              <a:buNone/>
            </a:pPr>
            <a:endParaRPr lang="en-US" dirty="0"/>
          </a:p>
          <a:p>
            <a:pPr marL="533400" indent="-533400"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Testvectors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774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44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609600" y="1181100"/>
            <a:ext cx="7543800" cy="4953000"/>
          </a:xfrm>
        </p:spPr>
        <p:txBody>
          <a:bodyPr/>
          <a:lstStyle/>
          <a:p>
            <a:pPr marL="533400" indent="-533400"/>
            <a:r>
              <a:rPr lang="en-US" dirty="0" err="1"/>
              <a:t>Testbench</a:t>
            </a:r>
            <a:r>
              <a:rPr lang="en-US" dirty="0"/>
              <a:t> clock: </a:t>
            </a:r>
          </a:p>
          <a:p>
            <a:pPr marL="933450" lvl="1" indent="-533400"/>
            <a:r>
              <a:rPr lang="en-US" sz="2400" dirty="0"/>
              <a:t>assign inputs (on rising edge)</a:t>
            </a:r>
          </a:p>
          <a:p>
            <a:pPr marL="933450" lvl="1" indent="-533400"/>
            <a:r>
              <a:rPr lang="en-US" sz="2400" dirty="0"/>
              <a:t>compare outputs with expected outputs (on falling edge).</a:t>
            </a:r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533400" indent="-533400"/>
            <a:r>
              <a:rPr lang="en-US" sz="2400" dirty="0" err="1"/>
              <a:t>Testbench</a:t>
            </a:r>
            <a:r>
              <a:rPr lang="en-US" sz="2400" dirty="0"/>
              <a:t> clock also used as clock for synchronous sequential circuits</a:t>
            </a:r>
          </a:p>
        </p:txBody>
      </p:sp>
      <p:graphicFrame>
        <p:nvGraphicFramePr>
          <p:cNvPr id="9144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/>
          </p:nvPr>
        </p:nvGraphicFramePr>
        <p:xfrm>
          <a:off x="1905000" y="2914650"/>
          <a:ext cx="48768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6" name="VISIO" r:id="rId7" imgW="2437920" imgH="905040" progId="Visio.Drawing.6">
                  <p:embed/>
                </p:oleObj>
              </mc:Choice>
              <mc:Fallback>
                <p:oleObj name="VISIO" r:id="rId7" imgW="2437920" imgH="905040" progId="Visio.Drawing.6">
                  <p:embed/>
                  <p:pic>
                    <p:nvPicPr>
                      <p:cNvPr id="914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4650"/>
                        <a:ext cx="48768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Testvectors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7066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419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772400" cy="5181600"/>
          </a:xfrm>
        </p:spPr>
        <p:txBody>
          <a:bodyPr/>
          <a:lstStyle/>
          <a:p>
            <a:r>
              <a:rPr lang="en-US" dirty="0"/>
              <a:t>File: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2600" dirty="0">
                <a:latin typeface="Courier New" pitchFamily="49" charset="0"/>
              </a:rPr>
              <a:t>example.tv </a:t>
            </a:r>
          </a:p>
          <a:p>
            <a:r>
              <a:rPr lang="en-US" dirty="0">
                <a:latin typeface="+mj-lt"/>
              </a:rPr>
              <a:t>contains vectors of </a:t>
            </a:r>
            <a:r>
              <a:rPr lang="en-US" dirty="0" err="1">
                <a:latin typeface="+mj-lt"/>
              </a:rPr>
              <a:t>abc_yexpected</a:t>
            </a:r>
            <a:endParaRPr lang="en-US" dirty="0">
              <a:latin typeface="+mj-lt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101_1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111_0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Testvectors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12709095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522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5344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testbench3();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      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, reset;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       a, b, c, </a:t>
            </a:r>
            <a:r>
              <a:rPr lang="en-US" sz="1600" dirty="0" err="1">
                <a:latin typeface="Courier New" pitchFamily="49" charset="0"/>
              </a:rPr>
              <a:t>yexpected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       y;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[31:0] </a:t>
            </a:r>
            <a:r>
              <a:rPr lang="en-US" sz="1600" dirty="0" err="1">
                <a:latin typeface="Courier New" pitchFamily="49" charset="0"/>
              </a:rPr>
              <a:t>vectornum</a:t>
            </a:r>
            <a:r>
              <a:rPr lang="en-US" sz="1600" dirty="0">
                <a:latin typeface="Courier New" pitchFamily="49" charset="0"/>
              </a:rPr>
              <a:t>, errors;    // bookkeeping variables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[3:0] 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r>
              <a:rPr lang="en-US" sz="1600" dirty="0">
                <a:latin typeface="Courier New" pitchFamily="49" charset="0"/>
              </a:rPr>
              <a:t>[10000:0]; // array of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</a:rPr>
              <a:t>// instantiate device under test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sillyfunction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dut</a:t>
            </a:r>
            <a:r>
              <a:rPr lang="en-US" sz="1600" dirty="0">
                <a:latin typeface="Courier New" pitchFamily="49" charset="0"/>
              </a:rPr>
              <a:t>(a, b, c,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</a:rPr>
              <a:t>// generate clock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always     // no sensitivity list, so it always executes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1; #5;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0; #5;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1. Generate Clock</a:t>
            </a:r>
          </a:p>
        </p:txBody>
      </p:sp>
    </p:spTree>
    <p:extLst>
      <p:ext uri="{BB962C8B-B14F-4D97-AF65-F5344CB8AC3E}">
        <p14:creationId xmlns:p14="http://schemas.microsoft.com/office/powerpoint/2010/main" val="2375163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624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at start of test, load vectors and pulse reset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initial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$</a:t>
            </a:r>
            <a:r>
              <a:rPr lang="en-US" sz="1800" dirty="0" err="1">
                <a:latin typeface="Courier New" pitchFamily="49" charset="0"/>
              </a:rPr>
              <a:t>readmemb</a:t>
            </a:r>
            <a:r>
              <a:rPr lang="en-US" sz="1800" dirty="0">
                <a:latin typeface="Courier New" pitchFamily="49" charset="0"/>
              </a:rPr>
              <a:t>("example.tv",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 = 0; errors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reset = 1; #27; reset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//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Note: </a:t>
            </a:r>
            <a:r>
              <a:rPr lang="en-US" sz="1800" dirty="0">
                <a:latin typeface="Courier New" pitchFamily="49" charset="0"/>
              </a:rPr>
              <a:t>$</a:t>
            </a:r>
            <a:r>
              <a:rPr lang="en-US" sz="1800" dirty="0" err="1">
                <a:latin typeface="Courier New" pitchFamily="49" charset="0"/>
              </a:rPr>
              <a:t>readmemh</a:t>
            </a:r>
            <a:r>
              <a:rPr lang="en-US" sz="1800" dirty="0">
                <a:latin typeface="Courier New" pitchFamily="49" charset="0"/>
              </a:rPr>
              <a:t> reads </a:t>
            </a:r>
            <a:r>
              <a:rPr lang="en-US" sz="1800" dirty="0" err="1">
                <a:latin typeface="Courier New" pitchFamily="49" charset="0"/>
              </a:rPr>
              <a:t>testvector</a:t>
            </a:r>
            <a:r>
              <a:rPr lang="en-US" sz="1800" dirty="0">
                <a:latin typeface="Courier New" pitchFamily="49" charset="0"/>
              </a:rPr>
              <a:t> files written 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// hexadecimal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2. Read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Testvectors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into Array</a:t>
            </a:r>
          </a:p>
        </p:txBody>
      </p:sp>
    </p:spTree>
    <p:extLst>
      <p:ext uri="{BB962C8B-B14F-4D97-AF65-F5344CB8AC3E}">
        <p14:creationId xmlns:p14="http://schemas.microsoft.com/office/powerpoint/2010/main" val="28342265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7268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  // apply test vectors on rising edge of </a:t>
            </a:r>
            <a:r>
              <a:rPr lang="en-US" sz="1800" b="1" dirty="0" err="1">
                <a:solidFill>
                  <a:srgbClr val="0070C0"/>
                </a:solidFill>
                <a:latin typeface="Courier New" pitchFamily="49" charset="0"/>
              </a:rPr>
              <a:t>clk</a:t>
            </a:r>
            <a:endParaRPr lang="en-US" sz="18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always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#1; {a, b, c, </a:t>
            </a:r>
            <a:r>
              <a:rPr lang="en-US" sz="1800" dirty="0" err="1">
                <a:latin typeface="Courier New" pitchFamily="49" charset="0"/>
              </a:rPr>
              <a:t>yexpected</a:t>
            </a:r>
            <a:r>
              <a:rPr lang="en-US" sz="1800" dirty="0">
                <a:latin typeface="Courier New" pitchFamily="49" charset="0"/>
              </a:rPr>
              <a:t>} =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[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3. Assign Inputs &amp; Expected Outputs</a:t>
            </a:r>
          </a:p>
        </p:txBody>
      </p:sp>
    </p:spTree>
    <p:extLst>
      <p:ext uri="{BB962C8B-B14F-4D97-AF65-F5344CB8AC3E}">
        <p14:creationId xmlns:p14="http://schemas.microsoft.com/office/powerpoint/2010/main" val="362122353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82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153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check results on falling edge of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clk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always @(</a:t>
            </a:r>
            <a:r>
              <a:rPr lang="en-US" sz="1700" dirty="0" err="1">
                <a:latin typeface="Courier New" pitchFamily="49" charset="0"/>
              </a:rPr>
              <a:t>negedge</a:t>
            </a: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err="1">
                <a:latin typeface="Courier New" pitchFamily="49" charset="0"/>
              </a:rPr>
              <a:t>clk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if (~reset) begin // skip during reset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(y !== </a:t>
            </a:r>
            <a:r>
              <a:rPr lang="en-US" sz="1700" dirty="0" err="1">
                <a:latin typeface="Courier New" pitchFamily="49" charset="0"/>
              </a:rPr>
              <a:t>yexpected</a:t>
            </a:r>
            <a:r>
              <a:rPr lang="en-US" sz="1700" dirty="0">
                <a:latin typeface="Courier New" pitchFamily="49" charset="0"/>
              </a:rPr>
              <a:t>) begin 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$display("Error: inputs = %b", {a, b, c});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  outputs = %b (%b expected)",</a:t>
            </a:r>
            <a:r>
              <a:rPr lang="en-US" sz="1700" dirty="0" err="1">
                <a:latin typeface="Courier New" pitchFamily="49" charset="0"/>
              </a:rPr>
              <a:t>y,yexpected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errors = errors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Note:</a:t>
            </a:r>
            <a:r>
              <a:rPr lang="en-US" sz="1700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to print in hexadecimal, use %h. For example,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      $display(“Error: inputs = %h”, {a, b, c});</a:t>
            </a:r>
          </a:p>
          <a:p>
            <a:pPr>
              <a:buFontTx/>
              <a:buNone/>
            </a:pPr>
            <a:r>
              <a:rPr lang="en-US" sz="1700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4. Compare with Expected Outputs</a:t>
            </a:r>
          </a:p>
        </p:txBody>
      </p:sp>
    </p:spTree>
    <p:extLst>
      <p:ext uri="{BB962C8B-B14F-4D97-AF65-F5344CB8AC3E}">
        <p14:creationId xmlns:p14="http://schemas.microsoft.com/office/powerpoint/2010/main" val="3284335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increment array index and read next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testvector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=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</a:t>
            </a:r>
            <a:r>
              <a:rPr lang="en-US" sz="1700" dirty="0" err="1">
                <a:latin typeface="Courier New" pitchFamily="49" charset="0"/>
              </a:rPr>
              <a:t>testvectors</a:t>
            </a:r>
            <a:r>
              <a:rPr lang="en-US" sz="1700" dirty="0">
                <a:latin typeface="Courier New" pitchFamily="49" charset="0"/>
              </a:rPr>
              <a:t>[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] === 4'bx) begin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$display("%d tests completed with %d errors",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, errors);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$stop;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===</a:t>
            </a:r>
            <a:r>
              <a:rPr lang="en-US" sz="1700" dirty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and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!==</a:t>
            </a:r>
            <a:r>
              <a:rPr lang="en-US" sz="1700" dirty="0">
                <a:latin typeface="Courier New" pitchFamily="49" charset="0"/>
              </a:rPr>
              <a:t> can compare values that are 1, 0, x, or 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4. Compare with Expected Outputs</a:t>
            </a:r>
          </a:p>
        </p:txBody>
      </p:sp>
    </p:spTree>
    <p:extLst>
      <p:ext uri="{BB962C8B-B14F-4D97-AF65-F5344CB8AC3E}">
        <p14:creationId xmlns:p14="http://schemas.microsoft.com/office/powerpoint/2010/main" val="25544851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73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Statements that must be inside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Courier New" pitchFamily="49" charset="0"/>
                <a:cs typeface="Arial" charset="0"/>
              </a:rPr>
              <a:t>always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statements: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if</a:t>
            </a:r>
            <a:r>
              <a:rPr lang="en-US" sz="2600" dirty="0">
                <a:latin typeface="Times New Roman" pitchFamily="18" charset="0"/>
                <a:cs typeface="Arial" charset="0"/>
              </a:rPr>
              <a:t> / </a:t>
            </a:r>
            <a:r>
              <a:rPr lang="en-US" sz="2600" dirty="0">
                <a:latin typeface="Courier New" pitchFamily="49" charset="0"/>
                <a:cs typeface="Arial" charset="0"/>
              </a:rPr>
              <a:t>else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case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casez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Other Behavioral Statements</a:t>
            </a:r>
          </a:p>
        </p:txBody>
      </p:sp>
    </p:spTree>
    <p:extLst>
      <p:ext uri="{BB962C8B-B14F-4D97-AF65-F5344CB8AC3E}">
        <p14:creationId xmlns:p14="http://schemas.microsoft.com/office/powerpoint/2010/main" val="42051163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83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combinational logic using an always statement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logic [3:0] a, b,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logic [3:0]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always_comb</a:t>
            </a:r>
            <a:r>
              <a:rPr lang="en-US" sz="1800" dirty="0">
                <a:latin typeface="Courier New" pitchFamily="49" charset="0"/>
                <a:cs typeface="Arial" charset="0"/>
              </a:rPr>
              <a:t>        // need begin/end because there is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begin            // more than one statement in always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end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indent="-342900"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This hardware could be described with assign statements using fewer lines of code, so it’s better to use assign statements in this case.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 using always</a:t>
            </a:r>
          </a:p>
        </p:txBody>
      </p:sp>
    </p:spTree>
    <p:extLst>
      <p:ext uri="{BB962C8B-B14F-4D97-AF65-F5344CB8AC3E}">
        <p14:creationId xmlns:p14="http://schemas.microsoft.com/office/powerpoint/2010/main" val="36025512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module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sevenseg</a:t>
            </a:r>
            <a:r>
              <a:rPr lang="en-US" sz="1500" dirty="0">
                <a:latin typeface="Courier New" pitchFamily="49" charset="0"/>
                <a:cs typeface="Arial" charset="0"/>
              </a:rPr>
              <a:t>(input  logic [3:0] data,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          output logic [6:0] segments);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always_comb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case (data)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//                  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abc_defg</a:t>
            </a:r>
            <a:r>
              <a:rPr lang="en-US" sz="1500" dirty="0">
                <a:latin typeface="Courier New" pitchFamily="49" charset="0"/>
                <a:cs typeface="Arial" charset="0"/>
              </a:rPr>
              <a:t>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0: segments =       7'b111_1110;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1: segments =       7'b011_0000;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2: segments =       7'b110_1101;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3: segments =       7'b111_1001;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4: segments =       7'b011_0011;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5: segments =       7'b101_1011;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6: segments =       7'b101_1111;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7: segments =       7'b111_0000;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8: segments =       7'b111_1111;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9: segments =       7'b111_0011;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default: segments = 7'b000_0000; </a:t>
            </a:r>
            <a:r>
              <a:rPr lang="en-US" sz="15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// required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endcase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 using case</a:t>
            </a:r>
          </a:p>
        </p:txBody>
      </p:sp>
    </p:spTree>
    <p:extLst>
      <p:ext uri="{BB962C8B-B14F-4D97-AF65-F5344CB8AC3E}">
        <p14:creationId xmlns:p14="http://schemas.microsoft.com/office/powerpoint/2010/main" val="24277312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70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itchFamily="49" charset="0"/>
                <a:cs typeface="Arial" charset="0"/>
              </a:rPr>
              <a:t>case </a:t>
            </a:r>
            <a:r>
              <a:rPr lang="en-US" sz="2800" dirty="0">
                <a:latin typeface="+mj-lt"/>
                <a:cs typeface="Arial" charset="0"/>
              </a:rPr>
              <a:t>statement  implies combinational logic </a:t>
            </a:r>
            <a:r>
              <a:rPr lang="en-US" sz="2800" b="1" dirty="0">
                <a:latin typeface="+mj-lt"/>
                <a:cs typeface="Arial" charset="0"/>
              </a:rPr>
              <a:t>only if</a:t>
            </a:r>
            <a:r>
              <a:rPr lang="en-US" sz="2800" dirty="0">
                <a:latin typeface="+mj-lt"/>
                <a:cs typeface="Arial" charset="0"/>
              </a:rPr>
              <a:t> all possible input combinations described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Remember to use 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default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statement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 using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11477340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04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priority_casez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 </a:t>
            </a:r>
            <a:r>
              <a:rPr lang="en-US" dirty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>
                <a:latin typeface="Courier New" pitchFamily="49" charset="0"/>
                <a:cs typeface="Arial" charset="0"/>
              </a:rPr>
              <a:t> [3:0]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      output logic [3:0]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always_comb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casez</a:t>
            </a:r>
            <a:r>
              <a:rPr lang="en-US" sz="1800" dirty="0">
                <a:latin typeface="Courier New" pitchFamily="49" charset="0"/>
                <a:cs typeface="Arial" charset="0"/>
              </a:rPr>
              <a:t>(a)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4'b1???: y = 4'b1000;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// ?=don’t care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4'b01??: y = 4'b0100;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4'b001?: y = 4'b0010;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4'b0001: y = 4'b0001;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default: y = 4'b0000;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endcase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</p:txBody>
      </p:sp>
      <p:pic>
        <p:nvPicPr>
          <p:cNvPr id="87040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209800"/>
            <a:ext cx="26352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 using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casez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81800" y="17526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3154705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/>
              <a:t>&lt;= is </a:t>
            </a:r>
            <a:r>
              <a:rPr lang="en-US" sz="3000" b="1" dirty="0" err="1">
                <a:solidFill>
                  <a:srgbClr val="0070C0"/>
                </a:solidFill>
              </a:rPr>
              <a:t>nonblocking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assignment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Occurs simultaneously with others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= is </a:t>
            </a:r>
            <a:r>
              <a:rPr lang="en-US" sz="3000" b="1" dirty="0">
                <a:solidFill>
                  <a:srgbClr val="0070C0"/>
                </a:solidFill>
              </a:rPr>
              <a:t>blocking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assignment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Occurs in order it appears in file</a:t>
            </a:r>
          </a:p>
        </p:txBody>
      </p:sp>
      <p:pic>
        <p:nvPicPr>
          <p:cNvPr id="9707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2" y="4953000"/>
            <a:ext cx="23320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5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908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Good synchronizer using 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</a:t>
            </a:r>
            <a:r>
              <a:rPr lang="en-US" sz="1400" dirty="0" err="1">
                <a:latin typeface="Courier New"/>
                <a:cs typeface="Courier New"/>
              </a:rPr>
              <a:t>nonblocking</a:t>
            </a:r>
            <a:r>
              <a:rPr lang="en-US" sz="1400" dirty="0">
                <a:latin typeface="Courier New"/>
                <a:cs typeface="Courier New"/>
              </a:rPr>
              <a:t> assignments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module </a:t>
            </a:r>
            <a:r>
              <a:rPr lang="en-US" sz="1400" dirty="0" err="1">
                <a:latin typeface="Courier New"/>
                <a:cs typeface="Courier New"/>
              </a:rPr>
              <a:t>syncgood</a:t>
            </a:r>
            <a:r>
              <a:rPr lang="en-US" sz="1400" dirty="0">
                <a:latin typeface="Courier New"/>
                <a:cs typeface="Courier New"/>
              </a:rPr>
              <a:t>(input  logic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 input  logic d,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 output logic q);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logic n1;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always_ff</a:t>
            </a:r>
            <a:r>
              <a:rPr lang="en-US" sz="1400" dirty="0">
                <a:latin typeface="Courier New"/>
                <a:cs typeface="Courier New"/>
              </a:rPr>
              <a:t> @(</a:t>
            </a:r>
            <a:r>
              <a:rPr lang="en-US" sz="1400" dirty="0" err="1">
                <a:latin typeface="Courier New"/>
                <a:cs typeface="Courier New"/>
              </a:rPr>
              <a:t>posedge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n1 &lt;= d;  // </a:t>
            </a:r>
            <a:r>
              <a:rPr lang="en-US" sz="1400" dirty="0" err="1">
                <a:latin typeface="Courier New"/>
                <a:cs typeface="Courier New"/>
              </a:rPr>
              <a:t>nonblocking</a:t>
            </a:r>
            <a:endParaRPr lang="en-US" sz="1400" dirty="0">
              <a:latin typeface="Courier New"/>
              <a:cs typeface="Courier New"/>
            </a:endParaRP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q  &lt;= n1; // </a:t>
            </a:r>
            <a:r>
              <a:rPr lang="en-US" sz="1400" dirty="0" err="1">
                <a:latin typeface="Courier New"/>
                <a:cs typeface="Courier New"/>
              </a:rPr>
              <a:t>nonblocking</a:t>
            </a:r>
            <a:endParaRPr lang="en-US" sz="1400" dirty="0">
              <a:latin typeface="Courier New"/>
              <a:cs typeface="Courier New"/>
            </a:endParaRP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 New"/>
                <a:cs typeface="Courier New"/>
              </a:rPr>
              <a:t>endmodule</a:t>
            </a:r>
            <a:endParaRPr lang="en-US" sz="1800" dirty="0">
              <a:latin typeface="Courier New"/>
              <a:cs typeface="Courier New"/>
            </a:endParaRPr>
          </a:p>
        </p:txBody>
      </p:sp>
      <p:pic>
        <p:nvPicPr>
          <p:cNvPr id="97075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2" y="4876800"/>
            <a:ext cx="2408238" cy="8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6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2590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Bad synchronizer using 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blocking assignments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module </a:t>
            </a:r>
            <a:r>
              <a:rPr lang="en-US" sz="1400" dirty="0" err="1">
                <a:latin typeface="Courier New"/>
                <a:cs typeface="Courier New"/>
              </a:rPr>
              <a:t>syncbad</a:t>
            </a:r>
            <a:r>
              <a:rPr lang="en-US" sz="1400" dirty="0">
                <a:latin typeface="Courier New"/>
                <a:cs typeface="Courier New"/>
              </a:rPr>
              <a:t>(input logic 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input  logic d,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output logic q);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logic n1;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always_ff</a:t>
            </a:r>
            <a:r>
              <a:rPr lang="en-US" sz="1400" dirty="0">
                <a:latin typeface="Courier New"/>
                <a:cs typeface="Courier New"/>
              </a:rPr>
              <a:t> @(</a:t>
            </a:r>
            <a:r>
              <a:rPr lang="en-US" sz="1400" dirty="0" err="1">
                <a:latin typeface="Courier New"/>
                <a:cs typeface="Courier New"/>
              </a:rPr>
              <a:t>posedge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n1 = d;  // blocking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q  = n1; // blocking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 New"/>
                <a:cs typeface="Courier New"/>
              </a:rPr>
              <a:t>endmodule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Blocking vs.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Nonblocking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val="339248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14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Synchronous sequential logic:</a:t>
            </a:r>
            <a:r>
              <a:rPr lang="en-US" sz="2400" dirty="0">
                <a:latin typeface="+mj-lt"/>
                <a:cs typeface="Arial" charset="0"/>
              </a:rPr>
              <a:t> use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always_ff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@(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dirty="0">
                <a:latin typeface="+mj-lt"/>
                <a:cs typeface="Arial" charset="0"/>
              </a:rPr>
              <a:t>and </a:t>
            </a:r>
            <a:r>
              <a:rPr lang="en-US" sz="2400" dirty="0" err="1">
                <a:latin typeface="+mj-lt"/>
                <a:cs typeface="Arial" charset="0"/>
              </a:rPr>
              <a:t>nonblocking</a:t>
            </a:r>
            <a:r>
              <a:rPr lang="en-US" sz="2400" dirty="0">
                <a:latin typeface="+mj-lt"/>
                <a:cs typeface="Arial" charset="0"/>
              </a:rPr>
              <a:t> assignments</a:t>
            </a:r>
            <a:r>
              <a:rPr lang="en-US" sz="2400" dirty="0">
                <a:latin typeface="Times New Roman" pitchFamily="18" charset="0"/>
                <a:cs typeface="Arial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  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always_ff</a:t>
            </a:r>
            <a:r>
              <a:rPr lang="en-US" sz="1800" dirty="0">
                <a:latin typeface="Courier New" pitchFamily="49" charset="0"/>
                <a:cs typeface="Arial" charset="0"/>
              </a:rPr>
              <a:t> @(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posedge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clk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		   q &lt;= d; //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nonblocking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Simple combinational logic:</a:t>
            </a:r>
            <a:r>
              <a:rPr lang="en-US" sz="2400" dirty="0">
                <a:latin typeface="+mj-lt"/>
                <a:cs typeface="Arial" charset="0"/>
              </a:rPr>
              <a:t> use continuous assignments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assign…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           </a:t>
            </a:r>
            <a:r>
              <a:rPr lang="en-US" sz="1800" dirty="0">
                <a:latin typeface="Courier New" pitchFamily="49" charset="0"/>
                <a:cs typeface="Arial" charset="0"/>
              </a:rPr>
              <a:t> assign y = a &amp; b; </a:t>
            </a:r>
          </a:p>
          <a:p>
            <a:pPr marL="342900" indent="-342900">
              <a:spcBef>
                <a:spcPct val="20000"/>
              </a:spcBef>
            </a:pPr>
            <a:endParaRPr lang="en-US" sz="2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More complicated combinational logic: </a:t>
            </a:r>
            <a:r>
              <a:rPr lang="en-US" sz="2400" dirty="0">
                <a:latin typeface="+mj-lt"/>
                <a:cs typeface="Arial" charset="0"/>
              </a:rPr>
              <a:t>use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always_comb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and blocking assignments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US" sz="2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Assign a signal in </a:t>
            </a:r>
            <a:r>
              <a:rPr lang="en-US" sz="2400" b="1" dirty="0">
                <a:latin typeface="+mj-lt"/>
                <a:cs typeface="Arial" charset="0"/>
              </a:rPr>
              <a:t>only one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always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statement or continuous assignment statement.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Rules for Signal Assignment</a:t>
            </a:r>
          </a:p>
        </p:txBody>
      </p:sp>
    </p:spTree>
    <p:extLst>
      <p:ext uri="{BB962C8B-B14F-4D97-AF65-F5344CB8AC3E}">
        <p14:creationId xmlns:p14="http://schemas.microsoft.com/office/powerpoint/2010/main" val="3171764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17828</TotalTime>
  <Words>1767</Words>
  <Application>Microsoft Macintosh PowerPoint</Application>
  <PresentationFormat>On-screen Show (4:3)</PresentationFormat>
  <Paragraphs>390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Lecture 7:  Verilog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154</cp:revision>
  <cp:lastPrinted>2018-01-16T16:40:17Z</cp:lastPrinted>
  <dcterms:created xsi:type="dcterms:W3CDTF">2012-08-07T04:56:47Z</dcterms:created>
  <dcterms:modified xsi:type="dcterms:W3CDTF">2019-09-16T14:30:50Z</dcterms:modified>
</cp:coreProperties>
</file>