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notesSlides/notesSlide1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6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8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9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0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1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2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3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4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5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6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7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8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29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30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31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32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33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34.xml" ContentType="application/vnd.openxmlformats-officedocument.presentationml.notesSlide+xml"/>
  <Override PartName="/ppt/tags/tag115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84" r:id="rId2"/>
    <p:sldId id="361" r:id="rId3"/>
    <p:sldId id="363" r:id="rId4"/>
    <p:sldId id="364" r:id="rId5"/>
    <p:sldId id="419" r:id="rId6"/>
    <p:sldId id="365" r:id="rId7"/>
    <p:sldId id="366" r:id="rId8"/>
    <p:sldId id="414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415" r:id="rId25"/>
    <p:sldId id="416" r:id="rId26"/>
    <p:sldId id="417" r:id="rId27"/>
    <p:sldId id="418" r:id="rId28"/>
    <p:sldId id="382" r:id="rId29"/>
    <p:sldId id="383" r:id="rId30"/>
    <p:sldId id="420" r:id="rId31"/>
    <p:sldId id="385" r:id="rId32"/>
    <p:sldId id="386" r:id="rId33"/>
    <p:sldId id="387" r:id="rId34"/>
    <p:sldId id="388" r:id="rId35"/>
    <p:sldId id="421" r:id="rId3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18" autoAdjust="0"/>
    <p:restoredTop sz="90877" autoAdjust="0"/>
  </p:normalViewPr>
  <p:slideViewPr>
    <p:cSldViewPr>
      <p:cViewPr varScale="1">
        <p:scale>
          <a:sx n="86" d="100"/>
          <a:sy n="86" d="100"/>
        </p:scale>
        <p:origin x="113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58DC7-2DB0-F743-B206-666BD2CB356D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B4F19-52D0-CA4D-A6ED-ADA89533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2E1503E-EACF-3142-AD1F-7CBD8573E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B4F368-4724-3841-AF0B-812A139452A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145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7676E-B0BB-46AB-8E1E-3F0297F87583}" type="slidenum">
              <a:rPr lang="en-US"/>
              <a:pPr/>
              <a:t>10</a:t>
            </a:fld>
            <a:endParaRPr 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13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87D5F-7FE5-45E5-A8FB-6808BE355092}" type="slidenum">
              <a:rPr lang="en-US"/>
              <a:pPr/>
              <a:t>11</a:t>
            </a:fld>
            <a:endParaRPr lang="en-US"/>
          </a:p>
        </p:txBody>
      </p:sp>
      <p:sp>
        <p:nvSpPr>
          <p:cNvPr id="92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2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A7091-273C-4757-B866-F1179922AF90}" type="slidenum">
              <a:rPr lang="en-US"/>
              <a:pPr/>
              <a:t>12</a:t>
            </a:fld>
            <a:endParaRPr lang="en-US"/>
          </a:p>
        </p:txBody>
      </p:sp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83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31FBF-D890-4227-94EA-B4D8E419F03F}" type="slidenum">
              <a:rPr lang="en-US"/>
              <a:pPr/>
              <a:t>13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72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EDE69-5253-42DB-B9B4-79D543DC169D}" type="slidenum">
              <a:rPr lang="en-US"/>
              <a:pPr/>
              <a:t>14</a:t>
            </a:fld>
            <a:endParaRPr lang="en-US"/>
          </a:p>
        </p:txBody>
      </p:sp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63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1DDD4-F300-491D-8CA3-50B27CA72482}" type="slidenum">
              <a:rPr lang="en-US"/>
              <a:pPr/>
              <a:t>15</a:t>
            </a:fld>
            <a:endParaRPr lang="en-US"/>
          </a:p>
        </p:txBody>
      </p:sp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93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AF869-D8B4-4E79-879D-680B6DFAF6DC}" type="slidenum">
              <a:rPr lang="en-US"/>
              <a:pPr/>
              <a:t>16</a:t>
            </a:fld>
            <a:endParaRPr lang="en-US"/>
          </a:p>
        </p:txBody>
      </p:sp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81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45B4F-6643-421D-A46C-C4ACF20FC24A}" type="slidenum">
              <a:rPr lang="en-US"/>
              <a:pPr/>
              <a:t>17</a:t>
            </a:fld>
            <a:endParaRPr lang="en-US"/>
          </a:p>
        </p:txBody>
      </p:sp>
      <p:sp>
        <p:nvSpPr>
          <p:cNvPr id="93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0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42354-CBC9-4772-AEDB-7FC95D5B9ADE}" type="slidenum">
              <a:rPr lang="en-US"/>
              <a:pPr/>
              <a:t>18</a:t>
            </a:fld>
            <a:endParaRPr lang="en-US"/>
          </a:p>
        </p:txBody>
      </p:sp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8547C0-C3CD-4BAB-991D-80CB59DF265B}" type="slidenum">
              <a:rPr lang="en-US"/>
              <a:pPr/>
              <a:t>19</a:t>
            </a:fld>
            <a:endParaRPr lang="en-US"/>
          </a:p>
        </p:txBody>
      </p:sp>
      <p:sp>
        <p:nvSpPr>
          <p:cNvPr id="93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78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AAD16-29C4-4B0D-9509-B54CCCEEDE43}" type="slidenum">
              <a:rPr lang="en-US"/>
              <a:pPr/>
              <a:t>2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75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D624-DFAA-424B-A44F-0FA33AA0FFA8}" type="slidenum">
              <a:rPr lang="en-US"/>
              <a:pPr/>
              <a:t>20</a:t>
            </a:fld>
            <a:endParaRPr lang="en-US"/>
          </a:p>
        </p:txBody>
      </p:sp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29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18EFA4-336A-4508-B907-322DAF99DE65}" type="slidenum">
              <a:rPr lang="en-US"/>
              <a:pPr/>
              <a:t>21</a:t>
            </a:fld>
            <a:endParaRPr lang="en-US"/>
          </a:p>
        </p:txBody>
      </p:sp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98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DB15BA-A5AF-4666-A137-2A7BEE79A6FB}" type="slidenum">
              <a:rPr lang="en-US"/>
              <a:pPr/>
              <a:t>22</a:t>
            </a:fld>
            <a:endParaRPr lang="en-US"/>
          </a:p>
        </p:txBody>
      </p:sp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16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04D40-61B8-477E-AD67-F4EC390E63F1}" type="slidenum">
              <a:rPr lang="en-US"/>
              <a:pPr/>
              <a:t>23</a:t>
            </a:fld>
            <a:endParaRPr lang="en-U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158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04D40-61B8-477E-AD67-F4EC390E63F1}" type="slidenum">
              <a:rPr lang="en-US"/>
              <a:pPr/>
              <a:t>24</a:t>
            </a:fld>
            <a:endParaRPr lang="en-U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032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04D40-61B8-477E-AD67-F4EC390E63F1}" type="slidenum">
              <a:rPr lang="en-US"/>
              <a:pPr/>
              <a:t>25</a:t>
            </a:fld>
            <a:endParaRPr lang="en-U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400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04D40-61B8-477E-AD67-F4EC390E63F1}" type="slidenum">
              <a:rPr lang="en-US"/>
              <a:pPr/>
              <a:t>26</a:t>
            </a:fld>
            <a:endParaRPr lang="en-U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466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04D40-61B8-477E-AD67-F4EC390E63F1}" type="slidenum">
              <a:rPr lang="en-US"/>
              <a:pPr/>
              <a:t>27</a:t>
            </a:fld>
            <a:endParaRPr lang="en-U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982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65AA2-43F8-419C-ACF8-30CBBDD5BED0}" type="slidenum">
              <a:rPr lang="en-US"/>
              <a:pPr/>
              <a:t>28</a:t>
            </a:fld>
            <a:endParaRPr lang="en-US"/>
          </a:p>
        </p:txBody>
      </p:sp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819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0B0DC-77DF-415F-9F94-F6F4156B4EA3}" type="slidenum">
              <a:rPr lang="en-US"/>
              <a:pPr/>
              <a:t>29</a:t>
            </a:fld>
            <a:endParaRPr lang="en-US"/>
          </a:p>
        </p:txBody>
      </p:sp>
      <p:sp>
        <p:nvSpPr>
          <p:cNvPr id="94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99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698C1-AA24-4069-A84B-28DB67054A50}" type="slidenum">
              <a:rPr lang="en-US"/>
              <a:pPr/>
              <a:t>3</a:t>
            </a:fld>
            <a:endParaRPr lang="en-US"/>
          </a:p>
        </p:txBody>
      </p:sp>
      <p:sp>
        <p:nvSpPr>
          <p:cNvPr id="91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323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8E2DCB-4571-46A1-956F-95662E1595FE}" type="slidenum">
              <a:rPr lang="en-US"/>
              <a:pPr/>
              <a:t>30</a:t>
            </a:fld>
            <a:endParaRPr lang="en-US"/>
          </a:p>
        </p:txBody>
      </p:sp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855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CCFAA-1860-41F7-A390-23FA2CED6278}" type="slidenum">
              <a:rPr lang="en-US"/>
              <a:pPr/>
              <a:t>31</a:t>
            </a:fld>
            <a:endParaRPr lang="en-US"/>
          </a:p>
        </p:txBody>
      </p:sp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829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59647-4F11-467F-A331-45397E999E40}" type="slidenum">
              <a:rPr lang="en-US"/>
              <a:pPr/>
              <a:t>32</a:t>
            </a:fld>
            <a:endParaRPr lang="en-US"/>
          </a:p>
        </p:txBody>
      </p:sp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144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24EB4-DDA1-4BEE-AA58-0486B74B0B4D}" type="slidenum">
              <a:rPr lang="en-US"/>
              <a:pPr/>
              <a:t>33</a:t>
            </a:fld>
            <a:endParaRPr lang="en-US"/>
          </a:p>
        </p:txBody>
      </p:sp>
      <p:sp>
        <p:nvSpPr>
          <p:cNvPr id="94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897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4704E-457B-42BF-918B-1C2936EBD3B4}" type="slidenum">
              <a:rPr lang="en-US"/>
              <a:pPr/>
              <a:t>34</a:t>
            </a:fld>
            <a:endParaRPr lang="en-US"/>
          </a:p>
        </p:txBody>
      </p:sp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251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4704E-457B-42BF-918B-1C2936EBD3B4}" type="slidenum">
              <a:rPr lang="en-US"/>
              <a:pPr/>
              <a:t>35</a:t>
            </a:fld>
            <a:endParaRPr lang="en-US"/>
          </a:p>
        </p:txBody>
      </p:sp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79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6430A-35D5-42FF-B152-2B38F4D2F3B0}" type="slidenum">
              <a:rPr lang="en-US"/>
              <a:pPr/>
              <a:t>4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96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6430A-35D5-42FF-B152-2B38F4D2F3B0}" type="slidenum">
              <a:rPr lang="en-US"/>
              <a:pPr/>
              <a:t>5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34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617B21-DE23-49F8-9F81-B49F5D0F4A4E}" type="slidenum">
              <a:rPr lang="en-US"/>
              <a:pPr/>
              <a:t>6</a:t>
            </a:fld>
            <a:endParaRPr lang="en-US"/>
          </a:p>
        </p:txBody>
      </p:sp>
      <p:sp>
        <p:nvSpPr>
          <p:cNvPr id="92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54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A5630-84D0-4BFD-9099-7C0B5668D29A}" type="slidenum">
              <a:rPr lang="en-US"/>
              <a:pPr/>
              <a:t>7</a:t>
            </a:fld>
            <a:endParaRPr lang="en-US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42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A5630-84D0-4BFD-9099-7C0B5668D29A}" type="slidenum">
              <a:rPr lang="en-US"/>
              <a:pPr/>
              <a:t>8</a:t>
            </a:fld>
            <a:endParaRPr lang="en-US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74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81DA1A-5CFF-4F10-8FD1-81BACB967AD4}" type="slidenum">
              <a:rPr lang="en-US"/>
              <a:pPr/>
              <a:t>9</a:t>
            </a:fld>
            <a:endParaRPr lang="en-US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69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Chapter 2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Lecture 6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E0959C-64E3-5747-B117-D63FEC92B5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230745-C281-EA47-9BE8-AF4FC50421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BE0502-0B5A-424E-B7C7-93BA69F8CC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A4A46-44A4-FC4A-9F34-EF42A9EF8325}"/>
              </a:ext>
            </a:extLst>
          </p:cNvPr>
          <p:cNvSpPr/>
          <p:nvPr userDrawn="1"/>
        </p:nvSpPr>
        <p:spPr>
          <a:xfrm>
            <a:off x="152400" y="5924550"/>
            <a:ext cx="88392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763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.vml"/><Relationship Id="rId6" Type="http://schemas.openxmlformats.org/officeDocument/2006/relationships/tags" Target="../tags/tag27.xml"/><Relationship Id="rId11" Type="http://schemas.openxmlformats.org/officeDocument/2006/relationships/image" Target="../media/image9.emf"/><Relationship Id="rId5" Type="http://schemas.openxmlformats.org/officeDocument/2006/relationships/tags" Target="../tags/tag26.xml"/><Relationship Id="rId10" Type="http://schemas.openxmlformats.org/officeDocument/2006/relationships/oleObject" Target="../embeddings/oleObject2.bin"/><Relationship Id="rId4" Type="http://schemas.openxmlformats.org/officeDocument/2006/relationships/tags" Target="../tags/tag25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10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3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vmlDrawing" Target="../drawings/vmlDrawing3.vml"/><Relationship Id="rId6" Type="http://schemas.openxmlformats.org/officeDocument/2006/relationships/tags" Target="../tags/tag50.xml"/><Relationship Id="rId11" Type="http://schemas.openxmlformats.org/officeDocument/2006/relationships/image" Target="../media/image13.emf"/><Relationship Id="rId5" Type="http://schemas.openxmlformats.org/officeDocument/2006/relationships/tags" Target="../tags/tag49.xml"/><Relationship Id="rId10" Type="http://schemas.openxmlformats.org/officeDocument/2006/relationships/oleObject" Target="../embeddings/oleObject3.bin"/><Relationship Id="rId4" Type="http://schemas.openxmlformats.org/officeDocument/2006/relationships/tags" Target="../tags/tag48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6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vmlDrawing" Target="../drawings/vmlDrawing4.v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10" Type="http://schemas.openxmlformats.org/officeDocument/2006/relationships/image" Target="../media/image14.wmf"/><Relationship Id="rId4" Type="http://schemas.openxmlformats.org/officeDocument/2006/relationships/tags" Target="../tags/tag65.xml"/><Relationship Id="rId9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6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vmlDrawing" Target="../drawings/vmlDrawing5.v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10" Type="http://schemas.openxmlformats.org/officeDocument/2006/relationships/image" Target="../media/image15.wmf"/><Relationship Id="rId4" Type="http://schemas.openxmlformats.org/officeDocument/2006/relationships/tags" Target="../tags/tag70.xml"/><Relationship Id="rId9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16.emf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77.xml"/><Relationship Id="rId7" Type="http://schemas.openxmlformats.org/officeDocument/2006/relationships/oleObject" Target="../embeddings/oleObject6.bin"/><Relationship Id="rId2" Type="http://schemas.openxmlformats.org/officeDocument/2006/relationships/tags" Target="../tags/tag76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80.xml"/><Relationship Id="rId7" Type="http://schemas.openxmlformats.org/officeDocument/2006/relationships/oleObject" Target="../embeddings/oleObject7.bin"/><Relationship Id="rId2" Type="http://schemas.openxmlformats.org/officeDocument/2006/relationships/tags" Target="../tags/tag79.xml"/><Relationship Id="rId1" Type="http://schemas.openxmlformats.org/officeDocument/2006/relationships/vmlDrawing" Target="../drawings/vmlDrawing7.v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83.xml"/><Relationship Id="rId7" Type="http://schemas.openxmlformats.org/officeDocument/2006/relationships/oleObject" Target="../embeddings/oleObject8.bin"/><Relationship Id="rId2" Type="http://schemas.openxmlformats.org/officeDocument/2006/relationships/tags" Target="../tags/tag82.xml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86.xml"/><Relationship Id="rId7" Type="http://schemas.openxmlformats.org/officeDocument/2006/relationships/oleObject" Target="../embeddings/oleObject9.bin"/><Relationship Id="rId2" Type="http://schemas.openxmlformats.org/officeDocument/2006/relationships/tags" Target="../tags/tag85.xml"/><Relationship Id="rId1" Type="http://schemas.openxmlformats.org/officeDocument/2006/relationships/vmlDrawing" Target="../drawings/vmlDrawing9.v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89.xml"/><Relationship Id="rId7" Type="http://schemas.openxmlformats.org/officeDocument/2006/relationships/oleObject" Target="../embeddings/oleObject10.bin"/><Relationship Id="rId2" Type="http://schemas.openxmlformats.org/officeDocument/2006/relationships/tags" Target="../tags/tag88.xml"/><Relationship Id="rId1" Type="http://schemas.openxmlformats.org/officeDocument/2006/relationships/vmlDrawing" Target="../drawings/vmlDrawing10.v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101.xml"/><Relationship Id="rId7" Type="http://schemas.openxmlformats.org/officeDocument/2006/relationships/notesSlide" Target="../notesSlides/notesSlide31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1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9" Type="http://schemas.openxmlformats.org/officeDocument/2006/relationships/image" Target="../media/image1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105.xml"/><Relationship Id="rId7" Type="http://schemas.openxmlformats.org/officeDocument/2006/relationships/notesSlide" Target="../notesSlides/notesSlide32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1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9" Type="http://schemas.openxmlformats.org/officeDocument/2006/relationships/image" Target="../media/image2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7" Type="http://schemas.openxmlformats.org/officeDocument/2006/relationships/image" Target="../media/image21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tags" Target="../tags/tag113.xml"/><Relationship Id="rId7" Type="http://schemas.openxmlformats.org/officeDocument/2006/relationships/oleObject" Target="../embeddings/oleObject13.bin"/><Relationship Id="rId2" Type="http://schemas.openxmlformats.org/officeDocument/2006/relationships/tags" Target="../tags/tag112.xml"/><Relationship Id="rId1" Type="http://schemas.openxmlformats.org/officeDocument/2006/relationships/vmlDrawing" Target="../drawings/vmlDrawing13.v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8.xml"/><Relationship Id="rId7" Type="http://schemas.openxmlformats.org/officeDocument/2006/relationships/oleObject" Target="../embeddings/oleObject1.bin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0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53000" y="2743200"/>
            <a:ext cx="4191000" cy="1600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6: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Hardware Description</a:t>
            </a:r>
            <a:br>
              <a:rPr lang="en-US" altLang="en-US" sz="2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Languages: Verilog</a:t>
            </a:r>
            <a:endParaRPr lang="en-US" altLang="en-US" sz="2400" b="1" dirty="0">
              <a:solidFill>
                <a:schemeClr val="tx1"/>
              </a:solidFill>
              <a:latin typeface="Arial Black" panose="020B0604020202020204" pitchFamily="34" charset="0"/>
              <a:ea typeface="ＭＳ Ｐゴシック" panose="020B0600070205080204" pitchFamily="34" charset="-128"/>
              <a:cs typeface="Arial Black" panose="020B0604020202020204" pitchFamily="34" charset="0"/>
            </a:endParaRPr>
          </a:p>
        </p:txBody>
      </p:sp>
      <p:sp>
        <p:nvSpPr>
          <p:cNvPr id="15362" name="Line 4">
            <a:extLst>
              <a:ext uri="{FF2B5EF4-FFF2-40B4-BE49-F238E27FC236}">
                <a16:creationId xmlns:a16="http://schemas.microsoft.com/office/drawing/2014/main" id="{27BFFB2D-1369-824C-8077-7F4215AD1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5">
            <a:extLst>
              <a:ext uri="{FF2B5EF4-FFF2-40B4-BE49-F238E27FC236}">
                <a16:creationId xmlns:a16="http://schemas.microsoft.com/office/drawing/2014/main" id="{00A5256B-DC5F-F743-9B70-2FEBC0BE8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09C03B16-F696-DD4B-A3C9-E4EED7E1F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4AC4167B-AAA7-AB42-91B4-957EBBDC2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" descr="ddcacover.jpg">
            <a:extLst>
              <a:ext uri="{FF2B5EF4-FFF2-40B4-BE49-F238E27FC236}">
                <a16:creationId xmlns:a16="http://schemas.microsoft.com/office/drawing/2014/main" id="{6A47BA2A-8CE9-8946-BF46-969BB12C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47800"/>
            <a:ext cx="4538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  <a:r>
              <a:rPr lang="en-US" altLang="en-US" dirty="0">
                <a:latin typeface="Arial Black" panose="020B0604020202020204" pitchFamily="34" charset="0"/>
              </a:rPr>
              <a:t> Digital Design &amp; Computer Engineering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37CC95-1740-C743-B13C-82C1C606A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1689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9948"/>
      </p:ext>
    </p:extLst>
  </p:cSld>
  <p:clrMapOvr>
    <a:masterClrMapping/>
  </p:clrMapOvr>
  <p:transition advTm="7000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96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79622" name="Object 6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2590800" y="3683000"/>
          <a:ext cx="47244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1" name="VISIO" r:id="rId10" imgW="2545385" imgH="1374038" progId="Visio.Drawing.6">
                  <p:embed/>
                </p:oleObj>
              </mc:Choice>
              <mc:Fallback>
                <p:oleObj name="VISIO" r:id="rId10" imgW="2545385" imgH="1374038" progId="Visio.Drawing.6">
                  <p:embed/>
                  <p:pic>
                    <p:nvPicPr>
                      <p:cNvPr id="8796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683000"/>
                        <a:ext cx="4724400" cy="256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HDL Synthesis</a:t>
            </a: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6002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example(input  logic a, b, c,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output logic y);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assign y = ~a &amp; ~b &amp; ~c | a &amp; ~b &amp; ~c | a &amp; ~b &amp;  c;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1081087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70C0"/>
                </a:solidFill>
              </a:rPr>
              <a:t>SystemVerilog</a:t>
            </a:r>
            <a:r>
              <a:rPr lang="en-US" sz="32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4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3084181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Synthesis:</a:t>
            </a:r>
          </a:p>
        </p:txBody>
      </p:sp>
    </p:spTree>
    <p:extLst>
      <p:ext uri="{BB962C8B-B14F-4D97-AF65-F5344CB8AC3E}">
        <p14:creationId xmlns:p14="http://schemas.microsoft.com/office/powerpoint/2010/main" val="116612452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90600" y="1219200"/>
            <a:ext cx="7772400" cy="4953000"/>
          </a:xfrm>
        </p:spPr>
        <p:txBody>
          <a:bodyPr/>
          <a:lstStyle/>
          <a:p>
            <a:r>
              <a:rPr lang="en-US" dirty="0"/>
              <a:t>Case sensitive</a:t>
            </a:r>
          </a:p>
          <a:p>
            <a:pPr lvl="1"/>
            <a:r>
              <a:rPr lang="en-US" sz="2400" b="1" dirty="0">
                <a:latin typeface="+mj-lt"/>
              </a:rPr>
              <a:t>Example:</a:t>
            </a:r>
            <a:r>
              <a:rPr lang="en-US" sz="2400" dirty="0">
                <a:latin typeface="Times" pitchFamily="18" charset="0"/>
              </a:rPr>
              <a:t> </a:t>
            </a:r>
            <a:r>
              <a:rPr lang="en-US" sz="2400" dirty="0">
                <a:latin typeface="Courier New" pitchFamily="49" charset="0"/>
              </a:rPr>
              <a:t>reset</a:t>
            </a:r>
            <a:r>
              <a:rPr lang="en-US" sz="2400" dirty="0"/>
              <a:t> and </a:t>
            </a:r>
            <a:r>
              <a:rPr lang="en-US" sz="2400" dirty="0">
                <a:latin typeface="Courier New" pitchFamily="49" charset="0"/>
              </a:rPr>
              <a:t>Reset</a:t>
            </a:r>
            <a:r>
              <a:rPr lang="en-US" sz="2400" dirty="0"/>
              <a:t> are not the same signal.</a:t>
            </a:r>
          </a:p>
          <a:p>
            <a:r>
              <a:rPr lang="en-US" dirty="0"/>
              <a:t>No names that start with numbers </a:t>
            </a:r>
          </a:p>
          <a:p>
            <a:pPr lvl="1"/>
            <a:r>
              <a:rPr lang="en-US" sz="2400" b="1" dirty="0"/>
              <a:t>Example: </a:t>
            </a:r>
            <a:r>
              <a:rPr lang="en-US" sz="2400" dirty="0">
                <a:latin typeface="Courier New" pitchFamily="49" charset="0"/>
              </a:rPr>
              <a:t>2mux</a:t>
            </a:r>
            <a:r>
              <a:rPr lang="en-US" sz="2400" dirty="0"/>
              <a:t> is an invalid name</a:t>
            </a:r>
          </a:p>
          <a:p>
            <a:r>
              <a:rPr lang="en-US" dirty="0"/>
              <a:t>Whitespace ignored</a:t>
            </a:r>
          </a:p>
          <a:p>
            <a:r>
              <a:rPr lang="en-US" dirty="0"/>
              <a:t>Comments:</a:t>
            </a:r>
          </a:p>
          <a:p>
            <a:pPr lvl="1"/>
            <a:r>
              <a:rPr lang="en-US" sz="2000" dirty="0">
                <a:latin typeface="Courier New" pitchFamily="49" charset="0"/>
                <a:cs typeface="Courier New" pitchFamily="49" charset="0"/>
              </a:rPr>
              <a:t>// single line comment</a:t>
            </a:r>
          </a:p>
          <a:p>
            <a:pPr lvl="1"/>
            <a:r>
              <a:rPr lang="en-US" sz="2000" dirty="0">
                <a:latin typeface="Courier New" pitchFamily="49" charset="0"/>
                <a:cs typeface="Courier New" pitchFamily="49" charset="0"/>
              </a:rPr>
              <a:t>/* multiline</a:t>
            </a:r>
          </a:p>
          <a:p>
            <a:pPr lvl="1">
              <a:buFontTx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comment */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SystemVerilog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Syntax</a:t>
            </a:r>
          </a:p>
        </p:txBody>
      </p:sp>
    </p:spTree>
    <p:extLst>
      <p:ext uri="{BB962C8B-B14F-4D97-AF65-F5344CB8AC3E}">
        <p14:creationId xmlns:p14="http://schemas.microsoft.com/office/powerpoint/2010/main" val="2920466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064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914400"/>
            <a:ext cx="8458200" cy="506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700" dirty="0">
                <a:latin typeface="Courier New" pitchFamily="49" charset="0"/>
              </a:rPr>
              <a:t>module and3(input  logic a, b, c,</a:t>
            </a:r>
          </a:p>
          <a:p>
            <a:r>
              <a:rPr lang="en-US" sz="1700" dirty="0">
                <a:latin typeface="Courier New" pitchFamily="49" charset="0"/>
              </a:rPr>
              <a:t>            output logic y);</a:t>
            </a:r>
          </a:p>
          <a:p>
            <a:r>
              <a:rPr lang="en-US" sz="1700" dirty="0">
                <a:latin typeface="Courier New" pitchFamily="49" charset="0"/>
              </a:rPr>
              <a:t>  assign y = a &amp; b &amp; c;</a:t>
            </a:r>
          </a:p>
          <a:p>
            <a:r>
              <a:rPr lang="en-US" sz="1700" dirty="0" err="1">
                <a:latin typeface="Courier New" pitchFamily="49" charset="0"/>
              </a:rPr>
              <a:t>endmodule</a:t>
            </a:r>
            <a:endParaRPr lang="en-US" sz="1700" dirty="0">
              <a:latin typeface="Courier New" pitchFamily="49" charset="0"/>
            </a:endParaRPr>
          </a:p>
          <a:p>
            <a:endParaRPr lang="en-US" sz="1700" dirty="0">
              <a:latin typeface="Courier New" pitchFamily="49" charset="0"/>
            </a:endParaRPr>
          </a:p>
          <a:p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module </a:t>
            </a:r>
            <a:r>
              <a:rPr lang="en-US" sz="1700" dirty="0" err="1">
                <a:latin typeface="Courier New" pitchFamily="49" charset="0"/>
              </a:rPr>
              <a:t>inv</a:t>
            </a:r>
            <a:r>
              <a:rPr lang="en-US" sz="1700" dirty="0">
                <a:latin typeface="Courier New" pitchFamily="49" charset="0"/>
              </a:rPr>
              <a:t>(input  logic a,</a:t>
            </a:r>
          </a:p>
          <a:p>
            <a:r>
              <a:rPr lang="en-US" sz="1700" dirty="0">
                <a:latin typeface="Courier New" pitchFamily="49" charset="0"/>
              </a:rPr>
              <a:t>           output logic y);</a:t>
            </a:r>
          </a:p>
          <a:p>
            <a:r>
              <a:rPr lang="en-US" sz="1700" dirty="0">
                <a:latin typeface="Courier New" pitchFamily="49" charset="0"/>
              </a:rPr>
              <a:t>  assign y = ~a;</a:t>
            </a:r>
          </a:p>
          <a:p>
            <a:r>
              <a:rPr lang="en-US" sz="1700" dirty="0" err="1">
                <a:latin typeface="Courier New" pitchFamily="49" charset="0"/>
              </a:rPr>
              <a:t>endmodule</a:t>
            </a:r>
            <a:endParaRPr lang="en-US" sz="1700" dirty="0">
              <a:latin typeface="Courier New" pitchFamily="49" charset="0"/>
            </a:endParaRPr>
          </a:p>
          <a:p>
            <a:endParaRPr lang="en-US" sz="1700" dirty="0">
              <a:latin typeface="Courier New" pitchFamily="49" charset="0"/>
            </a:endParaRPr>
          </a:p>
          <a:p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module nand3(input  logic a, b, c</a:t>
            </a:r>
          </a:p>
          <a:p>
            <a:r>
              <a:rPr lang="en-US" sz="1700" dirty="0">
                <a:latin typeface="Courier New" pitchFamily="49" charset="0"/>
              </a:rPr>
              <a:t>             output logic y);</a:t>
            </a:r>
          </a:p>
          <a:p>
            <a:r>
              <a:rPr lang="en-US" sz="1700" dirty="0">
                <a:latin typeface="Courier New" pitchFamily="49" charset="0"/>
              </a:rPr>
              <a:t>  logic n1;                   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// internal signal</a:t>
            </a:r>
          </a:p>
          <a:p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and3 </a:t>
            </a:r>
            <a:r>
              <a:rPr lang="en-US" sz="1700" dirty="0" err="1">
                <a:latin typeface="Courier New" pitchFamily="49" charset="0"/>
              </a:rPr>
              <a:t>andgate</a:t>
            </a:r>
            <a:r>
              <a:rPr lang="en-US" sz="1700" dirty="0">
                <a:latin typeface="Courier New" pitchFamily="49" charset="0"/>
              </a:rPr>
              <a:t>(a, b, c, n1);  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// instance of and3</a:t>
            </a:r>
          </a:p>
          <a:p>
            <a:r>
              <a:rPr lang="en-US" sz="170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1700" dirty="0" err="1">
                <a:latin typeface="Courier New" pitchFamily="49" charset="0"/>
              </a:rPr>
              <a:t>inv</a:t>
            </a:r>
            <a:r>
              <a:rPr lang="en-US" sz="1700" dirty="0">
                <a:latin typeface="Courier New" pitchFamily="49" charset="0"/>
              </a:rPr>
              <a:t>  inverter(n1, y);       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// instance of </a:t>
            </a:r>
            <a:r>
              <a:rPr lang="en-US" sz="1700" b="1" dirty="0" err="1">
                <a:solidFill>
                  <a:srgbClr val="0070C0"/>
                </a:solidFill>
                <a:latin typeface="Courier New" pitchFamily="49" charset="0"/>
              </a:rPr>
              <a:t>inv</a:t>
            </a:r>
            <a:endParaRPr lang="en-US" sz="1700" b="1" dirty="0">
              <a:solidFill>
                <a:srgbClr val="0070C0"/>
              </a:solidFill>
              <a:latin typeface="Courier New" pitchFamily="49" charset="0"/>
            </a:endParaRPr>
          </a:p>
          <a:p>
            <a:r>
              <a:rPr lang="en-US" sz="1700" dirty="0" err="1">
                <a:latin typeface="Courier New" pitchFamily="49" charset="0"/>
              </a:rPr>
              <a:t>endmodule</a:t>
            </a:r>
            <a:endParaRPr lang="en-US" sz="1700" dirty="0">
              <a:latin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Structural Modeling - Hierarchy</a:t>
            </a:r>
          </a:p>
        </p:txBody>
      </p:sp>
    </p:spTree>
    <p:extLst>
      <p:ext uri="{BB962C8B-B14F-4D97-AF65-F5344CB8AC3E}">
        <p14:creationId xmlns:p14="http://schemas.microsoft.com/office/powerpoint/2010/main" val="176355454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762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16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914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gates(input  logic [3:0]  a, b,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output </a:t>
            </a:r>
            <a:r>
              <a:rPr lang="en-US" dirty="0">
                <a:latin typeface="Courier New" pitchFamily="49" charset="0"/>
                <a:cs typeface="Arial" charset="0"/>
              </a:rPr>
              <a:t>logic </a:t>
            </a:r>
            <a:r>
              <a:rPr lang="en-US" sz="1800" dirty="0">
                <a:latin typeface="Courier New" pitchFamily="49" charset="0"/>
                <a:cs typeface="Arial" charset="0"/>
              </a:rPr>
              <a:t>[3:0] y1, y2, y3, y4, y5);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/* Five different two-input logic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gates acting on 4 bit busses */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assign y1 = a &amp; b;    // AND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assign y2 = a | b;    // 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assign y3 = a ^ b;    // XOR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assign y4 = ~(a &amp; b); // NAND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assign y5 = ~(a | b); // NOR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//</a:t>
            </a:r>
            <a:r>
              <a:rPr lang="en-US" sz="2400" dirty="0">
                <a:solidFill>
                  <a:schemeClr val="accent2"/>
                </a:solidFill>
                <a:cs typeface="Arial" charset="0"/>
              </a:rPr>
              <a:t>  </a:t>
            </a:r>
            <a:r>
              <a:rPr lang="en-US" sz="2400" dirty="0">
                <a:cs typeface="Arial" charset="0"/>
              </a:rPr>
              <a:t>          single line comment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/*…*/</a:t>
            </a:r>
            <a:r>
              <a:rPr lang="en-US" sz="2400" dirty="0">
                <a:cs typeface="Arial" charset="0"/>
              </a:rPr>
              <a:t>    multiline comment </a:t>
            </a:r>
          </a:p>
        </p:txBody>
      </p:sp>
      <p:pic>
        <p:nvPicPr>
          <p:cNvPr id="881669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200400" cy="242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Bitwise Operators</a:t>
            </a:r>
          </a:p>
        </p:txBody>
      </p:sp>
      <p:sp>
        <p:nvSpPr>
          <p:cNvPr id="6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72200" y="2006025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Synthesis:</a:t>
            </a:r>
          </a:p>
        </p:txBody>
      </p:sp>
    </p:spTree>
    <p:extLst>
      <p:ext uri="{BB962C8B-B14F-4D97-AF65-F5344CB8AC3E}">
        <p14:creationId xmlns:p14="http://schemas.microsoft.com/office/powerpoint/2010/main" val="40022146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2692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319212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module and8(input  logic [7:0] a,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      output logic       y);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assign y = &amp;a;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// &amp;a is much easier to write than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// assign y = a[7] &amp; a[6] &amp; a[5] &amp; a[4] &amp;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//            a[3] &amp; a[2] &amp; a[1] &amp; a[0];</a:t>
            </a:r>
          </a:p>
          <a:p>
            <a:pPr>
              <a:buFontTx/>
              <a:buNone/>
            </a:pPr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1800" dirty="0">
              <a:latin typeface="Courier New" pitchFamily="49" charset="0"/>
            </a:endParaRPr>
          </a:p>
        </p:txBody>
      </p:sp>
      <p:pic>
        <p:nvPicPr>
          <p:cNvPr id="882693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3581400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Reduction Operators</a:t>
            </a:r>
          </a:p>
        </p:txBody>
      </p:sp>
      <p:sp>
        <p:nvSpPr>
          <p:cNvPr id="6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19400" y="3444860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Synthesis:</a:t>
            </a: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863025"/>
            <a:ext cx="297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70C0"/>
                </a:solidFill>
              </a:rPr>
              <a:t>SystemVerilog</a:t>
            </a:r>
            <a:r>
              <a:rPr lang="en-US" sz="3200" b="1" dirty="0">
                <a:solidFill>
                  <a:srgbClr val="0070C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8062100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3716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module mux2(input  </a:t>
            </a:r>
            <a:r>
              <a:rPr lang="en-US" sz="1800" dirty="0">
                <a:latin typeface="Courier New" pitchFamily="49" charset="0"/>
                <a:cs typeface="Arial" charset="0"/>
              </a:rPr>
              <a:t>logic </a:t>
            </a:r>
            <a:r>
              <a:rPr lang="en-US" sz="1800" dirty="0">
                <a:latin typeface="Courier New" pitchFamily="49" charset="0"/>
              </a:rPr>
              <a:t>[3:0] d0, d1,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      input  </a:t>
            </a:r>
            <a:r>
              <a:rPr lang="en-US" sz="1800" dirty="0">
                <a:latin typeface="Courier New" pitchFamily="49" charset="0"/>
                <a:cs typeface="Arial" charset="0"/>
              </a:rPr>
              <a:t>logic</a:t>
            </a:r>
            <a:r>
              <a:rPr lang="en-US" sz="1800" dirty="0">
                <a:latin typeface="Courier New" pitchFamily="49" charset="0"/>
              </a:rPr>
              <a:t>       s,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      output </a:t>
            </a:r>
            <a:r>
              <a:rPr lang="en-US" sz="1800" dirty="0">
                <a:latin typeface="Courier New" pitchFamily="49" charset="0"/>
                <a:cs typeface="Arial" charset="0"/>
              </a:rPr>
              <a:t>logic </a:t>
            </a:r>
            <a:r>
              <a:rPr lang="en-US" sz="1800" dirty="0">
                <a:latin typeface="Courier New" pitchFamily="49" charset="0"/>
              </a:rPr>
              <a:t>[3:0] y);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assign y = s ? d1 : d0; </a:t>
            </a:r>
          </a:p>
          <a:p>
            <a:pPr>
              <a:buFontTx/>
              <a:buNone/>
            </a:pPr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</a:rPr>
              <a:t>? :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     </a:t>
            </a:r>
            <a:r>
              <a:rPr lang="en-US" sz="2400" dirty="0">
                <a:latin typeface="Arial" charset="0"/>
              </a:rPr>
              <a:t>is also called a </a:t>
            </a:r>
            <a:r>
              <a:rPr lang="en-US" sz="2400" i="1" dirty="0">
                <a:latin typeface="Arial" charset="0"/>
              </a:rPr>
              <a:t>ternary operator</a:t>
            </a:r>
            <a:r>
              <a:rPr lang="en-US" sz="2400" dirty="0">
                <a:latin typeface="Arial" charset="0"/>
              </a:rPr>
              <a:t> because it   </a:t>
            </a:r>
          </a:p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            operates on 3 inputs: </a:t>
            </a:r>
            <a:r>
              <a:rPr lang="en-US" sz="2400" dirty="0">
                <a:latin typeface="Courier New" pitchFamily="49" charset="0"/>
              </a:rPr>
              <a:t>s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>
                <a:latin typeface="Courier New" pitchFamily="49" charset="0"/>
              </a:rPr>
              <a:t>d1</a:t>
            </a:r>
            <a:r>
              <a:rPr lang="en-US" sz="2400" dirty="0">
                <a:latin typeface="Arial" charset="0"/>
              </a:rPr>
              <a:t>, and </a:t>
            </a:r>
            <a:r>
              <a:rPr lang="en-US" sz="2400" dirty="0">
                <a:latin typeface="Courier New" pitchFamily="49" charset="0"/>
              </a:rPr>
              <a:t>d0</a:t>
            </a:r>
            <a:r>
              <a:rPr lang="en-US" sz="2400" dirty="0">
                <a:latin typeface="Arial" charset="0"/>
              </a:rPr>
              <a:t>.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pic>
        <p:nvPicPr>
          <p:cNvPr id="883717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01" y="3124200"/>
            <a:ext cx="398729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Conditional Assignment</a:t>
            </a:r>
          </a:p>
        </p:txBody>
      </p:sp>
      <p:sp>
        <p:nvSpPr>
          <p:cNvPr id="6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19400" y="2615625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Synthesis:</a:t>
            </a: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838200"/>
            <a:ext cx="297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70C0"/>
                </a:solidFill>
              </a:rPr>
              <a:t>SystemVerilog</a:t>
            </a:r>
            <a:r>
              <a:rPr lang="en-US" sz="3200" b="1" dirty="0">
                <a:solidFill>
                  <a:srgbClr val="0070C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1041940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4740" name="Rectangle 4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533400" y="1341437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module </a:t>
            </a:r>
            <a:r>
              <a:rPr lang="en-US" sz="1800" dirty="0" err="1">
                <a:latin typeface="Courier New" pitchFamily="49" charset="0"/>
              </a:rPr>
              <a:t>fulladder</a:t>
            </a:r>
            <a:r>
              <a:rPr lang="en-US" sz="1800" dirty="0">
                <a:latin typeface="Courier New" pitchFamily="49" charset="0"/>
              </a:rPr>
              <a:t>(input  logic a, b, </a:t>
            </a:r>
            <a:r>
              <a:rPr lang="en-US" sz="1800" dirty="0" err="1">
                <a:latin typeface="Courier New" pitchFamily="49" charset="0"/>
              </a:rPr>
              <a:t>cin</a:t>
            </a:r>
            <a:r>
              <a:rPr lang="en-US" sz="1800" dirty="0">
                <a:latin typeface="Courier New" pitchFamily="49" charset="0"/>
              </a:rPr>
              <a:t>,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           output logic s, </a:t>
            </a:r>
            <a:r>
              <a:rPr lang="en-US" sz="1800" dirty="0" err="1">
                <a:latin typeface="Courier New" pitchFamily="49" charset="0"/>
              </a:rPr>
              <a:t>cout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logic p, g;   // internal nodes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assign p = a ^ b;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assign g = a &amp; b;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assign s = p ^ </a:t>
            </a:r>
            <a:r>
              <a:rPr lang="en-US" sz="1800" dirty="0" err="1">
                <a:latin typeface="Courier New" pitchFamily="49" charset="0"/>
              </a:rPr>
              <a:t>cin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assign </a:t>
            </a:r>
            <a:r>
              <a:rPr lang="en-US" sz="1800" dirty="0" err="1">
                <a:latin typeface="Courier New" pitchFamily="49" charset="0"/>
              </a:rPr>
              <a:t>cout</a:t>
            </a:r>
            <a:r>
              <a:rPr lang="en-US" sz="1800" dirty="0">
                <a:latin typeface="Courier New" pitchFamily="49" charset="0"/>
              </a:rPr>
              <a:t> = g | (p &amp; </a:t>
            </a:r>
            <a:r>
              <a:rPr lang="en-US" sz="1800" dirty="0" err="1">
                <a:latin typeface="Courier New" pitchFamily="49" charset="0"/>
              </a:rPr>
              <a:t>cin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88474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84742" name="Object 6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4343400" y="3733801"/>
          <a:ext cx="467892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5" name="VISIO" r:id="rId10" imgW="3604320" imgH="1526040" progId="Visio.Drawing.6">
                  <p:embed/>
                </p:oleObj>
              </mc:Choice>
              <mc:Fallback>
                <p:oleObj name="VISIO" r:id="rId10" imgW="3604320" imgH="1526040" progId="Visio.Drawing.6">
                  <p:embed/>
                  <p:pic>
                    <p:nvPicPr>
                      <p:cNvPr id="8847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733801"/>
                        <a:ext cx="4678924" cy="1981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Internal Variables</a:t>
            </a: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863025"/>
            <a:ext cx="297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70C0"/>
                </a:solidFill>
              </a:rPr>
              <a:t>SystemVerilog</a:t>
            </a:r>
            <a:r>
              <a:rPr lang="en-US" sz="32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8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10200" y="3072825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Synthesis:</a:t>
            </a:r>
          </a:p>
        </p:txBody>
      </p:sp>
    </p:spTree>
    <p:extLst>
      <p:ext uri="{BB962C8B-B14F-4D97-AF65-F5344CB8AC3E}">
        <p14:creationId xmlns:p14="http://schemas.microsoft.com/office/powerpoint/2010/main" val="186420609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85813" name="Group 53"/>
          <p:cNvGraphicFramePr>
            <a:graphicFrameLocks noGrp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2819400" y="1088898"/>
          <a:ext cx="4876800" cy="4684717"/>
        </p:xfrm>
        <a:graphic>
          <a:graphicData uri="http://schemas.openxmlformats.org/drawingml/2006/table">
            <a:tbl>
              <a:tblPr/>
              <a:tblGrid>
                <a:gridCol w="206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4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~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*, /,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mult, div, mod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+, 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add,sub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&lt;&lt;, &gt;&gt;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shift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&lt;&lt;&lt;, &gt;&gt;&gt;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arithmetic shift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&lt;, &lt;=, &gt;, &gt;=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comparison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==, !=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equal, not equal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&amp;, ~&amp;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AND, NAND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^, ~^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XOR, XNOR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|, ~|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OR, NOR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?: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ternary operator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857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85811" name="Text Box 5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3131" y="1066800"/>
            <a:ext cx="175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</a:rPr>
              <a:t>Highest</a:t>
            </a:r>
          </a:p>
        </p:txBody>
      </p:sp>
      <p:sp>
        <p:nvSpPr>
          <p:cNvPr id="885812" name="Text Box 5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52600" y="5345668"/>
            <a:ext cx="175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</a:rPr>
              <a:t>Lowest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Precedence</a:t>
            </a:r>
          </a:p>
        </p:txBody>
      </p:sp>
    </p:spTree>
    <p:extLst>
      <p:ext uri="{BB962C8B-B14F-4D97-AF65-F5344CB8AC3E}">
        <p14:creationId xmlns:p14="http://schemas.microsoft.com/office/powerpoint/2010/main" val="2959181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838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86868" name="Group 84"/>
          <p:cNvGraphicFramePr>
            <a:graphicFrameLocks noGrp="1"/>
          </p:cNvGraphicFramePr>
          <p:nvPr>
            <p:ph type="tbl" idx="4294967295"/>
            <p:custDataLst>
              <p:tags r:id="rId2"/>
            </p:custDataLst>
            <p:extLst/>
          </p:nvPr>
        </p:nvGraphicFramePr>
        <p:xfrm>
          <a:off x="990600" y="2209800"/>
          <a:ext cx="7162800" cy="3628073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# 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Decimal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Stored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b101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unsized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00…0011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00000011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b1010_1011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10101011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octal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hexadecimal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10101011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Unsized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00…0101010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867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86860" name="Rectangle 7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9144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Format: </a:t>
            </a:r>
            <a:r>
              <a:rPr lang="en-US" sz="2600" b="1" dirty="0" err="1">
                <a:solidFill>
                  <a:srgbClr val="0070C0"/>
                </a:solidFill>
                <a:latin typeface="+mj-lt"/>
                <a:cs typeface="Arial" charset="0"/>
              </a:rPr>
              <a:t>N</a:t>
            </a:r>
            <a:r>
              <a:rPr lang="en-US" sz="2600" b="1" dirty="0" err="1">
                <a:solidFill>
                  <a:srgbClr val="0070C0"/>
                </a:solidFill>
                <a:latin typeface="+mj-lt"/>
                <a:cs typeface="Courier New" pitchFamily="49" charset="0"/>
              </a:rPr>
              <a:t>'Bvalue</a:t>
            </a:r>
            <a:endParaRPr lang="en-US" sz="2600" b="1" dirty="0">
              <a:solidFill>
                <a:srgbClr val="0070C0"/>
              </a:solidFill>
              <a:latin typeface="+mj-lt"/>
              <a:cs typeface="Courier New" pitchFamily="49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+mj-lt"/>
                <a:cs typeface="Courier New" pitchFamily="49" charset="0"/>
              </a:rPr>
              <a:t>		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Courier New" pitchFamily="49" charset="0"/>
              </a:rPr>
              <a:t>N</a:t>
            </a:r>
            <a:r>
              <a:rPr lang="en-US" sz="2000" dirty="0">
                <a:latin typeface="+mj-lt"/>
                <a:cs typeface="Courier New" pitchFamily="49" charset="0"/>
              </a:rPr>
              <a:t> = number of bits, 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Courier New" pitchFamily="49" charset="0"/>
              </a:rPr>
              <a:t>B</a:t>
            </a:r>
            <a:r>
              <a:rPr lang="en-US" sz="2000" dirty="0">
                <a:latin typeface="+mj-lt"/>
                <a:cs typeface="Courier New" pitchFamily="49" charset="0"/>
              </a:rPr>
              <a:t> = base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+mj-lt"/>
                <a:cs typeface="Courier New" pitchFamily="49" charset="0"/>
              </a:rPr>
              <a:t>		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N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Courier New" pitchFamily="49" charset="0"/>
              </a:rPr>
              <a:t>'B</a:t>
            </a:r>
            <a:r>
              <a:rPr lang="en-US" sz="2000" dirty="0">
                <a:latin typeface="+mj-lt"/>
                <a:cs typeface="Courier New" pitchFamily="49" charset="0"/>
              </a:rPr>
              <a:t> is optional but recommended (default is decimal)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Numbers</a:t>
            </a:r>
          </a:p>
        </p:txBody>
      </p:sp>
    </p:spTree>
    <p:extLst>
      <p:ext uri="{BB962C8B-B14F-4D97-AF65-F5344CB8AC3E}">
        <p14:creationId xmlns:p14="http://schemas.microsoft.com/office/powerpoint/2010/main" val="418424350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78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assign y = {a[2:1], {3{b[0]}}, a[0], 6</a:t>
            </a:r>
            <a:r>
              <a:rPr lang="en-US" b="1" dirty="0">
                <a:latin typeface="Times New Roman" pitchFamily="18" charset="0"/>
                <a:cs typeface="Courier New" pitchFamily="49" charset="0"/>
              </a:rPr>
              <a:t>'</a:t>
            </a:r>
            <a:r>
              <a:rPr lang="en-US" sz="1800" dirty="0">
                <a:latin typeface="Courier New" pitchFamily="49" charset="0"/>
                <a:cs typeface="Arial" charset="0"/>
              </a:rPr>
              <a:t>b100_010};</a:t>
            </a: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b="1" dirty="0">
                <a:latin typeface="Courier New" pitchFamily="49" charset="0"/>
                <a:cs typeface="Arial" charset="0"/>
              </a:rPr>
              <a:t>// if y is a 12-bit signal, the above statement produces: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y = a[2] a[1] b[0] b[0] b[0] a[0] 1 0 0 0 1 0</a:t>
            </a: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// underscores (_) are used for formatting only to make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// </a:t>
            </a:r>
            <a:r>
              <a:rPr lang="en-US" sz="1800" dirty="0">
                <a:latin typeface="Courier New" pitchFamily="49" charset="0"/>
                <a:cs typeface="Arial" charset="0"/>
              </a:rPr>
              <a:t>it easier to read.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SystemVerilog</a:t>
            </a:r>
            <a:r>
              <a:rPr lang="en-US" sz="1800" dirty="0">
                <a:latin typeface="Courier New" pitchFamily="49" charset="0"/>
                <a:cs typeface="Arial" charset="0"/>
              </a:rPr>
              <a:t> ignores them.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Bit Manipulations: Example 1</a:t>
            </a:r>
          </a:p>
        </p:txBody>
      </p:sp>
    </p:spTree>
    <p:extLst>
      <p:ext uri="{BB962C8B-B14F-4D97-AF65-F5344CB8AC3E}">
        <p14:creationId xmlns:p14="http://schemas.microsoft.com/office/powerpoint/2010/main" val="26835022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Lecture 6</a:t>
            </a: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371600"/>
            <a:ext cx="647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Introduction</a:t>
            </a:r>
            <a:endParaRPr lang="en-US" dirty="0"/>
          </a:p>
          <a:p>
            <a:r>
              <a:rPr lang="en-US" b="1" dirty="0"/>
              <a:t>Combinational Logic</a:t>
            </a:r>
            <a:endParaRPr lang="en-US" dirty="0"/>
          </a:p>
          <a:p>
            <a:r>
              <a:rPr lang="en-US" b="1" dirty="0"/>
              <a:t>Structural Modeling</a:t>
            </a:r>
            <a:endParaRPr lang="en-US" dirty="0"/>
          </a:p>
          <a:p>
            <a:r>
              <a:rPr lang="en-US" b="1" dirty="0"/>
              <a:t>Sequential Logic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142999"/>
            <a:ext cx="1704173" cy="46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87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8836" name="Rectangle 4"/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457200" y="976313"/>
            <a:ext cx="7696200" cy="4953000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mux2_8(input  logic [7:0] d0, d1,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input  logic       s,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output logic [7:0] y);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mux2 </a:t>
            </a:r>
            <a:r>
              <a:rPr lang="en-US" sz="1600" dirty="0" err="1">
                <a:latin typeface="Courier New" pitchFamily="49" charset="0"/>
              </a:rPr>
              <a:t>lsbmux</a:t>
            </a:r>
            <a:r>
              <a:rPr lang="en-US" sz="1600" dirty="0">
                <a:latin typeface="Courier New" pitchFamily="49" charset="0"/>
              </a:rPr>
              <a:t>(d0[3:0], d1[3:0], s, y[3:0]);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mux2 </a:t>
            </a:r>
            <a:r>
              <a:rPr lang="en-US" sz="1600" dirty="0" err="1">
                <a:latin typeface="Courier New" pitchFamily="49" charset="0"/>
              </a:rPr>
              <a:t>msbmux</a:t>
            </a:r>
            <a:r>
              <a:rPr lang="en-US" sz="1600" dirty="0">
                <a:latin typeface="Courier New" pitchFamily="49" charset="0"/>
              </a:rPr>
              <a:t>(d0[7:4], d1[7:4], s, y[7:4]);</a:t>
            </a: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endmodule</a:t>
            </a: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</p:txBody>
      </p:sp>
      <p:graphicFrame>
        <p:nvGraphicFramePr>
          <p:cNvPr id="888837" name="Object 5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/>
          </p:nvPr>
        </p:nvGraphicFramePr>
        <p:xfrm>
          <a:off x="4778375" y="2859087"/>
          <a:ext cx="4137025" cy="300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9" name="VISIO" r:id="rId9" imgW="2332800" imgH="1695600" progId="Visio.Drawing.6">
                  <p:embed/>
                </p:oleObj>
              </mc:Choice>
              <mc:Fallback>
                <p:oleObj name="VISIO" r:id="rId9" imgW="2332800" imgH="1695600" progId="Visio.Drawing.6">
                  <p:embed/>
                  <p:pic>
                    <p:nvPicPr>
                      <p:cNvPr id="8888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2859087"/>
                        <a:ext cx="4137025" cy="300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Bit Manipulations: Example 2</a:t>
            </a:r>
          </a:p>
        </p:txBody>
      </p:sp>
      <p:sp>
        <p:nvSpPr>
          <p:cNvPr id="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838200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70C0"/>
                </a:solidFill>
              </a:rPr>
              <a:t>SystemVerilog</a:t>
            </a:r>
            <a:r>
              <a:rPr lang="en-US" sz="32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2133600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Synthesis:</a:t>
            </a:r>
          </a:p>
        </p:txBody>
      </p:sp>
    </p:spTree>
    <p:extLst>
      <p:ext uri="{BB962C8B-B14F-4D97-AF65-F5344CB8AC3E}">
        <p14:creationId xmlns:p14="http://schemas.microsoft.com/office/powerpoint/2010/main" val="37397400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89863" name="Object 7"/>
          <p:cNvGraphicFramePr>
            <a:graphicFrameLocks noGrp="1" noChangeAspect="1"/>
          </p:cNvGraphicFramePr>
          <p:nvPr>
            <p:ph idx="4294967295"/>
            <p:custDataLst>
              <p:tags r:id="rId3"/>
            </p:custDataLst>
            <p:extLst/>
          </p:nvPr>
        </p:nvGraphicFramePr>
        <p:xfrm>
          <a:off x="2057400" y="4290646"/>
          <a:ext cx="5638800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3" name="VISIO" r:id="rId9" imgW="2332800" imgH="576360" progId="Visio.Drawing.6">
                  <p:embed/>
                </p:oleObj>
              </mc:Choice>
              <mc:Fallback>
                <p:oleObj name="VISIO" r:id="rId9" imgW="2332800" imgH="576360" progId="Visio.Drawing.6">
                  <p:embed/>
                  <p:pic>
                    <p:nvPicPr>
                      <p:cNvPr id="8898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90646"/>
                        <a:ext cx="5638800" cy="139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986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tristate</a:t>
            </a:r>
            <a:r>
              <a:rPr lang="en-US" sz="1800" dirty="0">
                <a:latin typeface="Courier New" pitchFamily="49" charset="0"/>
                <a:cs typeface="Arial" charset="0"/>
              </a:rPr>
              <a:t>(input  </a:t>
            </a:r>
            <a:r>
              <a:rPr lang="en-US" dirty="0">
                <a:latin typeface="Courier New" pitchFamily="49" charset="0"/>
              </a:rPr>
              <a:t>logic </a:t>
            </a:r>
            <a:r>
              <a:rPr lang="en-US" sz="1800" dirty="0">
                <a:latin typeface="Courier New" pitchFamily="49" charset="0"/>
                <a:cs typeface="Arial" charset="0"/>
              </a:rPr>
              <a:t>[3:0] a,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 input  </a:t>
            </a:r>
            <a:r>
              <a:rPr lang="en-US" dirty="0">
                <a:latin typeface="Courier New" pitchFamily="49" charset="0"/>
              </a:rPr>
              <a:t>logic</a:t>
            </a:r>
            <a:r>
              <a:rPr lang="en-US" sz="1800" dirty="0">
                <a:latin typeface="Courier New" pitchFamily="49" charset="0"/>
                <a:cs typeface="Arial" charset="0"/>
              </a:rPr>
              <a:t>       en,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 output </a:t>
            </a:r>
            <a:r>
              <a:rPr lang="en-US" dirty="0">
                <a:latin typeface="Courier New" pitchFamily="49" charset="0"/>
              </a:rPr>
              <a:t>tri   </a:t>
            </a:r>
            <a:r>
              <a:rPr lang="en-US" sz="1800" dirty="0">
                <a:latin typeface="Courier New" pitchFamily="49" charset="0"/>
                <a:cs typeface="Arial" charset="0"/>
              </a:rPr>
              <a:t>[3:0] y);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assign y = en ? a : 4'bz;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Z: Floating Output</a:t>
            </a:r>
          </a:p>
        </p:txBody>
      </p:sp>
      <p:sp>
        <p:nvSpPr>
          <p:cNvPr id="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081087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70C0"/>
                </a:solidFill>
              </a:rPr>
              <a:t>SystemVerilog</a:t>
            </a:r>
            <a:r>
              <a:rPr lang="en-US" sz="32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05200" y="3776554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Synthesis:</a:t>
            </a:r>
          </a:p>
        </p:txBody>
      </p:sp>
    </p:spTree>
    <p:extLst>
      <p:ext uri="{BB962C8B-B14F-4D97-AF65-F5344CB8AC3E}">
        <p14:creationId xmlns:p14="http://schemas.microsoft.com/office/powerpoint/2010/main" val="316254996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0884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592015" y="91440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example(input  logic a, b, c,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output logic y);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logic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, n1, n2, n3;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#1 {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} = ~{a, b, c};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n1 =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n2 = a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n3 = a &amp; bb &amp; c;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#4 y = n1 | n2 | n3;</a:t>
            </a: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endmodule</a:t>
            </a:r>
            <a:r>
              <a:rPr lang="en-US" sz="1600" dirty="0">
                <a:latin typeface="Courier New" pitchFamily="49" charset="0"/>
              </a:rPr>
              <a:t> </a:t>
            </a:r>
          </a:p>
        </p:txBody>
      </p:sp>
      <p:pic>
        <p:nvPicPr>
          <p:cNvPr id="89088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8001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Delays</a:t>
            </a:r>
          </a:p>
        </p:txBody>
      </p:sp>
    </p:spTree>
    <p:extLst>
      <p:ext uri="{BB962C8B-B14F-4D97-AF65-F5344CB8AC3E}">
        <p14:creationId xmlns:p14="http://schemas.microsoft.com/office/powerpoint/2010/main" val="403629622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1908" name="Rectangle 4"/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533400" y="1181100"/>
            <a:ext cx="4648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example(input  logic a, b, c,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output logic y);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logic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, n1, n2, n3;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#1 {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} =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   ~{a, b, c};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n1 =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n2 = a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n3 = a &amp; bb &amp; c;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#4 y = n1 | n2 | n3;</a:t>
            </a: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endmodule</a:t>
            </a:r>
            <a:r>
              <a:rPr lang="en-US" sz="1600" dirty="0">
                <a:latin typeface="Courier New" pitchFamily="49" charset="0"/>
              </a:rPr>
              <a:t> </a:t>
            </a:r>
          </a:p>
        </p:txBody>
      </p:sp>
      <p:graphicFrame>
        <p:nvGraphicFramePr>
          <p:cNvPr id="891909" name="Object 5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/>
          </p:nvPr>
        </p:nvGraphicFramePr>
        <p:xfrm>
          <a:off x="5638800" y="1232694"/>
          <a:ext cx="2855912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7" name="Visio" r:id="rId7" imgW="2856281" imgH="4593946" progId="Visio.Drawing.11">
                  <p:embed/>
                </p:oleObj>
              </mc:Choice>
              <mc:Fallback>
                <p:oleObj name="Visio" r:id="rId7" imgW="2856281" imgH="4593946" progId="Visio.Drawing.11">
                  <p:embed/>
                  <p:pic>
                    <p:nvPicPr>
                      <p:cNvPr id="8919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232694"/>
                        <a:ext cx="2855912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Delays</a:t>
            </a:r>
          </a:p>
        </p:txBody>
      </p:sp>
    </p:spTree>
    <p:extLst>
      <p:ext uri="{BB962C8B-B14F-4D97-AF65-F5344CB8AC3E}">
        <p14:creationId xmlns:p14="http://schemas.microsoft.com/office/powerpoint/2010/main" val="405910640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838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1908" name="Rectangle 4"/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533400" y="1219200"/>
            <a:ext cx="4648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example(input  logic a, b, c,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output logic y);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logic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, n1, n2, n3;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assign #1 {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</a:rPr>
              <a:t>ab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, bb,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</a:rPr>
              <a:t>cb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} = </a:t>
            </a:r>
          </a:p>
          <a:p>
            <a:pPr>
              <a:buFontTx/>
              <a:buNone/>
            </a:pP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                  ~{a, b, c};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n1 =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n2 = a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n3 = a &amp; bb &amp; c;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#4 y = n1 | n2 | n3;</a:t>
            </a: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endmodule</a:t>
            </a:r>
            <a:r>
              <a:rPr lang="en-US" sz="1600" dirty="0">
                <a:latin typeface="Courier New" pitchFamily="49" charset="0"/>
              </a:rPr>
              <a:t> </a:t>
            </a:r>
          </a:p>
        </p:txBody>
      </p:sp>
      <p:graphicFrame>
        <p:nvGraphicFramePr>
          <p:cNvPr id="891909" name="Object 5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/>
          </p:nvPr>
        </p:nvGraphicFramePr>
        <p:xfrm>
          <a:off x="5373688" y="1246188"/>
          <a:ext cx="2855912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1" name="Visio" r:id="rId7" imgW="2856281" imgH="4593946" progId="Visio.Drawing.11">
                  <p:embed/>
                </p:oleObj>
              </mc:Choice>
              <mc:Fallback>
                <p:oleObj name="Visio" r:id="rId7" imgW="2856281" imgH="4593946" progId="Visio.Drawing.11">
                  <p:embed/>
                  <p:pic>
                    <p:nvPicPr>
                      <p:cNvPr id="8919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688" y="1246188"/>
                        <a:ext cx="2855912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Delays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364288" y="990600"/>
            <a:ext cx="0" cy="2133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135688" y="1143000"/>
            <a:ext cx="22860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38802" y="838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7606716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1908" name="Rectangle 4"/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914400" y="1181100"/>
            <a:ext cx="4648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example(input  logic a, b, c,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output logic y);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logic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, n1, n2, n3;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#1 {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} =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   ~{a, b, c};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n1 =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  assign #2 n2 = a </a:t>
            </a:r>
            <a:r>
              <a:rPr lang="en-US" sz="1600" dirty="0">
                <a:latin typeface="Courier New" pitchFamily="49" charset="0"/>
              </a:rPr>
              <a:t>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  assign #2 n3 = a </a:t>
            </a:r>
            <a:r>
              <a:rPr lang="en-US" sz="1600" dirty="0">
                <a:latin typeface="Courier New" pitchFamily="49" charset="0"/>
              </a:rPr>
              <a:t>&amp; bb &amp; c;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#4 y = n1 | n2 | n3;</a:t>
            </a: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endmodule</a:t>
            </a:r>
            <a:r>
              <a:rPr lang="en-US" sz="1600" dirty="0">
                <a:latin typeface="Courier New" pitchFamily="49" charset="0"/>
              </a:rPr>
              <a:t> </a:t>
            </a:r>
          </a:p>
        </p:txBody>
      </p:sp>
      <p:graphicFrame>
        <p:nvGraphicFramePr>
          <p:cNvPr id="891909" name="Object 5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/>
          </p:nvPr>
        </p:nvGraphicFramePr>
        <p:xfrm>
          <a:off x="5602288" y="1398588"/>
          <a:ext cx="2855912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5" name="Visio" r:id="rId7" imgW="2856281" imgH="4593946" progId="Visio.Drawing.11">
                  <p:embed/>
                </p:oleObj>
              </mc:Choice>
              <mc:Fallback>
                <p:oleObj name="Visio" r:id="rId7" imgW="2856281" imgH="4593946" progId="Visio.Drawing.11">
                  <p:embed/>
                  <p:pic>
                    <p:nvPicPr>
                      <p:cNvPr id="8919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288" y="1398588"/>
                        <a:ext cx="2855912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Delays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745288" y="1143000"/>
            <a:ext cx="0" cy="3276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364288" y="129540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43602" y="990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9478099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1908" name="Rectangle 4"/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914400" y="1181100"/>
            <a:ext cx="4648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example(input  logic a, b, c,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output logic y);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logic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, n1, n2, n3;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#1 {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} =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   ~{a, b, c};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assign #2 n1 =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</a:rPr>
              <a:t>ab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 &amp; bb &amp;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</a:rPr>
              <a:t>cb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n2 = a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n3 = a &amp; bb &amp; c;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#4 y = n1 | n2 | n3;</a:t>
            </a: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endmodule</a:t>
            </a:r>
            <a:r>
              <a:rPr lang="en-US" sz="1600" dirty="0">
                <a:latin typeface="Courier New" pitchFamily="49" charset="0"/>
              </a:rPr>
              <a:t> </a:t>
            </a:r>
          </a:p>
        </p:txBody>
      </p:sp>
      <p:graphicFrame>
        <p:nvGraphicFramePr>
          <p:cNvPr id="891909" name="Object 5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/>
          </p:nvPr>
        </p:nvGraphicFramePr>
        <p:xfrm>
          <a:off x="5602288" y="1295400"/>
          <a:ext cx="2855912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29" name="Visio" r:id="rId7" imgW="2856281" imgH="4593946" progId="Visio.Drawing.11">
                  <p:embed/>
                </p:oleObj>
              </mc:Choice>
              <mc:Fallback>
                <p:oleObj name="Visio" r:id="rId7" imgW="2856281" imgH="4593946" progId="Visio.Drawing.11">
                  <p:embed/>
                  <p:pic>
                    <p:nvPicPr>
                      <p:cNvPr id="8919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288" y="1295400"/>
                        <a:ext cx="2855912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Delays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973888" y="2297112"/>
            <a:ext cx="0" cy="1257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592888" y="326128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72202" y="29564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8601475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1908" name="Rectangle 4"/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914400" y="1181100"/>
            <a:ext cx="4648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example(input  logic a, b, c,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output logic y);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logic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, n1, n2, n3;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#1 {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} =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   ~{a, b, c};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n1 =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n2 = a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n3 = a &amp; bb &amp; c;</a:t>
            </a:r>
          </a:p>
          <a:p>
            <a:pPr>
              <a:buFontTx/>
              <a:buNone/>
            </a:pP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  assign #4 y = n1</a:t>
            </a:r>
            <a:r>
              <a:rPr lang="en-US" sz="1600" dirty="0">
                <a:latin typeface="Courier New" pitchFamily="49" charset="0"/>
              </a:rPr>
              <a:t> | n2 | n3;</a:t>
            </a: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endmodule</a:t>
            </a:r>
            <a:r>
              <a:rPr lang="en-US" sz="1600" dirty="0">
                <a:latin typeface="Courier New" pitchFamily="49" charset="0"/>
              </a:rPr>
              <a:t> </a:t>
            </a:r>
          </a:p>
        </p:txBody>
      </p:sp>
      <p:graphicFrame>
        <p:nvGraphicFramePr>
          <p:cNvPr id="891909" name="Object 5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/>
          </p:nvPr>
        </p:nvGraphicFramePr>
        <p:xfrm>
          <a:off x="5678488" y="1219200"/>
          <a:ext cx="2855912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3" name="Visio" r:id="rId7" imgW="2856281" imgH="4593946" progId="Visio.Drawing.11">
                  <p:embed/>
                </p:oleObj>
              </mc:Choice>
              <mc:Fallback>
                <p:oleObj name="Visio" r:id="rId7" imgW="2856281" imgH="4593946" progId="Visio.Drawing.11">
                  <p:embed/>
                  <p:pic>
                    <p:nvPicPr>
                      <p:cNvPr id="8919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488" y="1219200"/>
                        <a:ext cx="2855912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Delays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812088" y="3059112"/>
            <a:ext cx="0" cy="1257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973888" y="3173412"/>
            <a:ext cx="83820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58002" y="28686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6036999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11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52500" y="1219200"/>
            <a:ext cx="76581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err="1">
                <a:latin typeface="+mj-lt"/>
                <a:cs typeface="Arial" charset="0"/>
              </a:rPr>
              <a:t>SystemVerilog</a:t>
            </a:r>
            <a:r>
              <a:rPr lang="en-US" sz="3200" dirty="0">
                <a:latin typeface="+mj-lt"/>
                <a:cs typeface="Arial" charset="0"/>
              </a:rPr>
              <a:t> uses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idioms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to describe latches, flip-flops and FSMs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Other coding styles may simulate correctly but produce incorrect hardware</a:t>
            </a:r>
          </a:p>
        </p:txBody>
      </p:sp>
      <p:sp>
        <p:nvSpPr>
          <p:cNvPr id="86118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Sequential Logic</a:t>
            </a:r>
          </a:p>
        </p:txBody>
      </p:sp>
    </p:spTree>
    <p:extLst>
      <p:ext uri="{BB962C8B-B14F-4D97-AF65-F5344CB8AC3E}">
        <p14:creationId xmlns:p14="http://schemas.microsoft.com/office/powerpoint/2010/main" val="210649122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60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General Structure:</a:t>
            </a: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	</a:t>
            </a:r>
            <a:r>
              <a:rPr lang="en-US" sz="2600" dirty="0">
                <a:latin typeface="Courier New" pitchFamily="49" charset="0"/>
                <a:cs typeface="Arial" charset="0"/>
              </a:rPr>
              <a:t>always @(sensitivity list)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600" dirty="0">
                <a:latin typeface="Courier New" pitchFamily="49" charset="0"/>
                <a:cs typeface="Arial" charset="0"/>
              </a:rPr>
              <a:t>	  statement;</a:t>
            </a: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600" dirty="0">
                <a:latin typeface="+mj-lt"/>
                <a:cs typeface="Arial" charset="0"/>
              </a:rPr>
              <a:t>Whenever the event in </a:t>
            </a:r>
            <a:r>
              <a:rPr lang="en-US" sz="2600" dirty="0">
                <a:latin typeface="Courier New" pitchFamily="49" charset="0"/>
                <a:cs typeface="Arial" charset="0"/>
              </a:rPr>
              <a:t>sensitivity list</a:t>
            </a:r>
            <a:r>
              <a:rPr lang="en-US" sz="2600" dirty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+mj-lt"/>
                <a:cs typeface="Arial" charset="0"/>
              </a:rPr>
              <a:t>occurs, </a:t>
            </a:r>
            <a:r>
              <a:rPr lang="en-US" sz="2600" dirty="0">
                <a:latin typeface="Courier New" pitchFamily="49" charset="0"/>
                <a:cs typeface="Arial" charset="0"/>
              </a:rPr>
              <a:t>statement</a:t>
            </a:r>
            <a:r>
              <a:rPr lang="en-US" sz="2600" dirty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+mj-lt"/>
                <a:cs typeface="Arial" charset="0"/>
              </a:rPr>
              <a:t>is executed</a:t>
            </a:r>
          </a:p>
        </p:txBody>
      </p:sp>
      <p:sp>
        <p:nvSpPr>
          <p:cNvPr id="89600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always Statement</a:t>
            </a:r>
          </a:p>
        </p:txBody>
      </p:sp>
    </p:spTree>
    <p:extLst>
      <p:ext uri="{BB962C8B-B14F-4D97-AF65-F5344CB8AC3E}">
        <p14:creationId xmlns:p14="http://schemas.microsoft.com/office/powerpoint/2010/main" val="116131650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066800"/>
            <a:ext cx="7772400" cy="4953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500" dirty="0"/>
              <a:t>Hardware description language (HDL):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specifies logic function only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Computer-aided design (CAD) tool produces or </a:t>
            </a:r>
            <a:r>
              <a:rPr lang="en-US" i="1" dirty="0"/>
              <a:t>synthesizes </a:t>
            </a:r>
            <a:r>
              <a:rPr lang="en-US" dirty="0"/>
              <a:t>the optimized gates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Most commercial designs built using HDLs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Two leading HDLs: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solidFill>
                  <a:srgbClr val="0070C0"/>
                </a:solidFill>
              </a:rPr>
              <a:t>SystemVerilog</a:t>
            </a:r>
            <a:endParaRPr lang="en-US" b="1" dirty="0">
              <a:solidFill>
                <a:srgbClr val="0070C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dirty="0"/>
              <a:t>developed in 1984 by Gateway Design Automation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IEEE standard (1364) in 1995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Extended in 2005 (IEEE STD 1800-2009)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</a:rPr>
              <a:t>VHDL 2008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Developed in 1981 by the Department of Defense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IEEE standard (1076) in 1987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Updated in 2008 (IEEE STD 1076-2008)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970266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1143000"/>
            <a:ext cx="78486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module flop(input  </a:t>
            </a:r>
            <a:r>
              <a:rPr lang="en-US" dirty="0">
                <a:latin typeface="Courier New" pitchFamily="49" charset="0"/>
              </a:rPr>
              <a:t>logic</a:t>
            </a:r>
            <a:r>
              <a:rPr lang="en-US" sz="1800" dirty="0">
                <a:latin typeface="Courier New" pitchFamily="49" charset="0"/>
              </a:rPr>
              <a:t>      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 </a:t>
            </a:r>
          </a:p>
          <a:p>
            <a:r>
              <a:rPr lang="en-US" sz="1800" dirty="0">
                <a:latin typeface="Courier New" pitchFamily="49" charset="0"/>
              </a:rPr>
              <a:t>            input  </a:t>
            </a:r>
            <a:r>
              <a:rPr lang="en-US" dirty="0">
                <a:latin typeface="Courier New" pitchFamily="49" charset="0"/>
              </a:rPr>
              <a:t>logic</a:t>
            </a:r>
            <a:r>
              <a:rPr lang="en-US" sz="1800" dirty="0">
                <a:latin typeface="Courier New" pitchFamily="49" charset="0"/>
              </a:rPr>
              <a:t> [3:0] d, </a:t>
            </a:r>
          </a:p>
          <a:p>
            <a:r>
              <a:rPr lang="en-US" sz="1800" dirty="0">
                <a:latin typeface="Courier New" pitchFamily="49" charset="0"/>
              </a:rPr>
              <a:t>            output logic [3:0] q);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always_ff</a:t>
            </a:r>
            <a:r>
              <a:rPr lang="en-US" sz="1800" dirty="0">
                <a:latin typeface="Courier New" pitchFamily="49" charset="0"/>
              </a:rPr>
              <a:t> @(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r>
              <a:rPr lang="en-US" sz="1800" dirty="0">
                <a:latin typeface="Courier New" pitchFamily="49" charset="0"/>
              </a:rPr>
              <a:t>    q &lt;= d;                // pronounced “q gets d”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pic>
        <p:nvPicPr>
          <p:cNvPr id="862213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68775"/>
            <a:ext cx="480853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 Flip-Flop</a:t>
            </a:r>
          </a:p>
        </p:txBody>
      </p:sp>
      <p:sp>
        <p:nvSpPr>
          <p:cNvPr id="5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0" y="3682425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Synthesis:</a:t>
            </a:r>
          </a:p>
        </p:txBody>
      </p:sp>
    </p:spTree>
    <p:extLst>
      <p:ext uri="{BB962C8B-B14F-4D97-AF65-F5344CB8AC3E}">
        <p14:creationId xmlns:p14="http://schemas.microsoft.com/office/powerpoint/2010/main" val="48188160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154112"/>
            <a:ext cx="84582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module </a:t>
            </a:r>
            <a:r>
              <a:rPr lang="en-US" sz="1800" dirty="0" err="1">
                <a:latin typeface="Courier New" pitchFamily="49" charset="0"/>
              </a:rPr>
              <a:t>flopr</a:t>
            </a:r>
            <a:r>
              <a:rPr lang="en-US" sz="1800" dirty="0">
                <a:latin typeface="Courier New" pitchFamily="49" charset="0"/>
              </a:rPr>
              <a:t>(input  logic      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</a:t>
            </a:r>
          </a:p>
          <a:p>
            <a:r>
              <a:rPr lang="en-US" sz="1800" dirty="0">
                <a:latin typeface="Courier New" pitchFamily="49" charset="0"/>
              </a:rPr>
              <a:t>             input  logic       reset, </a:t>
            </a:r>
          </a:p>
          <a:p>
            <a:r>
              <a:rPr lang="en-US" sz="1800" dirty="0">
                <a:latin typeface="Courier New" pitchFamily="49" charset="0"/>
              </a:rPr>
              <a:t>             input  logic [3:0] d, </a:t>
            </a:r>
          </a:p>
          <a:p>
            <a:r>
              <a:rPr lang="en-US" sz="1800" dirty="0">
                <a:latin typeface="Courier New" pitchFamily="49" charset="0"/>
              </a:rPr>
              <a:t>             output logic [3:0] q);</a:t>
            </a:r>
          </a:p>
          <a:p>
            <a:r>
              <a:rPr lang="en-US" sz="1800" dirty="0">
                <a:latin typeface="Courier New" pitchFamily="49" charset="0"/>
              </a:rPr>
              <a:t> 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// synchronous reset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always_ff</a:t>
            </a:r>
            <a:r>
              <a:rPr lang="en-US" sz="1800" dirty="0">
                <a:latin typeface="Courier New" pitchFamily="49" charset="0"/>
              </a:rPr>
              <a:t> @(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r>
              <a:rPr lang="en-US" sz="1800" dirty="0">
                <a:latin typeface="Courier New" pitchFamily="49" charset="0"/>
              </a:rPr>
              <a:t>    if (reset) q &lt;= 4'b0;</a:t>
            </a:r>
          </a:p>
          <a:p>
            <a:r>
              <a:rPr lang="en-US" sz="1800" dirty="0">
                <a:latin typeface="Courier New" pitchFamily="49" charset="0"/>
              </a:rPr>
              <a:t>    else       q &lt;= d;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1800" dirty="0">
              <a:latin typeface="Courier New" pitchFamily="49" charset="0"/>
            </a:endParaRPr>
          </a:p>
        </p:txBody>
      </p:sp>
      <p:graphicFrame>
        <p:nvGraphicFramePr>
          <p:cNvPr id="863237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/>
          </p:nvPr>
        </p:nvGraphicFramePr>
        <p:xfrm>
          <a:off x="1905000" y="4343400"/>
          <a:ext cx="6400800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77" name="VISIO" r:id="rId8" imgW="2332800" imgH="560520" progId="Visio.Drawing.6">
                  <p:embed/>
                </p:oleObj>
              </mc:Choice>
              <mc:Fallback>
                <p:oleObj name="VISIO" r:id="rId8" imgW="2332800" imgH="560520" progId="Visio.Drawing.6">
                  <p:embed/>
                  <p:pic>
                    <p:nvPicPr>
                      <p:cNvPr id="8632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343400"/>
                        <a:ext cx="6400800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323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Resettable D Flip-Flop</a:t>
            </a:r>
          </a:p>
        </p:txBody>
      </p:sp>
      <p:sp>
        <p:nvSpPr>
          <p:cNvPr id="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91000" y="3834825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Synthesis:</a:t>
            </a:r>
          </a:p>
        </p:txBody>
      </p:sp>
    </p:spTree>
    <p:extLst>
      <p:ext uri="{BB962C8B-B14F-4D97-AF65-F5344CB8AC3E}">
        <p14:creationId xmlns:p14="http://schemas.microsoft.com/office/powerpoint/2010/main" val="68288308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108075"/>
            <a:ext cx="84582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module </a:t>
            </a:r>
            <a:r>
              <a:rPr lang="en-US" sz="1800" dirty="0" err="1">
                <a:latin typeface="Courier New" pitchFamily="49" charset="0"/>
              </a:rPr>
              <a:t>flopr</a:t>
            </a:r>
            <a:r>
              <a:rPr lang="en-US" sz="1800" dirty="0">
                <a:latin typeface="Courier New" pitchFamily="49" charset="0"/>
              </a:rPr>
              <a:t>(input  logic      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</a:t>
            </a:r>
          </a:p>
          <a:p>
            <a:r>
              <a:rPr lang="en-US" sz="1800" dirty="0">
                <a:latin typeface="Courier New" pitchFamily="49" charset="0"/>
              </a:rPr>
              <a:t>             input  logic       reset, </a:t>
            </a:r>
          </a:p>
          <a:p>
            <a:r>
              <a:rPr lang="en-US" sz="1800" dirty="0">
                <a:latin typeface="Courier New" pitchFamily="49" charset="0"/>
              </a:rPr>
              <a:t>             input  logic [3:0] d, </a:t>
            </a:r>
          </a:p>
          <a:p>
            <a:r>
              <a:rPr lang="en-US" sz="1800" dirty="0">
                <a:latin typeface="Courier New" pitchFamily="49" charset="0"/>
              </a:rPr>
              <a:t>             output logic [3:0] q);</a:t>
            </a:r>
          </a:p>
          <a:p>
            <a:r>
              <a:rPr lang="en-US" sz="1800" dirty="0">
                <a:latin typeface="Courier New" pitchFamily="49" charset="0"/>
              </a:rPr>
              <a:t>   </a:t>
            </a:r>
          </a:p>
          <a:p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// asynchronous reset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always_ff</a:t>
            </a:r>
            <a:r>
              <a:rPr lang="en-US" sz="1800" dirty="0">
                <a:latin typeface="Courier New" pitchFamily="49" charset="0"/>
              </a:rPr>
              <a:t> @(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reset)</a:t>
            </a:r>
          </a:p>
          <a:p>
            <a:r>
              <a:rPr lang="en-US" sz="1800" dirty="0">
                <a:latin typeface="Courier New" pitchFamily="49" charset="0"/>
              </a:rPr>
              <a:t>    if (reset) q &lt;= 4'b0;</a:t>
            </a:r>
          </a:p>
          <a:p>
            <a:r>
              <a:rPr lang="en-US" sz="1800" dirty="0">
                <a:latin typeface="Courier New" pitchFamily="49" charset="0"/>
              </a:rPr>
              <a:t>    else       q &lt;= d;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graphicFrame>
        <p:nvGraphicFramePr>
          <p:cNvPr id="864260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/>
          </p:nvPr>
        </p:nvGraphicFramePr>
        <p:xfrm>
          <a:off x="1600200" y="4267200"/>
          <a:ext cx="6248400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1" name="VISIO" r:id="rId8" imgW="2332800" imgH="653040" progId="Visio.Drawing.6">
                  <p:embed/>
                </p:oleObj>
              </mc:Choice>
              <mc:Fallback>
                <p:oleObj name="VISIO" r:id="rId8" imgW="2332800" imgH="653040" progId="Visio.Drawing.6">
                  <p:embed/>
                  <p:pic>
                    <p:nvPicPr>
                      <p:cNvPr id="8642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267200"/>
                        <a:ext cx="6248400" cy="167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426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Resettable D Flip-Flop</a:t>
            </a:r>
          </a:p>
        </p:txBody>
      </p:sp>
      <p:sp>
        <p:nvSpPr>
          <p:cNvPr id="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86200" y="3834825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Synthesis:</a:t>
            </a:r>
          </a:p>
        </p:txBody>
      </p:sp>
    </p:spTree>
    <p:extLst>
      <p:ext uri="{BB962C8B-B14F-4D97-AF65-F5344CB8AC3E}">
        <p14:creationId xmlns:p14="http://schemas.microsoft.com/office/powerpoint/2010/main" val="371290145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45820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module </a:t>
            </a:r>
            <a:r>
              <a:rPr lang="en-US" sz="1800" dirty="0" err="1">
                <a:latin typeface="Courier New" pitchFamily="49" charset="0"/>
              </a:rPr>
              <a:t>flopren</a:t>
            </a:r>
            <a:r>
              <a:rPr lang="en-US" sz="1800" dirty="0">
                <a:latin typeface="Courier New" pitchFamily="49" charset="0"/>
              </a:rPr>
              <a:t>(input </a:t>
            </a:r>
            <a:r>
              <a:rPr lang="en-US" dirty="0">
                <a:latin typeface="Courier New" pitchFamily="49" charset="0"/>
              </a:rPr>
              <a:t> logic</a:t>
            </a:r>
            <a:r>
              <a:rPr lang="en-US" sz="1800" dirty="0">
                <a:latin typeface="Courier New" pitchFamily="49" charset="0"/>
              </a:rPr>
              <a:t>      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</a:t>
            </a:r>
          </a:p>
          <a:p>
            <a:r>
              <a:rPr lang="en-US" sz="1800" dirty="0">
                <a:latin typeface="Courier New" pitchFamily="49" charset="0"/>
              </a:rPr>
              <a:t>               input  logic       reset, </a:t>
            </a:r>
          </a:p>
          <a:p>
            <a:r>
              <a:rPr lang="en-US" sz="1800" dirty="0">
                <a:latin typeface="Courier New" pitchFamily="49" charset="0"/>
              </a:rPr>
              <a:t>               input  logic       en, </a:t>
            </a:r>
          </a:p>
          <a:p>
            <a:r>
              <a:rPr lang="en-US" sz="1800" dirty="0">
                <a:latin typeface="Courier New" pitchFamily="49" charset="0"/>
              </a:rPr>
              <a:t>               input  logic [3:0] d, </a:t>
            </a:r>
          </a:p>
          <a:p>
            <a:r>
              <a:rPr lang="en-US" sz="1800" dirty="0">
                <a:latin typeface="Courier New" pitchFamily="49" charset="0"/>
              </a:rPr>
              <a:t>               output logic [3:0] q);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// enable and asynchronous reset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always_ff</a:t>
            </a:r>
            <a:r>
              <a:rPr lang="en-US" sz="1800" dirty="0">
                <a:latin typeface="Courier New" pitchFamily="49" charset="0"/>
              </a:rPr>
              <a:t> @(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reset)</a:t>
            </a:r>
          </a:p>
          <a:p>
            <a:r>
              <a:rPr lang="en-US" sz="1800" dirty="0">
                <a:latin typeface="Courier New" pitchFamily="49" charset="0"/>
              </a:rPr>
              <a:t>    if      (reset) q &lt;= 4'b0;</a:t>
            </a:r>
          </a:p>
          <a:p>
            <a:r>
              <a:rPr lang="en-US" sz="1800" dirty="0">
                <a:latin typeface="Courier New" pitchFamily="49" charset="0"/>
              </a:rPr>
              <a:t>    else if (en)    q &lt;= d;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endmodule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86528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pic>
        <p:nvPicPr>
          <p:cNvPr id="86528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488" y="4038600"/>
            <a:ext cx="6095312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 Flip-Flop with Enable</a:t>
            </a:r>
          </a:p>
        </p:txBody>
      </p:sp>
      <p:sp>
        <p:nvSpPr>
          <p:cNvPr id="6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3000" y="3606225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Synthesis:</a:t>
            </a:r>
          </a:p>
        </p:txBody>
      </p:sp>
    </p:spTree>
    <p:extLst>
      <p:ext uri="{BB962C8B-B14F-4D97-AF65-F5344CB8AC3E}">
        <p14:creationId xmlns:p14="http://schemas.microsoft.com/office/powerpoint/2010/main" val="46671856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4582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module latch(input  </a:t>
            </a:r>
            <a:r>
              <a:rPr lang="en-US" dirty="0">
                <a:latin typeface="Courier New" pitchFamily="49" charset="0"/>
              </a:rPr>
              <a:t>logic</a:t>
            </a:r>
            <a:r>
              <a:rPr lang="en-US" sz="1800" dirty="0">
                <a:latin typeface="Courier New" pitchFamily="49" charset="0"/>
              </a:rPr>
              <a:t>      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 </a:t>
            </a:r>
          </a:p>
          <a:p>
            <a:r>
              <a:rPr lang="en-US" sz="1800" dirty="0">
                <a:latin typeface="Courier New" pitchFamily="49" charset="0"/>
              </a:rPr>
              <a:t>             input  </a:t>
            </a:r>
            <a:r>
              <a:rPr lang="en-US" dirty="0">
                <a:latin typeface="Courier New" pitchFamily="49" charset="0"/>
              </a:rPr>
              <a:t>logic </a:t>
            </a:r>
            <a:r>
              <a:rPr lang="en-US" sz="1800" dirty="0">
                <a:latin typeface="Courier New" pitchFamily="49" charset="0"/>
              </a:rPr>
              <a:t>[3:0] d, </a:t>
            </a:r>
          </a:p>
          <a:p>
            <a:r>
              <a:rPr lang="en-US" sz="1800" dirty="0">
                <a:latin typeface="Courier New" pitchFamily="49" charset="0"/>
              </a:rPr>
              <a:t>             output logic [3:0] q);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always_latch</a:t>
            </a:r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 if (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) q &lt;= d;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2000" dirty="0">
              <a:latin typeface="Times New Roman" pitchFamily="18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+mj-lt"/>
              </a:rPr>
              <a:t>Warning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: </a:t>
            </a:r>
            <a:r>
              <a:rPr lang="en-US" sz="2000" dirty="0">
                <a:latin typeface="+mj-lt"/>
              </a:rPr>
              <a:t>We don’t use latches in this text. But you might write code that inadvertently implies a latch. Check synthesized hardware – if it has latches</a:t>
            </a:r>
          </a:p>
          <a:p>
            <a:r>
              <a:rPr lang="en-US" sz="2000" dirty="0">
                <a:latin typeface="+mj-lt"/>
              </a:rPr>
              <a:t>in it, there’s an error.</a:t>
            </a:r>
          </a:p>
          <a:p>
            <a:endParaRPr lang="en-US" sz="1800" dirty="0">
              <a:latin typeface="Courier New" pitchFamily="49" charset="0"/>
            </a:endParaRPr>
          </a:p>
        </p:txBody>
      </p:sp>
      <p:graphicFrame>
        <p:nvGraphicFramePr>
          <p:cNvPr id="866308" name="Object 4"/>
          <p:cNvGraphicFramePr>
            <a:graphicFrameLocks noGrp="1" noChangeAspect="1"/>
          </p:cNvGraphicFramePr>
          <p:nvPr>
            <p:ph idx="4294967295"/>
            <p:custDataLst>
              <p:tags r:id="rId3"/>
            </p:custDataLst>
            <p:extLst/>
          </p:nvPr>
        </p:nvGraphicFramePr>
        <p:xfrm>
          <a:off x="3254375" y="3048000"/>
          <a:ext cx="543242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25" name="VISIO" r:id="rId7" imgW="2332800" imgH="648360" progId="Visio.Drawing.6">
                  <p:embed/>
                </p:oleObj>
              </mc:Choice>
              <mc:Fallback>
                <p:oleObj name="VISIO" r:id="rId7" imgW="2332800" imgH="648360" progId="Visio.Drawing.6">
                  <p:embed/>
                  <p:pic>
                    <p:nvPicPr>
                      <p:cNvPr id="8663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5" y="3048000"/>
                        <a:ext cx="5432425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Latch</a:t>
            </a:r>
          </a:p>
        </p:txBody>
      </p:sp>
      <p:sp>
        <p:nvSpPr>
          <p:cNvPr id="5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29200" y="2539425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Synthesis:</a:t>
            </a:r>
          </a:p>
        </p:txBody>
      </p:sp>
    </p:spTree>
    <p:extLst>
      <p:ext uri="{BB962C8B-B14F-4D97-AF65-F5344CB8AC3E}">
        <p14:creationId xmlns:p14="http://schemas.microsoft.com/office/powerpoint/2010/main" val="75007963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Review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General Structure:</a:t>
            </a: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	</a:t>
            </a:r>
            <a:r>
              <a:rPr lang="en-US" sz="2600" dirty="0">
                <a:latin typeface="Courier New" pitchFamily="49" charset="0"/>
                <a:cs typeface="Arial" charset="0"/>
              </a:rPr>
              <a:t>always @(sensitivity list)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600" dirty="0">
                <a:latin typeface="Courier New" pitchFamily="49" charset="0"/>
                <a:cs typeface="Arial" charset="0"/>
              </a:rPr>
              <a:t>	  statement;</a:t>
            </a: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r>
              <a:rPr lang="en-US" sz="2600" b="1" dirty="0">
                <a:latin typeface="+mj-lt"/>
                <a:cs typeface="Arial" charset="0"/>
              </a:rPr>
              <a:t>Flip-flop: 	</a:t>
            </a:r>
            <a:r>
              <a:rPr lang="en-US" sz="2600" dirty="0">
                <a:latin typeface="+mj-lt"/>
                <a:cs typeface="Arial" charset="0"/>
              </a:rPr>
              <a:t>	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always_ff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r>
              <a:rPr lang="en-US" sz="2600" b="1" dirty="0">
                <a:latin typeface="+mj-lt"/>
                <a:cs typeface="Arial" charset="0"/>
              </a:rPr>
              <a:t>Latch:</a:t>
            </a:r>
            <a:r>
              <a:rPr lang="en-US" sz="2600" dirty="0">
                <a:latin typeface="+mj-lt"/>
                <a:cs typeface="Arial" charset="0"/>
              </a:rPr>
              <a:t>		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always_latch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600" b="1" dirty="0">
                <a:solidFill>
                  <a:srgbClr val="C00000"/>
                </a:solidFill>
                <a:latin typeface="+mj-lt"/>
                <a:cs typeface="Courier New" panose="02070309020205020404" pitchFamily="49" charset="0"/>
              </a:rPr>
              <a:t>(don’t use)</a:t>
            </a:r>
          </a:p>
        </p:txBody>
      </p:sp>
    </p:spTree>
    <p:extLst>
      <p:ext uri="{BB962C8B-B14F-4D97-AF65-F5344CB8AC3E}">
        <p14:creationId xmlns:p14="http://schemas.microsoft.com/office/powerpoint/2010/main" val="158825797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395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990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Simulation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Inputs applied to circuit</a:t>
            </a:r>
            <a:endParaRPr lang="en-US" sz="2400" i="1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Outputs checked for correctness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Millions of dollars saved by debugging in simulation instead of hardware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Synthesis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Transforms HDL code into a </a:t>
            </a:r>
            <a:r>
              <a:rPr lang="en-US" sz="2400" i="1" dirty="0" err="1">
                <a:latin typeface="+mj-lt"/>
                <a:cs typeface="Arial" charset="0"/>
              </a:rPr>
              <a:t>netlist</a:t>
            </a:r>
            <a:r>
              <a:rPr lang="en-US" sz="2400" dirty="0">
                <a:latin typeface="+mj-lt"/>
                <a:cs typeface="Arial" charset="0"/>
              </a:rPr>
              <a:t> describing the hardware (i.e., a list of gates and the wires connecting them)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4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HDL to Gates</a:t>
            </a:r>
          </a:p>
        </p:txBody>
      </p:sp>
    </p:spTree>
    <p:extLst>
      <p:ext uri="{BB962C8B-B14F-4D97-AF65-F5344CB8AC3E}">
        <p14:creationId xmlns:p14="http://schemas.microsoft.com/office/powerpoint/2010/main" val="14432732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395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990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Simulation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Inputs applied to circuit</a:t>
            </a:r>
            <a:endParaRPr lang="en-US" sz="2400" i="1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Outputs checked for correctness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Millions of dollars saved by debugging in simulation instead of hardware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Synthesis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Transforms HDL code into a </a:t>
            </a:r>
            <a:r>
              <a:rPr lang="en-US" sz="2400" i="1" dirty="0" err="1">
                <a:latin typeface="+mj-lt"/>
                <a:cs typeface="Arial" charset="0"/>
              </a:rPr>
              <a:t>netlist</a:t>
            </a:r>
            <a:r>
              <a:rPr lang="en-US" sz="2400" dirty="0">
                <a:latin typeface="+mj-lt"/>
                <a:cs typeface="Arial" charset="0"/>
              </a:rPr>
              <a:t> describing the hardware (i.e., a list of gates and the wires connecting them)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05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+mj-lt"/>
                <a:cs typeface="Arial" charset="0"/>
              </a:rPr>
              <a:t>IMPORTANT: 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charset="0"/>
              </a:rPr>
              <a:t>When using an HDL, think of the </a:t>
            </a:r>
            <a:r>
              <a:rPr lang="en-US" sz="2400" b="1" dirty="0">
                <a:solidFill>
                  <a:srgbClr val="C00000"/>
                </a:solidFill>
                <a:latin typeface="+mj-lt"/>
                <a:cs typeface="Arial" charset="0"/>
              </a:rPr>
              <a:t>hardware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charset="0"/>
              </a:rPr>
              <a:t> the HDL should implies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HDL to Gates</a:t>
            </a:r>
          </a:p>
        </p:txBody>
      </p:sp>
    </p:spTree>
    <p:extLst>
      <p:ext uri="{BB962C8B-B14F-4D97-AF65-F5344CB8AC3E}">
        <p14:creationId xmlns:p14="http://schemas.microsoft.com/office/powerpoint/2010/main" val="292352853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77573" name="Object 5"/>
          <p:cNvGraphicFramePr>
            <a:graphicFrameLocks noGrp="1" noChangeAspect="1"/>
          </p:cNvGraphicFramePr>
          <p:nvPr>
            <p:ph idx="4294967295"/>
            <p:custDataLst>
              <p:tags r:id="rId3"/>
            </p:custDataLst>
            <p:extLst/>
          </p:nvPr>
        </p:nvGraphicFramePr>
        <p:xfrm>
          <a:off x="2122488" y="1371600"/>
          <a:ext cx="4473575" cy="168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37" name="Visio" r:id="rId7" imgW="1272500" imgH="480114" progId="Visio.Drawing.11">
                  <p:embed/>
                </p:oleObj>
              </mc:Choice>
              <mc:Fallback>
                <p:oleObj name="Visio" r:id="rId7" imgW="1272500" imgH="480114" progId="Visio.Drawing.11">
                  <p:embed/>
                  <p:pic>
                    <p:nvPicPr>
                      <p:cNvPr id="8775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1371600"/>
                        <a:ext cx="4473575" cy="168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757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96108" y="3637085"/>
            <a:ext cx="7620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Two types of Modules: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Behavioral:</a:t>
            </a:r>
            <a:r>
              <a:rPr lang="en-US" sz="2600" b="1" dirty="0">
                <a:latin typeface="+mj-lt"/>
                <a:cs typeface="Arial" charset="0"/>
              </a:rPr>
              <a:t> </a:t>
            </a:r>
            <a:r>
              <a:rPr lang="en-US" sz="2600" dirty="0">
                <a:latin typeface="+mj-lt"/>
                <a:cs typeface="Arial" charset="0"/>
              </a:rPr>
              <a:t>describe what a module does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Structural:</a:t>
            </a:r>
            <a:r>
              <a:rPr lang="en-US" sz="2600" b="1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2600" dirty="0">
                <a:latin typeface="+mj-lt"/>
                <a:cs typeface="Arial" charset="0"/>
              </a:rPr>
              <a:t>describe how it is built from simpler modules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SystemVerilog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Modules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76600" y="1676400"/>
            <a:ext cx="2209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SystemVerilog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Module</a:t>
            </a:r>
          </a:p>
        </p:txBody>
      </p:sp>
    </p:spTree>
    <p:extLst>
      <p:ext uri="{BB962C8B-B14F-4D97-AF65-F5344CB8AC3E}">
        <p14:creationId xmlns:p14="http://schemas.microsoft.com/office/powerpoint/2010/main" val="3766862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85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6002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example(input  logic a, b, c,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output logic y);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assign y = ~a &amp; ~b &amp; ~c | a &amp; ~b &amp; ~c | a &amp; ~b &amp;  c;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87859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859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081087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70C0"/>
                </a:solidFill>
              </a:rPr>
              <a:t>SystemVerilog</a:t>
            </a:r>
            <a:r>
              <a:rPr lang="en-US" sz="32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Behavioral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SystemVerilog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899000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85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6002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example(input  logic a, b, c,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output logic y);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assign y = ~a &amp; ~b &amp; ~c | a &amp; ~b &amp; ~c | a &amp; ~b &amp;  c;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87859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859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081087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70C0"/>
                </a:solidFill>
              </a:rPr>
              <a:t>SystemVerilog</a:t>
            </a:r>
            <a:r>
              <a:rPr lang="en-US" sz="32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Behavioral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SystemVerilog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3474010"/>
            <a:ext cx="6858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module/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endmodule</a:t>
            </a:r>
            <a:r>
              <a:rPr lang="en-US" sz="2200" dirty="0"/>
              <a:t>:  required to begin/end module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en-US" sz="2200" dirty="0"/>
              <a:t>:  name of the module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Operators:</a:t>
            </a:r>
          </a:p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sz="2200" dirty="0"/>
              <a:t>:  NOT</a:t>
            </a:r>
          </a:p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200" dirty="0"/>
              <a:t>:  AND</a:t>
            </a:r>
          </a:p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200" dirty="0"/>
              <a:t>:  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838807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498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94983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5200"/>
            <a:ext cx="6553200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HDL Simulation</a:t>
            </a:r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6002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example(input  logic a, b, c,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output logic y);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assign y = ~a &amp; ~b &amp; ~c | a &amp; ~b &amp; ~c | a &amp; ~b &amp;  c;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081087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70C0"/>
                </a:solidFill>
              </a:rPr>
              <a:t>SystemVerilog</a:t>
            </a:r>
            <a:r>
              <a:rPr lang="en-US" sz="3200" b="1" dirty="0">
                <a:solidFill>
                  <a:srgbClr val="0070C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9028554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17826</TotalTime>
  <Words>2224</Words>
  <Application>Microsoft Macintosh PowerPoint</Application>
  <PresentationFormat>On-screen Show (4:3)</PresentationFormat>
  <Paragraphs>477</Paragraphs>
  <Slides>35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ＭＳ Ｐゴシック</vt:lpstr>
      <vt:lpstr>Arial</vt:lpstr>
      <vt:lpstr>Arial Black</vt:lpstr>
      <vt:lpstr>Calibri</vt:lpstr>
      <vt:lpstr>Courier New</vt:lpstr>
      <vt:lpstr>Times</vt:lpstr>
      <vt:lpstr>Times New Roman</vt:lpstr>
      <vt:lpstr>Office Theme</vt:lpstr>
      <vt:lpstr>Visio</vt:lpstr>
      <vt:lpstr>VISIO</vt:lpstr>
      <vt:lpstr>Lecture 6:  Hardware Description Languages: Verilog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Microsoft Office User</cp:lastModifiedBy>
  <cp:revision>151</cp:revision>
  <cp:lastPrinted>2018-01-16T16:40:17Z</cp:lastPrinted>
  <dcterms:created xsi:type="dcterms:W3CDTF">2012-08-07T04:56:47Z</dcterms:created>
  <dcterms:modified xsi:type="dcterms:W3CDTF">2019-09-16T14:31:11Z</dcterms:modified>
</cp:coreProperties>
</file>