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4" r:id="rId2"/>
    <p:sldId id="443" r:id="rId3"/>
    <p:sldId id="518" r:id="rId4"/>
    <p:sldId id="519" r:id="rId5"/>
    <p:sldId id="520" r:id="rId6"/>
    <p:sldId id="521" r:id="rId7"/>
    <p:sldId id="522" r:id="rId8"/>
    <p:sldId id="593" r:id="rId9"/>
    <p:sldId id="595" r:id="rId10"/>
    <p:sldId id="597" r:id="rId11"/>
    <p:sldId id="598" r:id="rId12"/>
    <p:sldId id="533" r:id="rId13"/>
    <p:sldId id="600" r:id="rId14"/>
    <p:sldId id="602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9" r:id="rId24"/>
    <p:sldId id="550" r:id="rId25"/>
    <p:sldId id="551" r:id="rId26"/>
    <p:sldId id="603" r:id="rId27"/>
    <p:sldId id="554" r:id="rId28"/>
    <p:sldId id="583" r:id="rId29"/>
    <p:sldId id="5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0884" autoAdjust="0"/>
  </p:normalViewPr>
  <p:slideViewPr>
    <p:cSldViewPr>
      <p:cViewPr varScale="1">
        <p:scale>
          <a:sx n="116" d="100"/>
          <a:sy n="116" d="100"/>
        </p:scale>
        <p:origin x="22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10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11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E50DB-8A24-4D82-818C-77CFD632D8A1}" type="slidenum">
              <a:rPr lang="en-US"/>
              <a:pPr/>
              <a:t>12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E9FE2-79FE-47A8-B0D4-5C9AFD011957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ED91-C456-46F6-93E5-768746FF7CBB}" type="slidenum">
              <a:rPr lang="en-US"/>
              <a:pPr/>
              <a:t>14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6BE2C-769A-4772-A2A7-04BAFD39B4D3}" type="slidenum">
              <a:rPr lang="en-US"/>
              <a:pPr/>
              <a:t>15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1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D534-8102-4C70-981A-B91BF5D0BD15}" type="slidenum">
              <a:rPr lang="en-US"/>
              <a:pPr/>
              <a:t>16</a:t>
            </a:fld>
            <a:endParaRPr lang="en-US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9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43EDD-2402-4025-9301-04A68722F7A5}" type="slidenum">
              <a:rPr lang="en-US"/>
              <a:pPr/>
              <a:t>17</a:t>
            </a:fld>
            <a:endParaRPr 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9D6EC-A901-41AE-B0D3-BB8AB40B09A7}" type="slidenum">
              <a:rPr lang="en-US"/>
              <a:pPr/>
              <a:t>18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D7EA7-8485-4F46-9ECE-6C17A06C1684}" type="slidenum">
              <a:rPr lang="en-US"/>
              <a:pPr/>
              <a:t>19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2666-4D26-4316-8569-176DB7E2413B}" type="slidenum">
              <a:rPr lang="en-US"/>
              <a:pPr/>
              <a:t>20</a:t>
            </a:fld>
            <a:endParaRPr lang="en-US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3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5FF5E-5707-4E1E-8632-46B73F03C4DA}" type="slidenum">
              <a:rPr lang="en-US"/>
              <a:pPr/>
              <a:t>21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8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871A7-81F4-4CD6-8D7C-595E015E504E}" type="slidenum">
              <a:rPr lang="en-US"/>
              <a:pPr/>
              <a:t>22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9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2F5D9-A5AA-488D-AB09-BCC8CE65476B}" type="slidenum">
              <a:rPr lang="en-US"/>
              <a:pPr/>
              <a:t>23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B5160-BE02-4DC6-803D-717C32EB1A4C}" type="slidenum">
              <a:rPr lang="en-US"/>
              <a:pPr/>
              <a:t>24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5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F064B-F6E5-4689-8D43-7268D02714BD}" type="slidenum">
              <a:rPr lang="en-US"/>
              <a:pPr/>
              <a:t>25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5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52E0-C22A-43D7-8C52-DD2265A5601E}" type="slidenum">
              <a:rPr lang="en-US"/>
              <a:pPr/>
              <a:t>26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8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8C314-482E-41A2-8DA9-AED6D2F6D02D}" type="slidenum">
              <a:rPr lang="en-US"/>
              <a:pPr/>
              <a:t>27</a:t>
            </a:fld>
            <a:endParaRPr lang="en-US"/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8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083F-5A91-441B-BF3D-26BBCFF16A9A}" type="slidenum">
              <a:rPr lang="en-US"/>
              <a:pPr/>
              <a:t>28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2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95C7D-D7E6-4622-89A0-40ADA605E94C}" type="slidenum">
              <a:rPr lang="en-US"/>
              <a:pPr/>
              <a:t>29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45660-5D1A-41E8-80AC-2EC751F426AC}" type="slidenum">
              <a:rPr lang="en-US"/>
              <a:pPr/>
              <a:t>3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D95AF-4C32-4A22-A632-E6C6BB834A4F}" type="slidenum">
              <a:rPr lang="en-US"/>
              <a:pPr/>
              <a:t>4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8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2B60-314C-45E6-97D3-A6CB3B568149}" type="slidenum">
              <a:rPr lang="en-US"/>
              <a:pPr/>
              <a:t>5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5CF6E-7985-4E77-ADCF-CC1AA81B0575}" type="slidenum">
              <a:rPr lang="en-US"/>
              <a:pPr/>
              <a:t>6</a:t>
            </a:fld>
            <a:endParaRPr lang="en-US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E9D45-AC74-4F21-9477-A73258DD0C8C}" type="slidenum">
              <a:rPr lang="en-US"/>
              <a:pPr/>
              <a:t>7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E3BF-60F4-4D61-A0B9-384FF23D4EEE}" type="slidenum">
              <a:rPr lang="en-US"/>
              <a:pPr/>
              <a:t>8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D24BE-F70C-4608-A06C-62E4D57576ED}" type="slidenum">
              <a:rPr lang="en-US"/>
              <a:pPr/>
              <a:t>9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5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2.w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openxmlformats.org/officeDocument/2006/relationships/tags" Target="../tags/tag2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7.xml"/><Relationship Id="rId15" Type="http://schemas.openxmlformats.org/officeDocument/2006/relationships/image" Target="../media/image13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11.xml"/><Relationship Id="rId17" Type="http://schemas.openxmlformats.org/officeDocument/2006/relationships/oleObject" Target="../embeddings/oleObject11.bin"/><Relationship Id="rId2" Type="http://schemas.openxmlformats.org/officeDocument/2006/relationships/tags" Target="../tags/tag3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4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9.vml"/><Relationship Id="rId6" Type="http://schemas.openxmlformats.org/officeDocument/2006/relationships/tags" Target="../tags/tag49.xml"/><Relationship Id="rId11" Type="http://schemas.openxmlformats.org/officeDocument/2006/relationships/image" Target="../media/image17.wmf"/><Relationship Id="rId5" Type="http://schemas.openxmlformats.org/officeDocument/2006/relationships/tags" Target="../tags/tag48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47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55.xml"/><Relationship Id="rId11" Type="http://schemas.openxmlformats.org/officeDocument/2006/relationships/image" Target="../media/image18.wmf"/><Relationship Id="rId5" Type="http://schemas.openxmlformats.org/officeDocument/2006/relationships/tags" Target="../tags/tag54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53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wmf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5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1.xml"/><Relationship Id="rId11" Type="http://schemas.openxmlformats.org/officeDocument/2006/relationships/image" Target="../media/image19.wmf"/><Relationship Id="rId5" Type="http://schemas.openxmlformats.org/officeDocument/2006/relationships/tags" Target="../tags/tag60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59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image" Target="../media/image23.wmf"/><Relationship Id="rId4" Type="http://schemas.openxmlformats.org/officeDocument/2006/relationships/tags" Target="../tags/tag69.xml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7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25.wmf"/><Relationship Id="rId4" Type="http://schemas.openxmlformats.org/officeDocument/2006/relationships/tags" Target="../tags/tag81.xml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8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95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27.wmf"/><Relationship Id="rId4" Type="http://schemas.openxmlformats.org/officeDocument/2006/relationships/tags" Target="../tags/tag116.xml"/><Relationship Id="rId9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28.wmf"/><Relationship Id="rId4" Type="http://schemas.openxmlformats.org/officeDocument/2006/relationships/tags" Target="../tags/tag121.xml"/><Relationship Id="rId9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.xml"/><Relationship Id="rId11" Type="http://schemas.openxmlformats.org/officeDocument/2006/relationships/image" Target="../media/image10.wmf"/><Relationship Id="rId5" Type="http://schemas.openxmlformats.org/officeDocument/2006/relationships/tags" Target="../tags/tag1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4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.xml"/><Relationship Id="rId11" Type="http://schemas.openxmlformats.org/officeDocument/2006/relationships/image" Target="../media/image11.wmf"/><Relationship Id="rId5" Type="http://schemas.openxmlformats.org/officeDocument/2006/relationships/tags" Target="../tags/tag2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20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5: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Sequential Timing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4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364456" y="1143000"/>
          <a:ext cx="42052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VISIO" r:id="rId12" imgW="2314440" imgH="1517400" progId="Visio.Drawing.6">
                  <p:embed/>
                </p:oleObj>
              </mc:Choice>
              <mc:Fallback>
                <p:oleObj name="VISIO" r:id="rId12" imgW="2314440" imgH="1517400" progId="Visio.Drawing.6">
                  <p:embed/>
                  <p:pic>
                    <p:nvPicPr>
                      <p:cNvPr id="1183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56" y="1143000"/>
                        <a:ext cx="4205288" cy="275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6400800" y="2822697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6" name="VISIO" r:id="rId14" imgW="104040" imgH="504000" progId="Visio.Drawing.6">
                  <p:embed/>
                </p:oleObj>
              </mc:Choice>
              <mc:Fallback>
                <p:oleObj name="VISIO" r:id="rId14" imgW="104040" imgH="504000" progId="Visio.Drawing.6">
                  <p:embed/>
                  <p:pic>
                    <p:nvPicPr>
                      <p:cNvPr id="1183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22697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</p:nvPr>
        </p:nvGraphicFramePr>
        <p:xfrm>
          <a:off x="6019800" y="2576512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7" name="VISIO" r:id="rId16" imgW="257040" imgH="600120" progId="Visio.Drawing.6">
                  <p:embed/>
                </p:oleObj>
              </mc:Choice>
              <mc:Fallback>
                <p:oleObj name="VISIO" r:id="rId16" imgW="257040" imgH="600120" progId="Visio.Drawing.6">
                  <p:embed/>
                  <p:pic>
                    <p:nvPicPr>
                      <p:cNvPr id="1183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76512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1066800"/>
            <a:ext cx="3200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Timing Characteristics</a:t>
            </a:r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ccq</a:t>
            </a:r>
            <a:r>
              <a:rPr lang="en-US" sz="1800" dirty="0"/>
              <a:t>    = 30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pcq</a:t>
            </a:r>
            <a:r>
              <a:rPr lang="en-US" sz="1800" dirty="0"/>
              <a:t>    = 50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setup</a:t>
            </a:r>
            <a:r>
              <a:rPr lang="en-US" sz="1800" dirty="0"/>
              <a:t>  = 60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hold</a:t>
            </a:r>
            <a:r>
              <a:rPr lang="en-US" sz="1800" dirty="0"/>
              <a:t>    = 70 </a:t>
            </a:r>
            <a:r>
              <a:rPr lang="en-US" sz="1800" dirty="0" err="1"/>
              <a:t>ps</a:t>
            </a:r>
            <a:endParaRPr lang="en-US" sz="1800" dirty="0"/>
          </a:p>
          <a:p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pd</a:t>
            </a:r>
            <a:r>
              <a:rPr lang="en-US" sz="1800" dirty="0"/>
              <a:t>      = 35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cd</a:t>
            </a:r>
            <a:r>
              <a:rPr lang="en-US" sz="1800" dirty="0"/>
              <a:t>      = 25 </a:t>
            </a:r>
            <a:r>
              <a:rPr lang="en-US" sz="1800" dirty="0" err="1"/>
              <a:t>ps</a:t>
            </a:r>
            <a:endParaRPr lang="en-US" sz="1800" dirty="0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4002087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pd</a:t>
            </a:r>
            <a:r>
              <a:rPr lang="en-US" sz="1600" dirty="0"/>
              <a:t> = 3 x 35 </a:t>
            </a:r>
            <a:r>
              <a:rPr lang="en-US" sz="1600" dirty="0" err="1"/>
              <a:t>ps</a:t>
            </a:r>
            <a:r>
              <a:rPr lang="en-US" sz="1600" dirty="0"/>
              <a:t> = 105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= 25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</a:t>
            </a:r>
            <a:r>
              <a:rPr lang="en-US" sz="1600" dirty="0">
                <a:cs typeface="Arial" charset="0"/>
              </a:rPr>
              <a:t>≥</a:t>
            </a:r>
            <a:r>
              <a:rPr lang="en-US" sz="1600" dirty="0"/>
              <a:t> (50 + 105 + 60) </a:t>
            </a:r>
            <a:r>
              <a:rPr lang="en-US" sz="1600" dirty="0" err="1"/>
              <a:t>ps</a:t>
            </a:r>
            <a:r>
              <a:rPr lang="en-US" sz="1600" dirty="0"/>
              <a:t> = 215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i="1" baseline="-25000" dirty="0"/>
              <a:t>c</a:t>
            </a:r>
            <a:r>
              <a:rPr lang="en-US" sz="1600" dirty="0"/>
              <a:t> = 1/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= 4.65 GHz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4724400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ccq</a:t>
            </a:r>
            <a:r>
              <a:rPr lang="en-US" sz="1600" dirty="0"/>
              <a:t> +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 &gt; 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hold</a:t>
            </a:r>
            <a:r>
              <a:rPr lang="en-US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 (30 + 25) </a:t>
            </a:r>
            <a:r>
              <a:rPr lang="en-US" sz="1600" dirty="0" err="1"/>
              <a:t>ps</a:t>
            </a:r>
            <a:r>
              <a:rPr lang="en-US" sz="1600" dirty="0"/>
              <a:t> &gt; 70 </a:t>
            </a:r>
            <a:r>
              <a:rPr lang="en-US" sz="1600" dirty="0" err="1"/>
              <a:t>ps</a:t>
            </a:r>
            <a:r>
              <a:rPr lang="en-US" sz="1600" dirty="0"/>
              <a:t> ?  </a:t>
            </a:r>
            <a:r>
              <a:rPr lang="en-US" sz="1600" b="1" dirty="0">
                <a:solidFill>
                  <a:srgbClr val="C00000"/>
                </a:solidFill>
              </a:rPr>
              <a:t>No!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5105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5486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5486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04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</p:nvPr>
        </p:nvGraphicFramePr>
        <p:xfrm>
          <a:off x="6400800" y="2836985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9" name="VISIO" r:id="rId13" imgW="104040" imgH="504000" progId="Visio.Drawing.6">
                  <p:embed/>
                </p:oleObj>
              </mc:Choice>
              <mc:Fallback>
                <p:oleObj name="VISIO" r:id="rId13" imgW="104040" imgH="504000" progId="Visio.Drawing.6">
                  <p:embed/>
                  <p:pic>
                    <p:nvPicPr>
                      <p:cNvPr id="1183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36985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6019800" y="25908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0" name="VISIO" r:id="rId15" imgW="257040" imgH="600120" progId="Visio.Drawing.6">
                  <p:embed/>
                </p:oleObj>
              </mc:Choice>
              <mc:Fallback>
                <p:oleObj name="VISIO" r:id="rId15" imgW="257040" imgH="600120" progId="Visio.Drawing.6">
                  <p:embed/>
                  <p:pic>
                    <p:nvPicPr>
                      <p:cNvPr id="1183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1066800"/>
            <a:ext cx="3200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Timing Characteristics</a:t>
            </a:r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ccq</a:t>
            </a:r>
            <a:r>
              <a:rPr lang="en-US" sz="1800" dirty="0"/>
              <a:t>    = 30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pcq</a:t>
            </a:r>
            <a:r>
              <a:rPr lang="en-US" sz="1800" dirty="0"/>
              <a:t>    = 50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setup</a:t>
            </a:r>
            <a:r>
              <a:rPr lang="en-US" sz="1800" dirty="0"/>
              <a:t>  = 60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baseline="-25000" dirty="0" err="1"/>
              <a:t>hold</a:t>
            </a:r>
            <a:r>
              <a:rPr lang="en-US" sz="1800" dirty="0"/>
              <a:t>    = 70 </a:t>
            </a:r>
            <a:r>
              <a:rPr lang="en-US" sz="1800" dirty="0" err="1"/>
              <a:t>ps</a:t>
            </a:r>
            <a:endParaRPr lang="en-US" sz="1800" dirty="0"/>
          </a:p>
          <a:p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pd</a:t>
            </a:r>
            <a:r>
              <a:rPr lang="en-US" sz="1800" dirty="0"/>
              <a:t>      = 35 </a:t>
            </a:r>
            <a:r>
              <a:rPr lang="en-US" sz="1800" dirty="0" err="1"/>
              <a:t>ps</a:t>
            </a:r>
            <a:endParaRPr lang="en-US" sz="1800" dirty="0"/>
          </a:p>
          <a:p>
            <a:r>
              <a:rPr lang="en-US" sz="1800" i="1" dirty="0"/>
              <a:t>	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cd</a:t>
            </a:r>
            <a:r>
              <a:rPr lang="en-US" sz="1800" dirty="0"/>
              <a:t>      = 25 </a:t>
            </a:r>
            <a:r>
              <a:rPr lang="en-US" sz="1800" dirty="0" err="1"/>
              <a:t>ps</a:t>
            </a:r>
            <a:endParaRPr lang="en-US" sz="1800" dirty="0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4038600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pd</a:t>
            </a:r>
            <a:r>
              <a:rPr lang="en-US" sz="1600" dirty="0"/>
              <a:t> = 3 x 35 </a:t>
            </a:r>
            <a:r>
              <a:rPr lang="en-US" sz="1600" dirty="0" err="1"/>
              <a:t>ps</a:t>
            </a:r>
            <a:r>
              <a:rPr lang="en-US" sz="1600" dirty="0"/>
              <a:t> = 105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= 2 x 25 </a:t>
            </a:r>
            <a:r>
              <a:rPr lang="en-US" sz="1600" dirty="0" err="1"/>
              <a:t>ps</a:t>
            </a:r>
            <a:r>
              <a:rPr lang="en-US" sz="1600" dirty="0"/>
              <a:t> = 50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</a:t>
            </a:r>
            <a:r>
              <a:rPr lang="en-US" sz="1600" dirty="0">
                <a:cs typeface="Arial" charset="0"/>
              </a:rPr>
              <a:t>≥</a:t>
            </a:r>
            <a:r>
              <a:rPr lang="en-US" sz="1600" dirty="0"/>
              <a:t> (50 + 105 + 60) </a:t>
            </a:r>
            <a:r>
              <a:rPr lang="en-US" sz="1600" dirty="0" err="1"/>
              <a:t>ps</a:t>
            </a:r>
            <a:r>
              <a:rPr lang="en-US" sz="1600" dirty="0"/>
              <a:t> = 215 </a:t>
            </a:r>
            <a:r>
              <a:rPr lang="en-US" sz="1600" dirty="0" err="1"/>
              <a:t>ps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i="1" baseline="-25000" dirty="0"/>
              <a:t>c</a:t>
            </a:r>
            <a:r>
              <a:rPr lang="en-US" sz="1600" dirty="0"/>
              <a:t> = 1/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</a:t>
            </a:r>
            <a:r>
              <a:rPr lang="en-US" sz="1600" dirty="0"/>
              <a:t> = 4.65 GHz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4797425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1600" i="1" dirty="0"/>
              <a:t>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ccq</a:t>
            </a:r>
            <a:r>
              <a:rPr lang="en-US" sz="1600" dirty="0"/>
              <a:t> +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cd</a:t>
            </a:r>
            <a:r>
              <a:rPr lang="en-US" sz="1600" dirty="0"/>
              <a:t> &gt; </a:t>
            </a:r>
            <a:r>
              <a:rPr lang="en-US" sz="1600" i="1" dirty="0" err="1"/>
              <a:t>t</a:t>
            </a:r>
            <a:r>
              <a:rPr lang="en-US" sz="1600" baseline="-25000" dirty="0" err="1"/>
              <a:t>hold</a:t>
            </a:r>
            <a:r>
              <a:rPr lang="en-US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 (30 + 50) </a:t>
            </a:r>
            <a:r>
              <a:rPr lang="en-US" sz="1600" dirty="0" err="1"/>
              <a:t>ps</a:t>
            </a:r>
            <a:r>
              <a:rPr lang="en-US" sz="1600" dirty="0"/>
              <a:t> &gt; 70 </a:t>
            </a:r>
            <a:r>
              <a:rPr lang="en-US" sz="1600" dirty="0" err="1"/>
              <a:t>ps</a:t>
            </a:r>
            <a:r>
              <a:rPr lang="en-US" sz="1600" dirty="0"/>
              <a:t> ?  </a:t>
            </a:r>
            <a:r>
              <a:rPr lang="en-US" sz="1600" b="1" dirty="0">
                <a:solidFill>
                  <a:srgbClr val="C00000"/>
                </a:solidFill>
              </a:rPr>
              <a:t>Yes!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 Analysis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143000" y="1371600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1" name="VISIO" r:id="rId17" imgW="2315768" imgH="1517385" progId="Visio.Drawing.6">
                  <p:embed/>
                </p:oleObj>
              </mc:Choice>
              <mc:Fallback>
                <p:oleObj name="VISIO" r:id="rId17" imgW="2315768" imgH="1517385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38100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10810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Add buffers to the short paths: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5181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800" y="5562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57800" y="5562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066800"/>
            <a:ext cx="7543800" cy="4953000"/>
          </a:xfrm>
        </p:spPr>
        <p:txBody>
          <a:bodyPr>
            <a:normAutofit/>
          </a:bodyPr>
          <a:lstStyle/>
          <a:p>
            <a:r>
              <a:rPr lang="en-US" sz="2600" dirty="0"/>
              <a:t>The clock doesn’t arrive at all registers at same time</a:t>
            </a:r>
          </a:p>
          <a:p>
            <a:r>
              <a:rPr lang="en-US" sz="2600" b="1" dirty="0"/>
              <a:t>Skew:</a:t>
            </a:r>
            <a:r>
              <a:rPr lang="en-US" sz="2600" dirty="0"/>
              <a:t> difference between two clock edges</a:t>
            </a:r>
          </a:p>
          <a:p>
            <a:r>
              <a:rPr lang="en-US" sz="2600" dirty="0"/>
              <a:t>Perform </a:t>
            </a:r>
            <a:r>
              <a:rPr lang="en-US" sz="2600" b="1" dirty="0"/>
              <a:t>worst case analysis </a:t>
            </a:r>
            <a:r>
              <a:rPr lang="en-US" sz="2600" dirty="0"/>
              <a:t>to guarantee dynamic discipline is not violated for any register – many registers in a system!</a:t>
            </a:r>
          </a:p>
        </p:txBody>
      </p:sp>
      <p:graphicFrame>
        <p:nvGraphicFramePr>
          <p:cNvPr id="1056778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3048000" y="3124200"/>
          <a:ext cx="339168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VISIO" r:id="rId8" imgW="2321280" imgH="1967400" progId="Visio.Drawing.6">
                  <p:embed/>
                </p:oleObj>
              </mc:Choice>
              <mc:Fallback>
                <p:oleObj name="VISIO" r:id="rId8" imgW="2321280" imgH="1967400" progId="Visio.Drawing.6">
                  <p:embed/>
                  <p:pic>
                    <p:nvPicPr>
                      <p:cNvPr id="1056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339168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Clock Skew</a:t>
            </a:r>
          </a:p>
        </p:txBody>
      </p:sp>
    </p:spTree>
    <p:extLst>
      <p:ext uri="{BB962C8B-B14F-4D97-AF65-F5344CB8AC3E}">
        <p14:creationId xmlns:p14="http://schemas.microsoft.com/office/powerpoint/2010/main" val="2262958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0668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/>
              <a:t>In the worst case, CLK2 is earlier than CLK1</a:t>
            </a:r>
          </a:p>
        </p:txBody>
      </p:sp>
      <p:graphicFrame>
        <p:nvGraphicFramePr>
          <p:cNvPr id="1189896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62000" y="1752600"/>
          <a:ext cx="4495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VISIO" r:id="rId10" imgW="2157480" imgH="1971720" progId="Visio.Drawing.6">
                  <p:embed/>
                </p:oleObj>
              </mc:Choice>
              <mc:Fallback>
                <p:oleObj name="VISIO" r:id="rId10" imgW="2157480" imgH="1971720" progId="Visio.Drawing.6">
                  <p:embed/>
                  <p:pic>
                    <p:nvPicPr>
                      <p:cNvPr id="1189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4495800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429000"/>
            <a:ext cx="372758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≥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– 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9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3352800"/>
            <a:ext cx="38862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76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Setup Time Constraint with Skew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35052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39624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dirty="0"/>
              <a:t>In the worst case, CLK2 is later than CLK1</a:t>
            </a:r>
          </a:p>
        </p:txBody>
      </p:sp>
      <p:graphicFrame>
        <p:nvGraphicFramePr>
          <p:cNvPr id="119399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906462" y="1524000"/>
          <a:ext cx="42751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VISIO" r:id="rId10" imgW="2128680" imgH="2200320" progId="Visio.Drawing.6">
                  <p:embed/>
                </p:oleObj>
              </mc:Choice>
              <mc:Fallback>
                <p:oleObj name="VISIO" r:id="rId10" imgW="2128680" imgH="2200320" progId="Visio.Drawing.6">
                  <p:embed/>
                  <p:pic>
                    <p:nvPicPr>
                      <p:cNvPr id="1193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2" y="1524000"/>
                        <a:ext cx="427513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3429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1939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3429000"/>
            <a:ext cx="32766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Hold Time Constraint with Skew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0" y="35814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4038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1897" name="Object 9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5558487" y="1066800"/>
          <a:ext cx="27473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9" name="VISIO" r:id="rId10" imgW="1457280" imgH="2546280" progId="Visio.Drawing.6">
                  <p:embed/>
                </p:oleObj>
              </mc:Choice>
              <mc:Fallback>
                <p:oleObj name="VISIO" r:id="rId10" imgW="1457280" imgH="2546280" progId="Visio.Drawing.6">
                  <p:embed/>
                  <p:pic>
                    <p:nvPicPr>
                      <p:cNvPr id="10618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87" y="1066800"/>
                        <a:ext cx="274731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9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095500" y="2434737"/>
          <a:ext cx="2667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0" name="VISIO" r:id="rId12" imgW="914400" imgH="774720" progId="Visio.Drawing.6">
                  <p:embed/>
                </p:oleObj>
              </mc:Choice>
              <mc:Fallback>
                <p:oleObj name="VISIO" r:id="rId12" imgW="914400" imgH="774720" progId="Visio.Drawing.6">
                  <p:embed/>
                  <p:pic>
                    <p:nvPicPr>
                      <p:cNvPr id="10618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434737"/>
                        <a:ext cx="2667000" cy="225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1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1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Asynchronous</a:t>
            </a:r>
            <a:r>
              <a:rPr lang="en-US" sz="2600" dirty="0">
                <a:latin typeface="+mj-lt"/>
                <a:cs typeface="Arial" charset="0"/>
              </a:rPr>
              <a:t> (for example, user) </a:t>
            </a:r>
            <a:r>
              <a:rPr lang="en-US" sz="2600" b="1" dirty="0">
                <a:latin typeface="+mj-lt"/>
                <a:cs typeface="Arial" charset="0"/>
              </a:rPr>
              <a:t>inputs</a:t>
            </a:r>
            <a:r>
              <a:rPr lang="en-US" sz="2600" dirty="0">
                <a:latin typeface="+mj-lt"/>
                <a:cs typeface="Arial" charset="0"/>
              </a:rPr>
              <a:t> might violate the dynamic discipline</a:t>
            </a:r>
          </a:p>
        </p:txBody>
      </p:sp>
      <p:pic>
        <p:nvPicPr>
          <p:cNvPr id="1061904" name="Picture 1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895600"/>
            <a:ext cx="1572175" cy="26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Violating the Dynamic Discipline</a:t>
            </a:r>
          </a:p>
        </p:txBody>
      </p:sp>
    </p:spTree>
    <p:extLst>
      <p:ext uri="{BB962C8B-B14F-4D97-AF65-F5344CB8AC3E}">
        <p14:creationId xmlns:p14="http://schemas.microsoft.com/office/powerpoint/2010/main" val="32379856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2922" name="Object 10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895600" y="3810000"/>
          <a:ext cx="36766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7" name="VISIO" r:id="rId8" imgW="1257480" imgH="649800" progId="Visio.Drawing.6">
                  <p:embed/>
                </p:oleObj>
              </mc:Choice>
              <mc:Fallback>
                <p:oleObj name="VISIO" r:id="rId8" imgW="1257480" imgH="649800" progId="Visio.Drawing.6">
                  <p:embed/>
                  <p:pic>
                    <p:nvPicPr>
                      <p:cNvPr id="106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367665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9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2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29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 err="1">
                <a:latin typeface="+mj-lt"/>
                <a:cs typeface="Arial" charset="0"/>
              </a:rPr>
              <a:t>Bistable</a:t>
            </a:r>
            <a:r>
              <a:rPr lang="en-US" sz="2600" b="1" dirty="0">
                <a:latin typeface="+mj-lt"/>
                <a:cs typeface="Arial" charset="0"/>
              </a:rPr>
              <a:t> devices: </a:t>
            </a:r>
            <a:r>
              <a:rPr lang="en-US" sz="2600" dirty="0">
                <a:latin typeface="+mj-lt"/>
                <a:cs typeface="Arial" charset="0"/>
              </a:rPr>
              <a:t>two stable states, and a metastable state between them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Flip-flop: </a:t>
            </a:r>
            <a:r>
              <a:rPr lang="en-US" sz="2600" dirty="0">
                <a:latin typeface="+mj-lt"/>
                <a:cs typeface="Arial" charset="0"/>
              </a:rPr>
              <a:t>two stable states (1 and 0) and one metastable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If flip-flop lands in metastable state, could stay there for an undetermined amount of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Metastability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0436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3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3276600" y="1905000"/>
          <a:ext cx="19812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VISIO" r:id="rId9" imgW="1057320" imgH="828720" progId="Visio.Drawing.6">
                  <p:embed/>
                </p:oleObj>
              </mc:Choice>
              <mc:Fallback>
                <p:oleObj name="VISIO" r:id="rId9" imgW="1057320" imgH="828720" progId="Visio.Drawing.6">
                  <p:embed/>
                  <p:pic>
                    <p:nvPicPr>
                      <p:cNvPr id="1038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1981200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06680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Flip-flop has </a:t>
            </a:r>
            <a:r>
              <a:rPr lang="en-US" sz="2600" b="1" dirty="0">
                <a:latin typeface="+mj-lt"/>
                <a:cs typeface="Arial" charset="0"/>
              </a:rPr>
              <a:t>feedback</a:t>
            </a:r>
            <a:r>
              <a:rPr lang="en-US" sz="2600" dirty="0">
                <a:latin typeface="+mj-lt"/>
                <a:cs typeface="Arial" charset="0"/>
              </a:rPr>
              <a:t>: if </a:t>
            </a:r>
            <a:r>
              <a:rPr lang="en-US" sz="2600" i="1" dirty="0">
                <a:latin typeface="+mj-lt"/>
                <a:cs typeface="Arial" charset="0"/>
              </a:rPr>
              <a:t>Q</a:t>
            </a:r>
            <a:r>
              <a:rPr lang="en-US" sz="2600" dirty="0">
                <a:latin typeface="+mj-lt"/>
                <a:cs typeface="Arial" charset="0"/>
              </a:rPr>
              <a:t> is somewhere between 1 and 0, cross-coupled gates drive output to either rail (1 or 0)</a:t>
            </a:r>
          </a:p>
        </p:txBody>
      </p:sp>
      <p:sp>
        <p:nvSpPr>
          <p:cNvPr id="103834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276600"/>
            <a:ext cx="754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Metastable signal:</a:t>
            </a:r>
            <a:r>
              <a:rPr lang="en-US" sz="2400" dirty="0">
                <a:latin typeface="+mj-lt"/>
                <a:cs typeface="Arial" charset="0"/>
              </a:rPr>
              <a:t> if it hasn’t resolved to 1 or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If flip-flop input changes at random time, </a:t>
            </a:r>
            <a:r>
              <a:rPr lang="en-US" sz="2400" b="1" dirty="0">
                <a:latin typeface="+mj-lt"/>
                <a:cs typeface="Arial" charset="0"/>
              </a:rPr>
              <a:t>probability that output </a:t>
            </a:r>
            <a:r>
              <a:rPr lang="en-US" sz="2400" b="1" i="1" dirty="0">
                <a:latin typeface="+mj-lt"/>
                <a:cs typeface="Arial" charset="0"/>
              </a:rPr>
              <a:t>Q</a:t>
            </a:r>
            <a:r>
              <a:rPr lang="en-US" sz="2400" b="1" dirty="0">
                <a:latin typeface="+mj-lt"/>
                <a:cs typeface="Arial" charset="0"/>
              </a:rPr>
              <a:t> is metastable</a:t>
            </a:r>
            <a:r>
              <a:rPr lang="en-US" sz="2400" dirty="0">
                <a:latin typeface="+mj-lt"/>
                <a:cs typeface="Arial" charset="0"/>
              </a:rPr>
              <a:t> after waiting some time, 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dirty="0">
                <a:latin typeface="+mj-lt"/>
                <a:cs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+mj-lt"/>
                <a:cs typeface="Arial" charset="0"/>
              </a:rPr>
              <a:t>                                    P(</a:t>
            </a:r>
            <a:r>
              <a:rPr lang="en-US" sz="2000" b="1" i="1" dirty="0" err="1">
                <a:latin typeface="+mj-lt"/>
                <a:cs typeface="Arial" charset="0"/>
              </a:rPr>
              <a:t>t</a:t>
            </a:r>
            <a:r>
              <a:rPr lang="en-US" sz="2000" b="1" baseline="-25000" dirty="0" err="1">
                <a:latin typeface="+mj-lt"/>
                <a:cs typeface="Arial" charset="0"/>
              </a:rPr>
              <a:t>res</a:t>
            </a:r>
            <a:r>
              <a:rPr lang="en-US" sz="2000" b="1" dirty="0">
                <a:latin typeface="+mj-lt"/>
                <a:cs typeface="Arial" charset="0"/>
              </a:rPr>
              <a:t> &gt; </a:t>
            </a:r>
            <a:r>
              <a:rPr lang="en-US" sz="2000" b="1" i="1" dirty="0">
                <a:latin typeface="+mj-lt"/>
                <a:cs typeface="Arial" charset="0"/>
              </a:rPr>
              <a:t>t</a:t>
            </a:r>
            <a:r>
              <a:rPr lang="en-US" sz="2000" b="1" dirty="0">
                <a:latin typeface="+mj-lt"/>
                <a:cs typeface="Arial" charset="0"/>
              </a:rPr>
              <a:t>) = (</a:t>
            </a:r>
            <a:r>
              <a:rPr lang="en-US" sz="2000" b="1" i="1" dirty="0">
                <a:latin typeface="+mj-lt"/>
                <a:cs typeface="Arial" charset="0"/>
              </a:rPr>
              <a:t>T</a:t>
            </a:r>
            <a:r>
              <a:rPr lang="en-US" sz="2000" b="1" baseline="-25000" dirty="0">
                <a:latin typeface="+mj-lt"/>
                <a:cs typeface="Arial" charset="0"/>
              </a:rPr>
              <a:t>0</a:t>
            </a:r>
            <a:r>
              <a:rPr lang="en-US" sz="2000" b="1" dirty="0">
                <a:latin typeface="+mj-lt"/>
                <a:cs typeface="Arial" charset="0"/>
              </a:rPr>
              <a:t>/</a:t>
            </a:r>
            <a:r>
              <a:rPr lang="en-US" sz="2000" b="1" i="1" dirty="0" err="1">
                <a:latin typeface="+mj-lt"/>
                <a:cs typeface="Arial" charset="0"/>
              </a:rPr>
              <a:t>T</a:t>
            </a:r>
            <a:r>
              <a:rPr lang="en-US" sz="2000" b="1" i="1" baseline="-25000" dirty="0" err="1">
                <a:latin typeface="+mj-lt"/>
                <a:cs typeface="Arial" charset="0"/>
              </a:rPr>
              <a:t>c</a:t>
            </a:r>
            <a:r>
              <a:rPr lang="en-US" sz="2000" b="1" i="1" baseline="-25000" dirty="0">
                <a:latin typeface="+mj-lt"/>
                <a:cs typeface="Arial" charset="0"/>
              </a:rPr>
              <a:t> </a:t>
            </a:r>
            <a:r>
              <a:rPr lang="en-US" sz="2000" b="1" dirty="0">
                <a:latin typeface="+mj-lt"/>
                <a:cs typeface="Arial" charset="0"/>
              </a:rPr>
              <a:t>) e</a:t>
            </a:r>
            <a:r>
              <a:rPr lang="en-US" sz="2000" b="1" baseline="30000" dirty="0">
                <a:latin typeface="+mj-lt"/>
                <a:cs typeface="Arial" charset="0"/>
              </a:rPr>
              <a:t>-</a:t>
            </a:r>
            <a:r>
              <a:rPr lang="en-US" sz="2000" b="1" i="1" baseline="30000" dirty="0">
                <a:latin typeface="+mj-lt"/>
                <a:cs typeface="Arial" charset="0"/>
              </a:rPr>
              <a:t>t</a:t>
            </a:r>
            <a:r>
              <a:rPr lang="en-US" sz="2000" b="1" baseline="30000" dirty="0">
                <a:latin typeface="+mj-lt"/>
                <a:cs typeface="Arial" charset="0"/>
              </a:rPr>
              <a:t>/</a:t>
            </a:r>
            <a:r>
              <a:rPr lang="el-GR" sz="2000" b="1" baseline="30000" dirty="0">
                <a:latin typeface="+mj-lt"/>
                <a:cs typeface="Times New Roman" pitchFamily="18" charset="0"/>
              </a:rPr>
              <a:t>τ</a:t>
            </a:r>
            <a:endParaRPr lang="en-US" sz="2000" b="1" baseline="3000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+mj-lt"/>
                <a:cs typeface="Arial" charset="0"/>
              </a:rPr>
              <a:t> 			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baseline="-25000" dirty="0" err="1">
                <a:latin typeface="+mj-lt"/>
                <a:cs typeface="Arial" charset="0"/>
              </a:rPr>
              <a:t>res</a:t>
            </a:r>
            <a:r>
              <a:rPr lang="en-US" sz="2000" dirty="0">
                <a:latin typeface="+mj-lt"/>
                <a:cs typeface="Arial" charset="0"/>
              </a:rPr>
              <a:t>    :  time to resolve to 1 or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+mj-lt"/>
                <a:cs typeface="Arial" charset="0"/>
              </a:rPr>
              <a:t>      		T</a:t>
            </a:r>
            <a:r>
              <a:rPr lang="en-US" sz="2000" baseline="-25000" dirty="0">
                <a:latin typeface="+mj-lt"/>
                <a:cs typeface="Arial" charset="0"/>
              </a:rPr>
              <a:t>0</a:t>
            </a:r>
            <a:r>
              <a:rPr lang="en-US" sz="2000" dirty="0">
                <a:latin typeface="+mj-lt"/>
                <a:cs typeface="Arial" charset="0"/>
              </a:rPr>
              <a:t>, </a:t>
            </a:r>
            <a:r>
              <a:rPr lang="el-GR" sz="2000" dirty="0">
                <a:latin typeface="+mj-lt"/>
                <a:cs typeface="Times New Roman" pitchFamily="18" charset="0"/>
              </a:rPr>
              <a:t>τ</a:t>
            </a:r>
            <a:r>
              <a:rPr lang="en-US" sz="2000" dirty="0">
                <a:latin typeface="+mj-lt"/>
                <a:cs typeface="Times New Roman" pitchFamily="18" charset="0"/>
              </a:rPr>
              <a:t> :  properties of the circuit</a:t>
            </a:r>
            <a:endParaRPr lang="el-GR" sz="200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l-GR" sz="20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Flip-Flop Internals</a:t>
            </a:r>
          </a:p>
        </p:txBody>
      </p:sp>
    </p:spTree>
    <p:extLst>
      <p:ext uri="{BB962C8B-B14F-4D97-AF65-F5344CB8AC3E}">
        <p14:creationId xmlns:p14="http://schemas.microsoft.com/office/powerpoint/2010/main" val="3889736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14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141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Intuitively:</a:t>
            </a:r>
          </a:p>
          <a:p>
            <a:pPr lvl="1" algn="just">
              <a:spcBef>
                <a:spcPct val="20000"/>
              </a:spcBef>
            </a:pPr>
            <a:r>
              <a:rPr lang="en-US" sz="2000" b="1" i="1" dirty="0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n-US" sz="20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000" dirty="0">
                <a:latin typeface="+mj-lt"/>
                <a:cs typeface="Arial" charset="0"/>
              </a:rPr>
              <a:t>probability input changes at a bad time (during aperture)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                                   P(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baseline="-25000" dirty="0" err="1">
                <a:latin typeface="+mj-lt"/>
                <a:cs typeface="Arial" charset="0"/>
              </a:rPr>
              <a:t>res</a:t>
            </a:r>
            <a:r>
              <a:rPr lang="en-US" sz="2000" dirty="0">
                <a:latin typeface="+mj-lt"/>
                <a:cs typeface="Arial" charset="0"/>
              </a:rPr>
              <a:t> &gt; </a:t>
            </a:r>
            <a:r>
              <a:rPr lang="en-US" sz="2000" i="1" dirty="0">
                <a:latin typeface="+mj-lt"/>
                <a:cs typeface="Arial" charset="0"/>
              </a:rPr>
              <a:t>t</a:t>
            </a:r>
            <a:r>
              <a:rPr lang="en-US" sz="2000" dirty="0">
                <a:latin typeface="+mj-lt"/>
                <a:cs typeface="Arial" charset="0"/>
              </a:rPr>
              <a:t>) =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(</a:t>
            </a:r>
            <a:r>
              <a:rPr lang="en-US" sz="2000" b="1" i="1" dirty="0">
                <a:solidFill>
                  <a:schemeClr val="accent1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-25000" dirty="0">
                <a:solidFill>
                  <a:schemeClr val="accent1"/>
                </a:solidFill>
                <a:latin typeface="+mj-lt"/>
                <a:cs typeface="Arial" charset="0"/>
              </a:rPr>
              <a:t>0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/</a:t>
            </a:r>
            <a:r>
              <a:rPr lang="en-US" sz="2000" b="1" i="1" dirty="0" err="1">
                <a:solidFill>
                  <a:schemeClr val="accent1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-25000" dirty="0" err="1">
                <a:solidFill>
                  <a:schemeClr val="accent1"/>
                </a:solidFill>
                <a:latin typeface="+mj-lt"/>
                <a:cs typeface="Arial" charset="0"/>
              </a:rPr>
              <a:t>c</a:t>
            </a:r>
            <a:r>
              <a:rPr lang="en-US" sz="2000" b="1" i="1" baseline="-250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) </a:t>
            </a:r>
            <a:r>
              <a:rPr lang="en-US" sz="2000" dirty="0">
                <a:latin typeface="+mj-lt"/>
                <a:cs typeface="Arial" charset="0"/>
              </a:rPr>
              <a:t>e</a:t>
            </a:r>
            <a:r>
              <a:rPr lang="en-US" sz="2000" baseline="30000" dirty="0">
                <a:latin typeface="+mj-lt"/>
                <a:cs typeface="Arial" charset="0"/>
              </a:rPr>
              <a:t>-</a:t>
            </a:r>
            <a:r>
              <a:rPr lang="en-US" sz="2000" i="1" baseline="30000" dirty="0">
                <a:latin typeface="+mj-lt"/>
                <a:cs typeface="Arial" charset="0"/>
              </a:rPr>
              <a:t>t</a:t>
            </a:r>
            <a:r>
              <a:rPr lang="en-US" sz="2000" baseline="30000" dirty="0">
                <a:latin typeface="+mj-lt"/>
                <a:cs typeface="Arial" charset="0"/>
              </a:rPr>
              <a:t>/</a:t>
            </a:r>
            <a:r>
              <a:rPr lang="el-GR" sz="2000" baseline="30000" dirty="0">
                <a:latin typeface="+mj-lt"/>
                <a:cs typeface="Times New Roman" pitchFamily="18" charset="0"/>
              </a:rPr>
              <a:t>τ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l-GR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τ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000" dirty="0">
                <a:latin typeface="+mj-lt"/>
                <a:cs typeface="Arial" charset="0"/>
              </a:rPr>
              <a:t>time constant for how fast flip-flop moves away from </a:t>
            </a:r>
            <a:r>
              <a:rPr lang="en-US" sz="2000" dirty="0" err="1">
                <a:latin typeface="+mj-lt"/>
                <a:cs typeface="Arial" charset="0"/>
              </a:rPr>
              <a:t>metastability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                                   P(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baseline="-25000" dirty="0" err="1">
                <a:latin typeface="+mj-lt"/>
                <a:cs typeface="Arial" charset="0"/>
              </a:rPr>
              <a:t>res</a:t>
            </a:r>
            <a:r>
              <a:rPr lang="en-US" sz="2000" dirty="0">
                <a:latin typeface="+mj-lt"/>
                <a:cs typeface="Arial" charset="0"/>
              </a:rPr>
              <a:t> &gt; </a:t>
            </a:r>
            <a:r>
              <a:rPr lang="en-US" sz="2000" i="1" dirty="0">
                <a:latin typeface="+mj-lt"/>
                <a:cs typeface="Arial" charset="0"/>
              </a:rPr>
              <a:t>t</a:t>
            </a:r>
            <a:r>
              <a:rPr lang="en-US" sz="2000" dirty="0">
                <a:latin typeface="+mj-lt"/>
                <a:cs typeface="Arial" charset="0"/>
              </a:rPr>
              <a:t>) = (</a:t>
            </a:r>
            <a:r>
              <a:rPr lang="en-US" sz="2000" i="1" dirty="0">
                <a:latin typeface="+mj-lt"/>
                <a:cs typeface="Arial" charset="0"/>
              </a:rPr>
              <a:t>T</a:t>
            </a:r>
            <a:r>
              <a:rPr lang="en-US" sz="2000" baseline="-25000" dirty="0">
                <a:latin typeface="+mj-lt"/>
                <a:cs typeface="Arial" charset="0"/>
              </a:rPr>
              <a:t>0</a:t>
            </a:r>
            <a:r>
              <a:rPr lang="en-US" sz="2000" dirty="0">
                <a:latin typeface="+mj-lt"/>
                <a:cs typeface="Arial" charset="0"/>
              </a:rPr>
              <a:t>/</a:t>
            </a:r>
            <a:r>
              <a:rPr lang="en-US" sz="2000" i="1" dirty="0" err="1">
                <a:latin typeface="+mj-lt"/>
                <a:cs typeface="Arial" charset="0"/>
              </a:rPr>
              <a:t>T</a:t>
            </a:r>
            <a:r>
              <a:rPr lang="en-US" sz="2000" i="1" baseline="-25000" dirty="0" err="1">
                <a:latin typeface="+mj-lt"/>
                <a:cs typeface="Arial" charset="0"/>
              </a:rPr>
              <a:t>c</a:t>
            </a:r>
            <a:r>
              <a:rPr lang="en-US" sz="2000" i="1" baseline="-25000" dirty="0"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)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e</a:t>
            </a:r>
            <a:r>
              <a:rPr lang="en-US" sz="2000" b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-</a:t>
            </a:r>
            <a:r>
              <a:rPr lang="en-US" sz="2000" b="1" i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t</a:t>
            </a:r>
            <a:r>
              <a:rPr lang="en-US" sz="2000" b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/</a:t>
            </a:r>
            <a:r>
              <a:rPr lang="el-GR" sz="2000" b="1" baseline="300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τ</a:t>
            </a:r>
            <a:endParaRPr lang="en-US" sz="2000" b="1" baseline="300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If flip-flop samples metastable input, if you wait long enough (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dirty="0">
                <a:latin typeface="+mj-lt"/>
                <a:cs typeface="Arial" charset="0"/>
              </a:rPr>
              <a:t>), the output will have resolved to 1 or 0 with high probability.</a:t>
            </a:r>
          </a:p>
          <a:p>
            <a:pPr marL="342900" indent="-342900">
              <a:spcBef>
                <a:spcPct val="20000"/>
              </a:spcBef>
            </a:pPr>
            <a:endParaRPr lang="el-GR" sz="24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Metastability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6533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352800" y="3581400"/>
          <a:ext cx="2057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5" name="VISIO" r:id="rId8" imgW="828720" imgH="780840" progId="Visio.Drawing.6">
                  <p:embed/>
                </p:oleObj>
              </mc:Choice>
              <mc:Fallback>
                <p:oleObj name="VISIO" r:id="rId8" imgW="828720" imgH="780840" progId="Visio.Drawing.6">
                  <p:embed/>
                  <p:pic>
                    <p:nvPicPr>
                      <p:cNvPr id="1043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20574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3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346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Asynchronous inputs are inevitable </a:t>
            </a:r>
            <a:r>
              <a:rPr lang="en-US" sz="2400" dirty="0">
                <a:latin typeface="+mj-lt"/>
                <a:cs typeface="Arial" charset="0"/>
              </a:rPr>
              <a:t>(user interfaces, systems with different clocks interacting, etc.)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Synchronizer goal: </a:t>
            </a:r>
            <a:r>
              <a:rPr lang="en-US" sz="2400" dirty="0">
                <a:latin typeface="+mj-lt"/>
                <a:cs typeface="Arial" charset="0"/>
              </a:rPr>
              <a:t>make the probability of failure (the output </a:t>
            </a:r>
            <a:r>
              <a:rPr lang="en-US" sz="2400" i="1" dirty="0">
                <a:latin typeface="+mj-lt"/>
                <a:cs typeface="Arial" charset="0"/>
              </a:rPr>
              <a:t>Q</a:t>
            </a:r>
            <a:r>
              <a:rPr lang="en-US" sz="2400" dirty="0">
                <a:latin typeface="+mj-lt"/>
                <a:cs typeface="Arial" charset="0"/>
              </a:rPr>
              <a:t> still being metastable) 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Synchronizer cannot make the probability of failure 0</a:t>
            </a:r>
            <a:endParaRPr lang="en-US" sz="2000" baseline="30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Synchronizers</a:t>
            </a:r>
          </a:p>
        </p:txBody>
      </p:sp>
    </p:spTree>
    <p:extLst>
      <p:ext uri="{BB962C8B-B14F-4D97-AF65-F5344CB8AC3E}">
        <p14:creationId xmlns:p14="http://schemas.microsoft.com/office/powerpoint/2010/main" val="18985566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Timing of Sequential Logic</a:t>
            </a:r>
          </a:p>
          <a:p>
            <a:r>
              <a:rPr lang="en-US" b="1" dirty="0"/>
              <a:t>Metastability</a:t>
            </a:r>
          </a:p>
          <a:p>
            <a:r>
              <a:rPr lang="en-US" b="1" dirty="0"/>
              <a:t>Parallelism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0668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88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2209800" y="2409620"/>
          <a:ext cx="3962400" cy="341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VISIO" r:id="rId9" imgW="2486160" imgH="2143080" progId="Visio.Drawing.6">
                  <p:embed/>
                </p:oleObj>
              </mc:Choice>
              <mc:Fallback>
                <p:oleObj name="VISIO" r:id="rId9" imgW="2486160" imgH="2143080" progId="Visio.Drawing.6">
                  <p:embed/>
                  <p:pic>
                    <p:nvPicPr>
                      <p:cNvPr id="104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09620"/>
                        <a:ext cx="3962400" cy="341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44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4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48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0668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Synchronizer: built with two back-to-back flip-flops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Suppose D is transitioning when sampled by F1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Internal signal D2 has (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i="1" baseline="-25000" dirty="0" err="1">
                <a:latin typeface="+mj-lt"/>
                <a:cs typeface="Arial" charset="0"/>
              </a:rPr>
              <a:t>c</a:t>
            </a:r>
            <a:r>
              <a:rPr lang="en-US" sz="2600" dirty="0">
                <a:latin typeface="+mj-lt"/>
                <a:cs typeface="Arial" charset="0"/>
              </a:rPr>
              <a:t> -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setup</a:t>
            </a:r>
            <a:r>
              <a:rPr lang="en-US" sz="2600" dirty="0">
                <a:latin typeface="+mj-lt"/>
                <a:cs typeface="Arial" charset="0"/>
              </a:rPr>
              <a:t>) time to resolve to 1 or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Synchronizer Internals</a:t>
            </a:r>
          </a:p>
        </p:txBody>
      </p:sp>
    </p:spTree>
    <p:extLst>
      <p:ext uri="{BB962C8B-B14F-4D97-AF65-F5344CB8AC3E}">
        <p14:creationId xmlns:p14="http://schemas.microsoft.com/office/powerpoint/2010/main" val="3695434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6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2057400" y="1981200"/>
          <a:ext cx="4587234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VISIO" r:id="rId8" imgW="2486160" imgH="2143080" progId="Visio.Drawing.6">
                  <p:embed/>
                </p:oleObj>
              </mc:Choice>
              <mc:Fallback>
                <p:oleObj name="VISIO" r:id="rId8" imgW="2486160" imgH="2143080" progId="Visio.Drawing.6">
                  <p:embed/>
                  <p:pic>
                    <p:nvPicPr>
                      <p:cNvPr id="1064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4587234" cy="39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496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990600"/>
            <a:ext cx="807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For each sample, probability of failure is: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P(failure) = (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/</a:t>
            </a:r>
            <a:r>
              <a:rPr lang="en-US" sz="32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3200" b="1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) e</a:t>
            </a:r>
            <a:r>
              <a:rPr lang="en-US" sz="3200" b="1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en-US" sz="3200" b="1" i="1" baseline="30000" dirty="0"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baseline="30000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30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3200" b="1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baseline="30000" dirty="0">
                <a:latin typeface="Times New Roman" pitchFamily="18" charset="0"/>
                <a:cs typeface="Arial" charset="0"/>
              </a:rPr>
              <a:t>-  </a:t>
            </a:r>
            <a:r>
              <a:rPr lang="en-US" sz="3200" b="1" i="1" baseline="30000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30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3200" b="1" i="1" baseline="30000" dirty="0">
                <a:latin typeface="Times New Roman" pitchFamily="18" charset="0"/>
                <a:cs typeface="Arial" charset="0"/>
              </a:rPr>
              <a:t>)</a:t>
            </a:r>
            <a:r>
              <a:rPr lang="en-US" sz="3200" b="1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l-GR" sz="3200" b="1" baseline="30000" dirty="0">
                <a:latin typeface="Times New Roman" pitchFamily="18" charset="0"/>
                <a:cs typeface="Times New Roman" pitchFamily="18" charset="0"/>
              </a:rPr>
              <a:t>τ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Synchronizer Probability of Failure</a:t>
            </a:r>
          </a:p>
        </p:txBody>
      </p:sp>
    </p:spTree>
    <p:extLst>
      <p:ext uri="{BB962C8B-B14F-4D97-AF65-F5344CB8AC3E}">
        <p14:creationId xmlns:p14="http://schemas.microsoft.com/office/powerpoint/2010/main" val="16905108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  <a:cs typeface="Arial" charset="0"/>
            </a:endParaRPr>
          </a:p>
        </p:txBody>
      </p:sp>
      <p:sp>
        <p:nvSpPr>
          <p:cNvPr id="1065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28600" y="2129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65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2739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659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If asynchronous input changes once per second, probability of failure per second is </a:t>
            </a:r>
            <a:r>
              <a:rPr lang="en-US" sz="2600" i="1" dirty="0">
                <a:latin typeface="+mj-lt"/>
                <a:cs typeface="Arial" charset="0"/>
              </a:rPr>
              <a:t>P</a:t>
            </a:r>
            <a:r>
              <a:rPr lang="en-US" sz="2600" dirty="0">
                <a:latin typeface="+mj-lt"/>
                <a:cs typeface="Arial" charset="0"/>
              </a:rPr>
              <a:t>(failure).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If input changes </a:t>
            </a:r>
            <a:r>
              <a:rPr lang="en-US" sz="2600" i="1" dirty="0">
                <a:latin typeface="+mj-lt"/>
                <a:cs typeface="Arial" charset="0"/>
              </a:rPr>
              <a:t>N</a:t>
            </a:r>
            <a:r>
              <a:rPr lang="en-US" sz="2600" dirty="0">
                <a:latin typeface="+mj-lt"/>
                <a:cs typeface="Arial" charset="0"/>
              </a:rPr>
              <a:t> times per second, probability of failure per second is: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      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(failure)/second = (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NT</a:t>
            </a:r>
            <a:r>
              <a:rPr lang="en-US" sz="32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0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) e</a:t>
            </a:r>
            <a:r>
              <a:rPr lang="en-US" sz="32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-</a:t>
            </a:r>
            <a:r>
              <a:rPr lang="en-US" sz="32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(</a:t>
            </a:r>
            <a:r>
              <a:rPr lang="en-US" sz="32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i="1" baseline="-250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-  </a:t>
            </a:r>
            <a:r>
              <a:rPr lang="en-US" sz="32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setup</a:t>
            </a:r>
            <a:r>
              <a:rPr lang="en-US" sz="32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  <a:r>
              <a:rPr lang="en-US" sz="32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l-GR" sz="3200" b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τ</a:t>
            </a:r>
            <a:endParaRPr lang="en-US" sz="3200" b="1" baseline="30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baseline="3000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Synchronizer fails, on average, 1/[</a:t>
            </a:r>
            <a:r>
              <a:rPr lang="en-US" sz="2600" i="1" dirty="0">
                <a:latin typeface="+mj-lt"/>
                <a:cs typeface="Arial" charset="0"/>
              </a:rPr>
              <a:t>P</a:t>
            </a:r>
            <a:r>
              <a:rPr lang="en-US" sz="2600" dirty="0">
                <a:latin typeface="+mj-lt"/>
                <a:cs typeface="Arial" charset="0"/>
              </a:rPr>
              <a:t>(failure)/second]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Called </a:t>
            </a:r>
            <a:r>
              <a:rPr lang="en-US" sz="2600" b="1" i="1" dirty="0">
                <a:latin typeface="+mj-lt"/>
                <a:cs typeface="Arial" charset="0"/>
              </a:rPr>
              <a:t>mean time between failures</a:t>
            </a:r>
            <a:r>
              <a:rPr lang="en-US" sz="2600" dirty="0">
                <a:latin typeface="+mj-lt"/>
                <a:cs typeface="Arial" charset="0"/>
              </a:rPr>
              <a:t>, MTBF: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+mj-lt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MTBF = 1/[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P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(failure)/second] = (</a:t>
            </a:r>
            <a:r>
              <a:rPr lang="en-US" sz="28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NT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0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) e</a:t>
            </a:r>
            <a:r>
              <a:rPr lang="en-US" sz="28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(</a:t>
            </a:r>
            <a:r>
              <a:rPr lang="en-US" sz="28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800" b="1" i="1" baseline="-250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8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-  </a:t>
            </a:r>
            <a:r>
              <a:rPr lang="en-US" sz="28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t</a:t>
            </a:r>
            <a:r>
              <a:rPr lang="en-US" sz="2000" b="1" i="1" baseline="30000" dirty="0" err="1">
                <a:solidFill>
                  <a:srgbClr val="0070C0"/>
                </a:solidFill>
                <a:latin typeface="+mj-lt"/>
                <a:cs typeface="Arial" charset="0"/>
              </a:rPr>
              <a:t>setup</a:t>
            </a:r>
            <a:r>
              <a:rPr lang="en-US" sz="2800" b="1" i="1" baseline="30000" dirty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  <a:r>
              <a:rPr lang="en-US" sz="28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/</a:t>
            </a:r>
            <a:r>
              <a:rPr lang="el-GR" sz="2800" b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τ</a:t>
            </a:r>
            <a:endParaRPr lang="en-US" sz="2800" b="1" baseline="30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106599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177" y="4876800"/>
            <a:ext cx="8050823" cy="838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65994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388" y="2886808"/>
            <a:ext cx="7772400" cy="685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6447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Synchronizer Mean Time Between Failures</a:t>
            </a:r>
          </a:p>
        </p:txBody>
      </p:sp>
    </p:spTree>
    <p:extLst>
      <p:ext uri="{BB962C8B-B14F-4D97-AF65-F5344CB8AC3E}">
        <p14:creationId xmlns:p14="http://schemas.microsoft.com/office/powerpoint/2010/main" val="10165637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752600" y="960437"/>
          <a:ext cx="53340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7" name="VISIO" r:id="rId8" imgW="2428920" imgH="685800" progId="Visio.Drawing.6">
                  <p:embed/>
                </p:oleObj>
              </mc:Choice>
              <mc:Fallback>
                <p:oleObj name="VISIO" r:id="rId8" imgW="2428920" imgH="685800" progId="Visio.Drawing.6">
                  <p:embed/>
                  <p:pic>
                    <p:nvPicPr>
                      <p:cNvPr id="1198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60437"/>
                        <a:ext cx="5334000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0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80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Suppose:  	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dirty="0">
                <a:latin typeface="Times New Roman" pitchFamily="18" charset="0"/>
                <a:cs typeface="Arial" charset="0"/>
              </a:rPr>
              <a:t>    = 1/500 MHz = 2 ns	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= 200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			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2000" dirty="0">
                <a:latin typeface="Times New Roman" pitchFamily="18" charset="0"/>
                <a:cs typeface="Arial" charset="0"/>
              </a:rPr>
              <a:t>    = 150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000" dirty="0">
                <a:latin typeface="Times New Roman" pitchFamily="18" charset="0"/>
                <a:cs typeface="Arial" charset="0"/>
              </a:rPr>
              <a:t>		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100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ps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         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N</a:t>
            </a:r>
            <a:r>
              <a:rPr lang="en-US" sz="2000" dirty="0">
                <a:latin typeface="Times New Roman" pitchFamily="18" charset="0"/>
                <a:cs typeface="Arial" charset="0"/>
              </a:rPr>
              <a:t>     = 10 events per 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What is the probability of failure? MTBF?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               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P</a:t>
            </a:r>
            <a:r>
              <a:rPr lang="en-US" sz="2000" dirty="0">
                <a:latin typeface="Times New Roman" pitchFamily="18" charset="0"/>
                <a:cs typeface="Arial" charset="0"/>
              </a:rPr>
              <a:t>(failure) = (150 ps/2 ns) e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en-US" sz="2000" i="1" baseline="30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1.9 ns</a:t>
            </a:r>
            <a:r>
              <a:rPr lang="en-US" sz="2000" i="1" baseline="30000" dirty="0">
                <a:latin typeface="Times New Roman" pitchFamily="18" charset="0"/>
                <a:cs typeface="Arial" charset="0"/>
              </a:rPr>
              <a:t>)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000" baseline="30000" dirty="0" err="1">
                <a:latin typeface="Times New Roman" pitchFamily="18" charset="0"/>
                <a:cs typeface="Times New Roman" pitchFamily="18" charset="0"/>
              </a:rPr>
              <a:t>ps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5.6 × 10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-6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P</a:t>
            </a:r>
            <a:r>
              <a:rPr lang="en-US" sz="2000" dirty="0">
                <a:latin typeface="Times New Roman" pitchFamily="18" charset="0"/>
                <a:cs typeface="Arial" charset="0"/>
              </a:rPr>
              <a:t>(failure)/second = 10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5.6 × 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5.6 × 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 second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			            </a:t>
            </a:r>
            <a:r>
              <a:rPr lang="en-US" sz="2000" dirty="0">
                <a:latin typeface="Times New Roman" pitchFamily="18" charset="0"/>
                <a:cs typeface="Arial" charset="0"/>
              </a:rPr>
              <a:t>MTBF    = 1/[P(failure)/second] ≈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5 hours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Synchronizer</a:t>
            </a:r>
          </a:p>
        </p:txBody>
      </p:sp>
    </p:spTree>
    <p:extLst>
      <p:ext uri="{BB962C8B-B14F-4D97-AF65-F5344CB8AC3E}">
        <p14:creationId xmlns:p14="http://schemas.microsoft.com/office/powerpoint/2010/main" val="24185910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65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5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53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Two types of parallelism: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Spatial parallelism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duplicate hardware performs multiple tasks at once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Temporal parallelism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task is broken into multiple stages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also called pipelining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for example, an assembly line</a:t>
            </a:r>
            <a:endParaRPr lang="en-US" sz="26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31319550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7962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Token: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Group of inputs processed to produce group of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Latency: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Time for one token to pass from start to end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Throughput: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Number of tokens produced per unit 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        </a:t>
            </a:r>
            <a:r>
              <a:rPr lang="en-US" sz="3200" b="1" dirty="0">
                <a:latin typeface="+mj-lt"/>
                <a:cs typeface="Arial" charset="0"/>
              </a:rPr>
              <a:t>Parallelism increases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 Definitions</a:t>
            </a:r>
          </a:p>
        </p:txBody>
      </p:sp>
    </p:spTree>
    <p:extLst>
      <p:ext uri="{BB962C8B-B14F-4D97-AF65-F5344CB8AC3E}">
        <p14:creationId xmlns:p14="http://schemas.microsoft.com/office/powerpoint/2010/main" val="9231291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0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Ben </a:t>
            </a:r>
            <a:r>
              <a:rPr lang="en-US" sz="2400" dirty="0" err="1">
                <a:latin typeface="+mj-lt"/>
                <a:cs typeface="Arial" charset="0"/>
              </a:rPr>
              <a:t>Bitdiddle</a:t>
            </a:r>
            <a:r>
              <a:rPr lang="en-US" sz="2400" dirty="0">
                <a:latin typeface="+mj-lt"/>
                <a:cs typeface="Arial" charset="0"/>
              </a:rPr>
              <a:t> bakes cookies to celebrate traffic light controller installation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5 minutes to roll cookies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15 minutes to bake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What is the latency and throughput without parallelism?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	</a:t>
            </a:r>
            <a:r>
              <a:rPr lang="en-US" sz="2400" b="1" dirty="0">
                <a:latin typeface="+mj-lt"/>
                <a:cs typeface="Arial" charset="0"/>
              </a:rPr>
              <a:t>Latency</a:t>
            </a:r>
            <a:r>
              <a:rPr lang="en-US" sz="2400" dirty="0">
                <a:latin typeface="+mj-lt"/>
                <a:cs typeface="Arial" charset="0"/>
              </a:rPr>
              <a:t> = 5 + 15 = 20 minutes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1/3 hour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            </a:t>
            </a:r>
            <a:r>
              <a:rPr lang="en-US" sz="2400" b="1" dirty="0">
                <a:latin typeface="+mj-lt"/>
                <a:cs typeface="Arial" charset="0"/>
              </a:rPr>
              <a:t>Throughput</a:t>
            </a:r>
            <a:r>
              <a:rPr lang="en-US" sz="2400" dirty="0">
                <a:latin typeface="+mj-lt"/>
                <a:cs typeface="Arial" charset="0"/>
              </a:rPr>
              <a:t> = 1 tray/ 1/3 hour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3 trays/hour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38862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2672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0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7658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latency and throughput if Ben uses parallelism?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Spatial parallelism: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Ben asks </a:t>
            </a:r>
            <a:r>
              <a:rPr lang="en-US" sz="2600" dirty="0" err="1">
                <a:latin typeface="+mj-lt"/>
                <a:cs typeface="Arial" charset="0"/>
              </a:rPr>
              <a:t>Allysa</a:t>
            </a:r>
            <a:r>
              <a:rPr lang="en-US" sz="2600" dirty="0">
                <a:latin typeface="+mj-lt"/>
                <a:cs typeface="Arial" charset="0"/>
              </a:rPr>
              <a:t> P. Hacker to help, using her own oven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Temporal parallelism: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two stages: rolling and baking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He uses two trays 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While first batch is baking, he rolls the second batch, etc.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Parallelism Example</a:t>
            </a:r>
          </a:p>
        </p:txBody>
      </p:sp>
    </p:spTree>
    <p:extLst>
      <p:ext uri="{BB962C8B-B14F-4D97-AF65-F5344CB8AC3E}">
        <p14:creationId xmlns:p14="http://schemas.microsoft.com/office/powerpoint/2010/main" val="22926813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0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3434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	</a:t>
            </a:r>
            <a:r>
              <a:rPr lang="en-US" sz="2400" b="1" dirty="0">
                <a:latin typeface="+mj-lt"/>
                <a:cs typeface="Arial" charset="0"/>
              </a:rPr>
              <a:t>Latency</a:t>
            </a:r>
            <a:r>
              <a:rPr lang="en-US" sz="2400" dirty="0">
                <a:latin typeface="+mj-lt"/>
                <a:cs typeface="Arial" charset="0"/>
              </a:rPr>
              <a:t> = 5 + 15 = 20 minutes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1/3 hour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           	</a:t>
            </a:r>
            <a:r>
              <a:rPr lang="en-US" sz="2400" b="1" dirty="0">
                <a:latin typeface="+mj-lt"/>
                <a:cs typeface="Arial" charset="0"/>
              </a:rPr>
              <a:t>Throughput</a:t>
            </a:r>
            <a:r>
              <a:rPr lang="en-US" sz="2400" dirty="0">
                <a:latin typeface="+mj-lt"/>
                <a:cs typeface="Arial" charset="0"/>
              </a:rPr>
              <a:t> = 2 trays/ 1/3 hour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6 trays/hour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Spatial Parallelism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04800" y="1262063"/>
          <a:ext cx="84582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VISIO" r:id="rId9" imgW="5784076" imgH="1799796" progId="Visio.Drawing.6">
                  <p:embed/>
                </p:oleObj>
              </mc:Choice>
              <mc:Fallback>
                <p:oleObj name="VISIO" r:id="rId9" imgW="5784076" imgH="1799796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62063"/>
                        <a:ext cx="845820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33600" y="42672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800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423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304800" y="1419632"/>
          <a:ext cx="8458200" cy="229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VISIO" r:id="rId9" imgW="5782320" imgH="1571040" progId="Visio.Drawing.6">
                  <p:embed/>
                </p:oleObj>
              </mc:Choice>
              <mc:Fallback>
                <p:oleObj name="VISIO" r:id="rId9" imgW="5782320" imgH="1571040" progId="Visio.Drawing.6">
                  <p:embed/>
                  <p:pic>
                    <p:nvPicPr>
                      <p:cNvPr id="1204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19632"/>
                        <a:ext cx="8458200" cy="229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42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42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038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aseline="30000" dirty="0">
                <a:latin typeface="+mj-lt"/>
                <a:cs typeface="Times New Roman" pitchFamily="18" charset="0"/>
              </a:rPr>
              <a:t>	</a:t>
            </a:r>
            <a:r>
              <a:rPr lang="en-US" sz="2400" b="1" dirty="0">
                <a:latin typeface="+mj-lt"/>
                <a:cs typeface="Arial" charset="0"/>
              </a:rPr>
              <a:t>Latency</a:t>
            </a:r>
            <a:r>
              <a:rPr lang="en-US" sz="2400" dirty="0">
                <a:latin typeface="+mj-lt"/>
                <a:cs typeface="Arial" charset="0"/>
              </a:rPr>
              <a:t> = 5 + 15 = 20 minutes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1/3 hour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Arial" charset="0"/>
              </a:rPr>
              <a:t>Throughput</a:t>
            </a:r>
            <a:r>
              <a:rPr lang="en-US" sz="2400" dirty="0">
                <a:latin typeface="+mj-lt"/>
                <a:cs typeface="Arial" charset="0"/>
              </a:rPr>
              <a:t> = 1 trays/ 1/4 hour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4 trays/hour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+mj-lt"/>
                <a:cs typeface="Arial" charset="0"/>
              </a:rPr>
              <a:t>	</a:t>
            </a:r>
            <a:r>
              <a:rPr lang="en-US" sz="2400" dirty="0">
                <a:latin typeface="+mj-lt"/>
                <a:cs typeface="Arial" charset="0"/>
              </a:rPr>
              <a:t>Using both techniques, the throughput would be </a:t>
            </a:r>
            <a:r>
              <a:rPr lang="en-US" sz="2400" b="1" dirty="0">
                <a:latin typeface="+mj-lt"/>
                <a:cs typeface="Arial" charset="0"/>
              </a:rPr>
              <a:t>8 trays/hour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Temporal Parallelism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41148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5720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51054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8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Flip-flop samples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 at clock edge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 must be stable when sampled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Similar to a photograph,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 must be stable around clock edge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If not, </a:t>
            </a:r>
            <a:r>
              <a:rPr lang="en-US" sz="3200" dirty="0" err="1">
                <a:latin typeface="+mj-lt"/>
                <a:cs typeface="Arial" charset="0"/>
              </a:rPr>
              <a:t>metastability</a:t>
            </a:r>
            <a:r>
              <a:rPr lang="en-US" sz="3200" dirty="0">
                <a:latin typeface="+mj-lt"/>
                <a:cs typeface="Arial" charset="0"/>
              </a:rPr>
              <a:t> can occur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9018740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7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2209800" y="3124200"/>
          <a:ext cx="45720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name="VISIO" r:id="rId6" imgW="1968120" imgH="1209240" progId="Visio.Drawing.6">
                  <p:embed/>
                </p:oleObj>
              </mc:Choice>
              <mc:Fallback>
                <p:oleObj name="VISIO" r:id="rId6" imgW="1968120" imgH="1209240" progId="Visio.Drawing.6">
                  <p:embed/>
                  <p:pic>
                    <p:nvPicPr>
                      <p:cNvPr id="1224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45720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47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Setup time: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setup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time </a:t>
            </a:r>
            <a:r>
              <a:rPr lang="en-US" sz="2400" i="1" dirty="0">
                <a:latin typeface="+mj-lt"/>
                <a:cs typeface="Arial" charset="0"/>
              </a:rPr>
              <a:t>before</a:t>
            </a:r>
            <a:r>
              <a:rPr lang="en-US" sz="2400" dirty="0">
                <a:latin typeface="+mj-lt"/>
                <a:cs typeface="Arial" charset="0"/>
              </a:rPr>
              <a:t> clock edge data must be stable (i.e. not changing)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Hold time: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hold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time </a:t>
            </a:r>
            <a:r>
              <a:rPr lang="en-US" sz="2400" i="1" dirty="0">
                <a:latin typeface="+mj-lt"/>
                <a:cs typeface="Arial" charset="0"/>
              </a:rPr>
              <a:t>after</a:t>
            </a:r>
            <a:r>
              <a:rPr lang="en-US" sz="2400" dirty="0">
                <a:latin typeface="+mj-lt"/>
                <a:cs typeface="Arial" charset="0"/>
              </a:rPr>
              <a:t> clock edge data must be stable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Aperture time: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i="1" baseline="-25000" dirty="0">
                <a:latin typeface="+mj-lt"/>
                <a:cs typeface="Arial" charset="0"/>
              </a:rPr>
              <a:t>a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time </a:t>
            </a:r>
            <a:r>
              <a:rPr lang="en-US" sz="2400" i="1" dirty="0">
                <a:latin typeface="+mj-lt"/>
                <a:cs typeface="Arial" charset="0"/>
              </a:rPr>
              <a:t>around</a:t>
            </a:r>
            <a:r>
              <a:rPr lang="en-US" sz="2400" dirty="0">
                <a:latin typeface="+mj-lt"/>
                <a:cs typeface="Arial" charset="0"/>
              </a:rPr>
              <a:t> clock edge data must be stable (</a:t>
            </a: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i="1" baseline="-25000" dirty="0">
                <a:latin typeface="+mj-lt"/>
                <a:cs typeface="Arial" charset="0"/>
              </a:rPr>
              <a:t>a</a:t>
            </a:r>
            <a:r>
              <a:rPr lang="en-US" sz="2400" dirty="0">
                <a:latin typeface="+mj-lt"/>
                <a:cs typeface="Arial" charset="0"/>
              </a:rPr>
              <a:t> =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setup</a:t>
            </a:r>
            <a:r>
              <a:rPr lang="en-US" sz="2400" dirty="0">
                <a:latin typeface="+mj-lt"/>
                <a:cs typeface="Arial" charset="0"/>
              </a:rPr>
              <a:t> + 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baseline="-25000" dirty="0" err="1">
                <a:latin typeface="+mj-lt"/>
                <a:cs typeface="Arial" charset="0"/>
              </a:rPr>
              <a:t>hold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Input Timing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4035925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67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2057400" y="3046413"/>
          <a:ext cx="49530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7" name="VISIO" r:id="rId6" imgW="1912680" imgH="1294920" progId="Visio.Drawing.6">
                  <p:embed/>
                </p:oleObj>
              </mc:Choice>
              <mc:Fallback>
                <p:oleObj name="VISIO" r:id="rId6" imgW="1912680" imgH="1294920" progId="Visio.Drawing.6">
                  <p:embed/>
                  <p:pic>
                    <p:nvPicPr>
                      <p:cNvPr id="1226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6413"/>
                        <a:ext cx="4953000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67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Propagation delay: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b="1" i="1" dirty="0" err="1">
                <a:latin typeface="+mj-lt"/>
                <a:cs typeface="Arial" charset="0"/>
              </a:rPr>
              <a:t>t</a:t>
            </a:r>
            <a:r>
              <a:rPr lang="en-US" sz="2400" b="1" i="1" baseline="-25000" dirty="0" err="1">
                <a:latin typeface="+mj-lt"/>
                <a:cs typeface="Arial" charset="0"/>
              </a:rPr>
              <a:t>pcq</a:t>
            </a:r>
            <a:r>
              <a:rPr lang="en-US" sz="2400" dirty="0">
                <a:latin typeface="+mj-lt"/>
                <a:cs typeface="Arial" charset="0"/>
              </a:rPr>
              <a:t> = time after clock edge that the output </a:t>
            </a:r>
            <a:r>
              <a:rPr lang="en-US" sz="2400" i="1" dirty="0">
                <a:latin typeface="+mj-lt"/>
                <a:cs typeface="Arial" charset="0"/>
              </a:rPr>
              <a:t>Q</a:t>
            </a:r>
            <a:r>
              <a:rPr lang="en-US" sz="2400" dirty="0">
                <a:latin typeface="+mj-lt"/>
                <a:cs typeface="Arial" charset="0"/>
              </a:rPr>
              <a:t> is guaranteed to be stable (i.e., to stop changing)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Contamination delay: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b="1" i="1" dirty="0" err="1">
                <a:latin typeface="+mj-lt"/>
                <a:cs typeface="Arial" charset="0"/>
              </a:rPr>
              <a:t>t</a:t>
            </a:r>
            <a:r>
              <a:rPr lang="en-US" sz="2400" b="1" i="1" baseline="-25000" dirty="0" err="1">
                <a:latin typeface="+mj-lt"/>
                <a:cs typeface="Arial" charset="0"/>
              </a:rPr>
              <a:t>ccq</a:t>
            </a:r>
            <a:r>
              <a:rPr lang="en-US" sz="2400" dirty="0">
                <a:latin typeface="+mj-lt"/>
                <a:cs typeface="Arial" charset="0"/>
              </a:rPr>
              <a:t> = time after clock edge that </a:t>
            </a:r>
            <a:r>
              <a:rPr lang="en-US" sz="2400" i="1" dirty="0">
                <a:latin typeface="+mj-lt"/>
                <a:cs typeface="Arial" charset="0"/>
              </a:rPr>
              <a:t>Q</a:t>
            </a:r>
            <a:r>
              <a:rPr lang="en-US" sz="2400" dirty="0">
                <a:latin typeface="+mj-lt"/>
                <a:cs typeface="Arial" charset="0"/>
              </a:rPr>
              <a:t> might be unstable (i.e., start changing)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Output Timing Parameters</a:t>
            </a:r>
          </a:p>
        </p:txBody>
      </p:sp>
    </p:spTree>
    <p:extLst>
      <p:ext uri="{BB962C8B-B14F-4D97-AF65-F5344CB8AC3E}">
        <p14:creationId xmlns:p14="http://schemas.microsoft.com/office/powerpoint/2010/main" val="32759997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Synchronous sequential circuit inputs must be stable during aperture (setup and hold) time around clock edge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Specifically, inputs must be stable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at least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setup</a:t>
            </a:r>
            <a:r>
              <a:rPr lang="en-US" sz="2600" dirty="0">
                <a:latin typeface="+mj-lt"/>
                <a:cs typeface="Arial" charset="0"/>
              </a:rPr>
              <a:t> before the clock edge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at least until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hold</a:t>
            </a:r>
            <a:r>
              <a:rPr lang="en-US" sz="2600" dirty="0">
                <a:latin typeface="+mj-lt"/>
                <a:cs typeface="Arial" charset="0"/>
              </a:rPr>
              <a:t> after the clock 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Dynamic Discipline</a:t>
            </a:r>
          </a:p>
        </p:txBody>
      </p:sp>
    </p:spTree>
    <p:extLst>
      <p:ext uri="{BB962C8B-B14F-4D97-AF65-F5344CB8AC3E}">
        <p14:creationId xmlns:p14="http://schemas.microsoft.com/office/powerpoint/2010/main" val="3825938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6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0668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The delay between registers has a </a:t>
            </a:r>
            <a:r>
              <a:rPr lang="en-US" b="1" dirty="0"/>
              <a:t>minimum</a:t>
            </a:r>
            <a:r>
              <a:rPr lang="en-US" dirty="0"/>
              <a:t> and </a:t>
            </a:r>
            <a:r>
              <a:rPr lang="en-US" b="1" dirty="0"/>
              <a:t>maximum</a:t>
            </a:r>
            <a:r>
              <a:rPr lang="en-US" dirty="0"/>
              <a:t> delay, dependent on the delays of the circuit elements</a:t>
            </a:r>
          </a:p>
        </p:txBody>
      </p:sp>
      <p:graphicFrame>
        <p:nvGraphicFramePr>
          <p:cNvPr id="1034247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546322" y="2514600"/>
          <a:ext cx="3854478" cy="338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VISIO" r:id="rId8" imgW="1952280" imgH="1714680" progId="Visio.Drawing.6">
                  <p:embed/>
                </p:oleObj>
              </mc:Choice>
              <mc:Fallback>
                <p:oleObj name="VISIO" r:id="rId8" imgW="1952280" imgH="1714680" progId="Visio.Drawing.6">
                  <p:embed/>
                  <p:pic>
                    <p:nvPicPr>
                      <p:cNvPr id="1034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22" y="2514600"/>
                        <a:ext cx="3854478" cy="3384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Dynamic Discipline</a:t>
            </a:r>
          </a:p>
        </p:txBody>
      </p:sp>
    </p:spTree>
    <p:extLst>
      <p:ext uri="{BB962C8B-B14F-4D97-AF65-F5344CB8AC3E}">
        <p14:creationId xmlns:p14="http://schemas.microsoft.com/office/powerpoint/2010/main" val="11791041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066800"/>
            <a:ext cx="7543800" cy="4953000"/>
          </a:xfrm>
        </p:spPr>
        <p:txBody>
          <a:bodyPr>
            <a:normAutofit/>
          </a:bodyPr>
          <a:lstStyle/>
          <a:p>
            <a:r>
              <a:rPr lang="en-US" sz="2600" dirty="0"/>
              <a:t>Depends on the </a:t>
            </a:r>
            <a:r>
              <a:rPr lang="en-US" sz="2600" b="1" dirty="0">
                <a:solidFill>
                  <a:srgbClr val="0070C0"/>
                </a:solidFill>
              </a:rPr>
              <a:t>maximum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delay from register R1 through combinational logic to R2</a:t>
            </a:r>
          </a:p>
          <a:p>
            <a:r>
              <a:rPr lang="en-US" sz="2600" dirty="0"/>
              <a:t>The input to register R2 must be stable at least </a:t>
            </a:r>
            <a:r>
              <a:rPr lang="en-US" sz="2600" i="1" dirty="0" err="1"/>
              <a:t>t</a:t>
            </a:r>
            <a:r>
              <a:rPr lang="en-US" sz="2600" baseline="-25000" dirty="0" err="1"/>
              <a:t>setup</a:t>
            </a:r>
            <a:r>
              <a:rPr lang="en-US" sz="2600" dirty="0"/>
              <a:t> before clock edge</a:t>
            </a:r>
          </a:p>
        </p:txBody>
      </p:sp>
      <p:graphicFrame>
        <p:nvGraphicFramePr>
          <p:cNvPr id="11776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1160585" y="2667000"/>
          <a:ext cx="3844238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5" name="VISIO" r:id="rId10" imgW="1952280" imgH="1649880" progId="Visio.Drawing.6">
                  <p:embed/>
                </p:oleObj>
              </mc:Choice>
              <mc:Fallback>
                <p:oleObj name="VISIO" r:id="rId10" imgW="1952280" imgH="1649880" progId="Visio.Drawing.6">
                  <p:embed/>
                  <p:pic>
                    <p:nvPicPr>
                      <p:cNvPr id="1177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585" y="2667000"/>
                        <a:ext cx="3844238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7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3429000"/>
            <a:ext cx="335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≥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–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0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352800"/>
            <a:ext cx="3352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Setup Time Constraint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4214" y="5333999"/>
            <a:ext cx="3797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i="1" dirty="0"/>
              <a:t>sequencing overhead</a:t>
            </a:r>
            <a:endParaRPr lang="en-US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3581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4038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6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/>
          </a:bodyPr>
          <a:lstStyle/>
          <a:p>
            <a:r>
              <a:rPr lang="en-US" sz="2600" dirty="0"/>
              <a:t>Depends on the </a:t>
            </a:r>
            <a:r>
              <a:rPr lang="en-US" sz="2600" b="1" dirty="0">
                <a:solidFill>
                  <a:srgbClr val="0070C0"/>
                </a:solidFill>
              </a:rPr>
              <a:t>minimum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delay from register R1 through the combinational logic to R2</a:t>
            </a:r>
          </a:p>
          <a:p>
            <a:r>
              <a:rPr lang="en-US" sz="2600" dirty="0"/>
              <a:t>The input to register R2 must be stable for at least </a:t>
            </a:r>
            <a:r>
              <a:rPr lang="en-US" sz="2600" i="1" dirty="0" err="1"/>
              <a:t>t</a:t>
            </a:r>
            <a:r>
              <a:rPr lang="en-US" sz="2600" baseline="-25000" dirty="0" err="1"/>
              <a:t>hold</a:t>
            </a:r>
            <a:r>
              <a:rPr lang="en-US" sz="2600" dirty="0"/>
              <a:t> after the clock edge</a:t>
            </a:r>
          </a:p>
        </p:txBody>
      </p:sp>
      <p:graphicFrame>
        <p:nvGraphicFramePr>
          <p:cNvPr id="1181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1536150" y="2584450"/>
          <a:ext cx="349305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9" name="VISIO" r:id="rId10" imgW="1952280" imgH="1878480" progId="Visio.Drawing.6">
                  <p:embed/>
                </p:oleObj>
              </mc:Choice>
              <mc:Fallback>
                <p:oleObj name="VISIO" r:id="rId10" imgW="1952280" imgH="1878480" progId="Visio.Drawing.6">
                  <p:embed/>
                  <p:pic>
                    <p:nvPicPr>
                      <p:cNvPr id="1181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150" y="2584450"/>
                        <a:ext cx="3493050" cy="335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1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1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342900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&lt;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18170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43600" y="3429000"/>
            <a:ext cx="25908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Hold Time Constraint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35052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40386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17855</TotalTime>
  <Words>1479</Words>
  <Application>Microsoft Macintosh PowerPoint</Application>
  <PresentationFormat>On-screen Show (4:3)</PresentationFormat>
  <Paragraphs>224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Office Theme</vt:lpstr>
      <vt:lpstr>VISIO</vt:lpstr>
      <vt:lpstr>Lecture 5:  Sequential Timing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Josh Brake</cp:lastModifiedBy>
  <cp:revision>147</cp:revision>
  <cp:lastPrinted>2020-01-21T00:46:07Z</cp:lastPrinted>
  <dcterms:created xsi:type="dcterms:W3CDTF">2012-08-07T04:56:47Z</dcterms:created>
  <dcterms:modified xsi:type="dcterms:W3CDTF">2020-01-21T00:46:07Z</dcterms:modified>
</cp:coreProperties>
</file>