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5.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9.xml" ContentType="application/vnd.openxmlformats-officedocument.presentationml.tags+xml"/>
  <Override PartName="/ppt/notesSlides/notesSlide29.xml" ContentType="application/vnd.openxmlformats-officedocument.presentationml.notesSlide+xml"/>
  <Override PartName="/ppt/tags/tag7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84" r:id="rId2"/>
    <p:sldId id="443" r:id="rId3"/>
    <p:sldId id="484" r:id="rId4"/>
    <p:sldId id="485" r:id="rId5"/>
    <p:sldId id="486" r:id="rId6"/>
    <p:sldId id="487" r:id="rId7"/>
    <p:sldId id="488" r:id="rId8"/>
    <p:sldId id="489" r:id="rId9"/>
    <p:sldId id="563" r:id="rId10"/>
    <p:sldId id="564" r:id="rId11"/>
    <p:sldId id="587" r:id="rId12"/>
    <p:sldId id="588" r:id="rId13"/>
    <p:sldId id="497" r:id="rId14"/>
    <p:sldId id="498" r:id="rId15"/>
    <p:sldId id="499" r:id="rId16"/>
    <p:sldId id="607" r:id="rId17"/>
    <p:sldId id="500" r:id="rId18"/>
    <p:sldId id="501" r:id="rId19"/>
    <p:sldId id="502" r:id="rId20"/>
    <p:sldId id="503" r:id="rId21"/>
    <p:sldId id="589" r:id="rId22"/>
    <p:sldId id="590" r:id="rId23"/>
    <p:sldId id="591" r:id="rId24"/>
    <p:sldId id="510" r:id="rId25"/>
    <p:sldId id="512" r:id="rId26"/>
    <p:sldId id="513" r:id="rId27"/>
    <p:sldId id="514" r:id="rId28"/>
    <p:sldId id="515" r:id="rId29"/>
    <p:sldId id="516" r:id="rId30"/>
    <p:sldId id="517"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8" autoAdjust="0"/>
    <p:restoredTop sz="90877" autoAdjust="0"/>
  </p:normalViewPr>
  <p:slideViewPr>
    <p:cSldViewPr>
      <p:cViewPr varScale="1">
        <p:scale>
          <a:sx n="86" d="100"/>
          <a:sy n="86" d="100"/>
        </p:scale>
        <p:origin x="1136"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D358DC7-2DB0-F743-B206-666BD2CB356D}" type="datetimeFigureOut">
              <a:rPr lang="en-US" smtClean="0"/>
              <a:t>9/16/19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1EB4F19-52D0-CA4D-A6ED-ADA89533F699}" type="slidenum">
              <a:rPr lang="en-US" smtClean="0"/>
              <a:t>‹#›</a:t>
            </a:fld>
            <a:endParaRPr lang="en-US"/>
          </a:p>
        </p:txBody>
      </p:sp>
    </p:spTree>
    <p:extLst>
      <p:ext uri="{BB962C8B-B14F-4D97-AF65-F5344CB8AC3E}">
        <p14:creationId xmlns:p14="http://schemas.microsoft.com/office/powerpoint/2010/main" val="213643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BD5E47-F045-4C01-A154-66E3997AD169}" type="datetimeFigureOut">
              <a:rPr lang="en-US" smtClean="0"/>
              <a:t>9/16/19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2E1503E-EACF-3142-AD1F-7CBD8573E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0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07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DB4F368-4724-3841-AF0B-812A139452A8}" type="slidenum">
              <a:rPr lang="en-US" altLang="en-US" sz="1200"/>
              <a:pPr eaLnBrk="1" hangingPunct="1"/>
              <a:t>1</a:t>
            </a:fld>
            <a:endParaRPr lang="en-US" altLang="en-US" sz="1200"/>
          </a:p>
        </p:txBody>
      </p:sp>
      <p:sp>
        <p:nvSpPr>
          <p:cNvPr id="16386" name="Rectangle 2">
            <a:extLst>
              <a:ext uri="{FF2B5EF4-FFF2-40B4-BE49-F238E27FC236}">
                <a16:creationId xmlns:a16="http://schemas.microsoft.com/office/drawing/2014/main" id="{3F3080A3-914E-214E-94F9-BAD243FFF55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65B9C15-9878-DC40-B9B9-8BA996DE7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5214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10</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729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11</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723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12</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33E6-F610-4A42-895D-5660907B102C}" type="slidenum">
              <a:rPr lang="en-US"/>
              <a:pPr/>
              <a:t>13</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16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7C5A3-38BE-40EB-97FE-DF4586642641}" type="slidenum">
              <a:rPr lang="en-US"/>
              <a:pPr/>
              <a:t>14</a:t>
            </a:fld>
            <a:endParaRPr lang="en-US"/>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1796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B6035-2815-429E-996F-7F771C5247D7}" type="slidenum">
              <a:rPr lang="en-US"/>
              <a:pPr/>
              <a:t>15</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865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11FD7DE5-E181-45B2-BC13-47077D38CFD4}" type="slidenum">
              <a:rPr lang="en-US" sz="1200">
                <a:latin typeface="Times New Roman" pitchFamily="18" charset="0"/>
              </a:rPr>
              <a:pPr eaLnBrk="1" hangingPunct="1"/>
              <a:t>16</a:t>
            </a:fld>
            <a:endParaRPr lang="en-US" sz="12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1996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A673-15E4-43FD-9820-18EED3E60DF9}" type="slidenum">
              <a:rPr lang="en-US"/>
              <a:pPr/>
              <a:t>17</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601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371-F2CE-4B3E-8DFC-F0AE1C80FFFA}" type="slidenum">
              <a:rPr lang="en-US"/>
              <a:pPr/>
              <a:t>18</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184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56710-8BAE-4B10-8909-8B43FC303E78}" type="slidenum">
              <a:rPr lang="en-US"/>
              <a:pPr/>
              <a:t>19</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619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D16-29C4-4B0D-9509-B54CCCEEDE43}" type="slidenum">
              <a:rPr lang="en-US"/>
              <a:pPr/>
              <a:t>2</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3415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FBB1C-AFD2-452F-AE9C-5C545DA8F6A2}" type="slidenum">
              <a:rPr lang="en-US"/>
              <a:pPr/>
              <a:t>20</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129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21</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782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22</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371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23</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356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23F3-9B38-4F84-BAFB-D536A77E864C}" type="slidenum">
              <a:rPr lang="en-US"/>
              <a:pPr/>
              <a:t>24</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099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C5392-36DB-42CE-9D7A-0AA778D8D761}" type="slidenum">
              <a:rPr lang="en-US"/>
              <a:pPr/>
              <a:t>25</a:t>
            </a:fld>
            <a:endParaRPr lang="en-US"/>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508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8685C-D1B0-4D8B-B0A5-2B18BF8B052D}" type="slidenum">
              <a:rPr lang="en-US"/>
              <a:pPr/>
              <a:t>26</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8212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99AA-8100-4649-997E-E119C710D76B}" type="slidenum">
              <a:rPr lang="en-US"/>
              <a:pPr/>
              <a:t>27</a:t>
            </a:fld>
            <a:endParaRPr lang="en-US"/>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6994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EB43B-2887-4459-945B-4649A99177B0}" type="slidenum">
              <a:rPr lang="en-US"/>
              <a:pPr/>
              <a:t>28</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0224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E4387-E047-4D0D-A470-32D5B95B03F5}" type="slidenum">
              <a:rPr lang="en-US"/>
              <a:pPr/>
              <a:t>29</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957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9D7CD-E42A-4D59-B663-08F5640C19AE}" type="slidenum">
              <a:rPr lang="en-US"/>
              <a:pPr/>
              <a:t>3</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176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461A3-E3FE-4585-8FDC-C29E6BC44D89}" type="slidenum">
              <a:rPr lang="en-US"/>
              <a:pPr/>
              <a:t>30</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804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647D4-F49E-4E01-A75A-BDD43C5D64E5}" type="slidenum">
              <a:rPr lang="en-US"/>
              <a:pPr/>
              <a:t>4</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698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0A421-FDA6-4107-84F0-56F52739A675}" type="slidenum">
              <a:rPr lang="en-US"/>
              <a:pPr/>
              <a:t>5</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320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0410-379E-485A-B746-B1738B1FAA5A}" type="slidenum">
              <a:rPr lang="en-US"/>
              <a:pPr/>
              <a:t>6</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970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18B3A-CAEB-4752-A358-C0BEA022CF69}" type="slidenum">
              <a:rPr lang="en-US"/>
              <a:pPr/>
              <a:t>7</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388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8</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4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9</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2052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4 &lt;</a:t>
            </a:r>
            <a:fld id="{D1B2EFE9-D440-4A3B-858C-5FEDF5DD0E10}" type="slidenum">
              <a:rPr lang="en-US" sz="1400" smtClean="0">
                <a:solidFill>
                  <a:schemeClr val="bg1"/>
                </a:solidFill>
              </a:rPr>
              <a:pPr/>
              <a:t>‹#›</a:t>
            </a:fld>
            <a:r>
              <a:rPr lang="en-US" sz="1400" dirty="0">
                <a:solidFill>
                  <a:schemeClr val="bg1"/>
                </a:solidFill>
              </a:rPr>
              <a:t>&gt; </a:t>
            </a: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Lecture 4 &lt;</a:t>
            </a:r>
            <a:fld id="{D1B2EFE9-D440-4A3B-858C-5FEDF5DD0E10}" type="slidenum">
              <a:rPr lang="en-US" sz="1400" smtClean="0">
                <a:solidFill>
                  <a:schemeClr val="bg1"/>
                </a:solidFill>
              </a:rPr>
              <a:pPr/>
              <a:t>‹#›</a:t>
            </a:fld>
            <a:r>
              <a:rPr lang="en-US" sz="1400" dirty="0">
                <a:solidFill>
                  <a:schemeClr val="bg1"/>
                </a:solidFill>
              </a:rPr>
              <a:t>&gt; </a:t>
            </a: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96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1101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p:cNvSpPr>
            <a:spLocks noGrp="1"/>
          </p:cNvSpPr>
          <p:nvPr>
            <p:ph type="tbl" idx="1"/>
          </p:nvPr>
        </p:nvSpPr>
        <p:spPr>
          <a:xfrm>
            <a:off x="685800" y="1219200"/>
            <a:ext cx="7772400" cy="495300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quarter" idx="1"/>
          </p:nvPr>
        </p:nvSpPr>
        <p:spPr>
          <a:xfrm>
            <a:off x="6858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2293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36295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82766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61E0959C-64E3-5747-B117-D63FEC92B5A6}"/>
              </a:ext>
            </a:extLst>
          </p:cNvPr>
          <p:cNvSpPr>
            <a:spLocks noGrp="1" noChangeArrowheads="1"/>
          </p:cNvSpPr>
          <p:nvPr>
            <p:ph type="ftr" sz="quarter" idx="10"/>
          </p:nvPr>
        </p:nvSpPr>
        <p:spPr>
          <a:xfrm>
            <a:off x="685800" y="6248400"/>
            <a:ext cx="7772400" cy="457200"/>
          </a:xfrm>
          <a:prstGeom prst="rect">
            <a:avLst/>
          </a:prstGeom>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C230745-C281-EA47-9BE8-AF4FC50421F5}"/>
              </a:ext>
            </a:extLst>
          </p:cNvPr>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61BE0502-0B5A-424E-B7C7-93BA69F8CCD5}" type="slidenum">
              <a:rPr lang="en-US" altLang="en-US"/>
              <a:pPr/>
              <a:t>‹#›</a:t>
            </a:fld>
            <a:endParaRPr lang="en-US" altLang="en-US"/>
          </a:p>
        </p:txBody>
      </p:sp>
      <p:sp>
        <p:nvSpPr>
          <p:cNvPr id="6" name="Rectangle 5">
            <a:extLst>
              <a:ext uri="{FF2B5EF4-FFF2-40B4-BE49-F238E27FC236}">
                <a16:creationId xmlns:a16="http://schemas.microsoft.com/office/drawing/2014/main" id="{452A4A46-44A4-FC4A-9F34-EF42A9EF8325}"/>
              </a:ext>
            </a:extLst>
          </p:cNvPr>
          <p:cNvSpPr/>
          <p:nvPr userDrawn="1"/>
        </p:nvSpPr>
        <p:spPr>
          <a:xfrm>
            <a:off x="152400" y="5924550"/>
            <a:ext cx="88392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14763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9/16/19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25.xml"/><Relationship Id="rId7" Type="http://schemas.openxmlformats.org/officeDocument/2006/relationships/oleObject" Target="../embeddings/oleObject9.bin"/><Relationship Id="rId2" Type="http://schemas.openxmlformats.org/officeDocument/2006/relationships/tags" Target="../tags/tag24.xml"/><Relationship Id="rId1" Type="http://schemas.openxmlformats.org/officeDocument/2006/relationships/vmlDrawing" Target="../drawings/vmlDrawing7.v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1.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notesSlide" Target="../notesSlides/notesSlide11.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8.v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image" Target="../media/image14.wmf"/><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vmlDrawing" Target="../drawings/vmlDrawing9.vml"/><Relationship Id="rId6" Type="http://schemas.openxmlformats.org/officeDocument/2006/relationships/tags" Target="../tags/tag41.xml"/><Relationship Id="rId11" Type="http://schemas.openxmlformats.org/officeDocument/2006/relationships/image" Target="../media/image14.wmf"/><Relationship Id="rId5" Type="http://schemas.openxmlformats.org/officeDocument/2006/relationships/tags" Target="../tags/tag40.xml"/><Relationship Id="rId10" Type="http://schemas.openxmlformats.org/officeDocument/2006/relationships/oleObject" Target="../embeddings/oleObject11.bin"/><Relationship Id="rId4" Type="http://schemas.openxmlformats.org/officeDocument/2006/relationships/tags" Target="../tags/tag39.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vmlDrawing" Target="../drawings/vmlDrawing12.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50.xml"/><Relationship Id="rId7" Type="http://schemas.openxmlformats.org/officeDocument/2006/relationships/image" Target="../media/image18.wmf"/><Relationship Id="rId2" Type="http://schemas.openxmlformats.org/officeDocument/2006/relationships/tags" Target="../tags/tag49.xml"/><Relationship Id="rId1" Type="http://schemas.openxmlformats.org/officeDocument/2006/relationships/vmlDrawing" Target="../drawings/vmlDrawing13.vml"/><Relationship Id="rId6" Type="http://schemas.openxmlformats.org/officeDocument/2006/relationships/oleObject" Target="../embeddings/oleObject15.bin"/><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emf"/><Relationship Id="rId2" Type="http://schemas.openxmlformats.org/officeDocument/2006/relationships/tags" Target="../tags/tag53.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55.xml"/><Relationship Id="rId7" Type="http://schemas.openxmlformats.org/officeDocument/2006/relationships/notesSlide" Target="../notesSlides/notesSlide21.xml"/><Relationship Id="rId2" Type="http://schemas.openxmlformats.org/officeDocument/2006/relationships/tags" Target="../tags/tag54.xml"/><Relationship Id="rId1" Type="http://schemas.openxmlformats.org/officeDocument/2006/relationships/vmlDrawing" Target="../drawings/vmlDrawing15.v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0.emf"/><Relationship Id="rId2" Type="http://schemas.openxmlformats.org/officeDocument/2006/relationships/tags" Target="../tags/tag58.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21.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23.emf"/><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tags" Target="../tags/tag67.xml"/><Relationship Id="rId7" Type="http://schemas.openxmlformats.org/officeDocument/2006/relationships/oleObject" Target="../embeddings/oleObject21.bin"/><Relationship Id="rId2" Type="http://schemas.openxmlformats.org/officeDocument/2006/relationships/tags" Target="../tags/tag66.xml"/><Relationship Id="rId1" Type="http://schemas.openxmlformats.org/officeDocument/2006/relationships/vmlDrawing" Target="../drawings/vmlDrawing18.vml"/><Relationship Id="rId6" Type="http://schemas.openxmlformats.org/officeDocument/2006/relationships/notesSlide" Target="../notesSlides/notesSlide27.xml"/><Relationship Id="rId5" Type="http://schemas.openxmlformats.org/officeDocument/2006/relationships/slideLayout" Target="../slideLayouts/slideLayout2.xml"/><Relationship Id="rId10" Type="http://schemas.openxmlformats.org/officeDocument/2006/relationships/image" Target="../media/image26.wmf"/><Relationship Id="rId4" Type="http://schemas.openxmlformats.org/officeDocument/2006/relationships/tags" Target="../tags/tag68.xml"/><Relationship Id="rId9"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vmlDrawing" Target="../drawings/vmlDrawing19.v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oleObject" Target="../embeddings/oleObject3.bin"/><Relationship Id="rId3" Type="http://schemas.openxmlformats.org/officeDocument/2006/relationships/tags" Target="../tags/tag5.xml"/><Relationship Id="rId7" Type="http://schemas.openxmlformats.org/officeDocument/2006/relationships/slideLayout" Target="../slideLayouts/slideLayout2.xml"/><Relationship Id="rId12" Type="http://schemas.openxmlformats.org/officeDocument/2006/relationships/image" Target="../media/image8.w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oleObject" Target="../embeddings/oleObject2.bin"/><Relationship Id="rId5" Type="http://schemas.openxmlformats.org/officeDocument/2006/relationships/tags" Target="../tags/tag7.xml"/><Relationship Id="rId10" Type="http://schemas.openxmlformats.org/officeDocument/2006/relationships/image" Target="../media/image7.wmf"/><Relationship Id="rId4" Type="http://schemas.openxmlformats.org/officeDocument/2006/relationships/tags" Target="../tags/tag6.xml"/><Relationship Id="rId9" Type="http://schemas.openxmlformats.org/officeDocument/2006/relationships/oleObject" Target="../embeddings/oleObject1.bin"/><Relationship Id="rId14"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tags" Target="../tags/tag10.xml"/><Relationship Id="rId7"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tags" Target="../tags/tag13.xml"/><Relationship Id="rId7" Type="http://schemas.openxmlformats.org/officeDocument/2006/relationships/oleObject" Target="../embeddings/oleObject5.bin"/><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tags" Target="../tags/tag16.xml"/><Relationship Id="rId7" Type="http://schemas.openxmlformats.org/officeDocument/2006/relationships/oleObject" Target="../embeddings/oleObject6.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19.xml"/><Relationship Id="rId7" Type="http://schemas.openxmlformats.org/officeDocument/2006/relationships/oleObject" Target="../embeddings/oleObject7.bin"/><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22.xml"/><Relationship Id="rId7" Type="http://schemas.openxmlformats.org/officeDocument/2006/relationships/oleObject" Target="../embeddings/oleObject8.bin"/><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A1E0682-7980-454F-944D-3280DDBF5397}"/>
              </a:ext>
            </a:extLst>
          </p:cNvPr>
          <p:cNvSpPr>
            <a:spLocks noGrp="1" noChangeArrowheads="1"/>
          </p:cNvSpPr>
          <p:nvPr>
            <p:ph type="ctrTitle"/>
          </p:nvPr>
        </p:nvSpPr>
        <p:spPr>
          <a:xfrm>
            <a:off x="4953000" y="2743200"/>
            <a:ext cx="4191000" cy="1600200"/>
          </a:xfrm>
        </p:spPr>
        <p:txBody>
          <a:bodyPr>
            <a:normAutofit/>
          </a:bodyPr>
          <a:lstStyle/>
          <a:p>
            <a:pPr algn="l" eaLnBrk="1" hangingPunct="1"/>
            <a:r>
              <a:rPr lang="en-US" altLang="en-US" sz="40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t>Lecture 4: </a:t>
            </a:r>
            <a:br>
              <a:rPr lang="en-US" altLang="en-US" sz="40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rPr>
            </a:br>
            <a:r>
              <a:rPr lang="en-US" altLang="en-US" sz="2400" b="1" dirty="0">
                <a:latin typeface="Arial Black" panose="020B0604020202020204" pitchFamily="34" charset="0"/>
                <a:ea typeface="ＭＳ Ｐゴシック" panose="020B0600070205080204" pitchFamily="34" charset="-128"/>
                <a:cs typeface="Arial Black" panose="020B0604020202020204" pitchFamily="34" charset="0"/>
              </a:rPr>
              <a:t>Finite State Machines</a:t>
            </a:r>
            <a:endParaRPr lang="en-US" altLang="en-US" sz="2400" b="1" dirty="0">
              <a:solidFill>
                <a:schemeClr val="tx1"/>
              </a:solidFill>
              <a:latin typeface="Arial Black" panose="020B0604020202020204" pitchFamily="34" charset="0"/>
              <a:ea typeface="ＭＳ Ｐゴシック" panose="020B0600070205080204" pitchFamily="34" charset="-128"/>
              <a:cs typeface="Arial Black" panose="020B0604020202020204" pitchFamily="34" charset="0"/>
            </a:endParaRPr>
          </a:p>
        </p:txBody>
      </p:sp>
      <p:sp>
        <p:nvSpPr>
          <p:cNvPr id="15362" name="Line 4">
            <a:extLst>
              <a:ext uri="{FF2B5EF4-FFF2-40B4-BE49-F238E27FC236}">
                <a16:creationId xmlns:a16="http://schemas.microsoft.com/office/drawing/2014/main" id="{27BFFB2D-1369-824C-8077-7F4215AD1F77}"/>
              </a:ext>
            </a:extLst>
          </p:cNvPr>
          <p:cNvSpPr>
            <a:spLocks noChangeShapeType="1"/>
          </p:cNvSpPr>
          <p:nvPr/>
        </p:nvSpPr>
        <p:spPr bwMode="auto">
          <a:xfrm>
            <a:off x="457200" y="457200"/>
            <a:ext cx="0" cy="6172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 name="Line 5">
            <a:extLst>
              <a:ext uri="{FF2B5EF4-FFF2-40B4-BE49-F238E27FC236}">
                <a16:creationId xmlns:a16="http://schemas.microsoft.com/office/drawing/2014/main" id="{00A5256B-DC5F-F743-9B70-2FEBC0BE80B8}"/>
              </a:ext>
            </a:extLst>
          </p:cNvPr>
          <p:cNvSpPr>
            <a:spLocks noChangeShapeType="1"/>
          </p:cNvSpPr>
          <p:nvPr/>
        </p:nvSpPr>
        <p:spPr bwMode="auto">
          <a:xfrm>
            <a:off x="457200" y="457200"/>
            <a:ext cx="830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Line 6">
            <a:extLst>
              <a:ext uri="{FF2B5EF4-FFF2-40B4-BE49-F238E27FC236}">
                <a16:creationId xmlns:a16="http://schemas.microsoft.com/office/drawing/2014/main" id="{09C03B16-F696-DD4B-A3C9-E4EED7E1FB49}"/>
              </a:ext>
            </a:extLst>
          </p:cNvPr>
          <p:cNvSpPr>
            <a:spLocks noChangeShapeType="1"/>
          </p:cNvSpPr>
          <p:nvPr/>
        </p:nvSpPr>
        <p:spPr bwMode="auto">
          <a:xfrm>
            <a:off x="8763000" y="457200"/>
            <a:ext cx="0" cy="6172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7">
            <a:extLst>
              <a:ext uri="{FF2B5EF4-FFF2-40B4-BE49-F238E27FC236}">
                <a16:creationId xmlns:a16="http://schemas.microsoft.com/office/drawing/2014/main" id="{4AC4167B-AAA7-AB42-91B4-957EBBDC2763}"/>
              </a:ext>
            </a:extLst>
          </p:cNvPr>
          <p:cNvSpPr>
            <a:spLocks noChangeShapeType="1"/>
          </p:cNvSpPr>
          <p:nvPr/>
        </p:nvSpPr>
        <p:spPr bwMode="auto">
          <a:xfrm>
            <a:off x="457200" y="6629400"/>
            <a:ext cx="830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66" name="Picture 1" descr="ddcacover.jpg">
            <a:extLst>
              <a:ext uri="{FF2B5EF4-FFF2-40B4-BE49-F238E27FC236}">
                <a16:creationId xmlns:a16="http://schemas.microsoft.com/office/drawing/2014/main" id="{6A47BA2A-8CE9-8946-BF46-969BB12C9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447800"/>
            <a:ext cx="45386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2">
            <a:extLst>
              <a:ext uri="{FF2B5EF4-FFF2-40B4-BE49-F238E27FC236}">
                <a16:creationId xmlns:a16="http://schemas.microsoft.com/office/drawing/2014/main" id="{5FD2FB04-88C7-144F-9589-7AA8323E78DF}"/>
              </a:ext>
            </a:extLst>
          </p:cNvPr>
          <p:cNvSpPr>
            <a:spLocks noChangeArrowheads="1"/>
          </p:cNvSpPr>
          <p:nvPr/>
        </p:nvSpPr>
        <p:spPr bwMode="auto">
          <a:xfrm>
            <a:off x="533400" y="5334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dirty="0">
                <a:latin typeface="Arial Black" panose="020B0604020202020204" pitchFamily="34" charset="0"/>
              </a:rPr>
              <a:t>E85</a:t>
            </a:r>
            <a:r>
              <a:rPr lang="en-US" altLang="en-US" dirty="0">
                <a:latin typeface="Arial Black" panose="020B0604020202020204" pitchFamily="34" charset="0"/>
              </a:rPr>
              <a:t> Digital Design &amp; Computer Engineering</a:t>
            </a:r>
            <a:endParaRPr lang="en-US" altLang="en-US" dirty="0"/>
          </a:p>
        </p:txBody>
      </p:sp>
      <p:pic>
        <p:nvPicPr>
          <p:cNvPr id="2" name="Picture 1">
            <a:extLst>
              <a:ext uri="{FF2B5EF4-FFF2-40B4-BE49-F238E27FC236}">
                <a16:creationId xmlns:a16="http://schemas.microsoft.com/office/drawing/2014/main" id="{B337CC95-1740-C743-B13C-82C1C606A996}"/>
              </a:ext>
            </a:extLst>
          </p:cNvPr>
          <p:cNvPicPr>
            <a:picLocks noChangeAspect="1"/>
          </p:cNvPicPr>
          <p:nvPr/>
        </p:nvPicPr>
        <p:blipFill>
          <a:blip r:embed="rId4"/>
          <a:stretch>
            <a:fillRect/>
          </a:stretch>
        </p:blipFill>
        <p:spPr>
          <a:xfrm>
            <a:off x="7264400" y="5168900"/>
            <a:ext cx="1422400" cy="1422400"/>
          </a:xfrm>
          <a:prstGeom prst="rect">
            <a:avLst/>
          </a:prstGeom>
        </p:spPr>
      </p:pic>
    </p:spTree>
    <p:extLst>
      <p:ext uri="{BB962C8B-B14F-4D97-AF65-F5344CB8AC3E}">
        <p14:creationId xmlns:p14="http://schemas.microsoft.com/office/powerpoint/2010/main" val="3330189948"/>
      </p:ext>
    </p:extLst>
  </p:cSld>
  <p:clrMapOvr>
    <a:masterClrMapping/>
  </p:clrMapOvr>
  <p:transition advTm="7000">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2"/>
            </p:custDataLst>
            <p:extLst/>
          </p:nvPr>
        </p:nvGraphicFramePr>
        <p:xfrm>
          <a:off x="914400" y="1447800"/>
          <a:ext cx="5429250" cy="4023360"/>
        </p:xfrm>
        <a:graphic>
          <a:graphicData uri="http://schemas.openxmlformats.org/drawingml/2006/table">
            <a:tbl>
              <a:tblPr/>
              <a:tblGrid>
                <a:gridCol w="1357313">
                  <a:extLst>
                    <a:ext uri="{9D8B030D-6E8A-4147-A177-3AD203B41FA5}">
                      <a16:colId xmlns:a16="http://schemas.microsoft.com/office/drawing/2014/main" val="20000"/>
                    </a:ext>
                  </a:extLst>
                </a:gridCol>
                <a:gridCol w="1357312">
                  <a:extLst>
                    <a:ext uri="{9D8B030D-6E8A-4147-A177-3AD203B41FA5}">
                      <a16:colId xmlns:a16="http://schemas.microsoft.com/office/drawing/2014/main" val="20001"/>
                    </a:ext>
                  </a:extLst>
                </a:gridCol>
                <a:gridCol w="1357313">
                  <a:extLst>
                    <a:ext uri="{9D8B030D-6E8A-4147-A177-3AD203B41FA5}">
                      <a16:colId xmlns:a16="http://schemas.microsoft.com/office/drawing/2014/main" val="20002"/>
                    </a:ext>
                  </a:extLst>
                </a:gridCol>
                <a:gridCol w="1357312">
                  <a:extLst>
                    <a:ext uri="{9D8B030D-6E8A-4147-A177-3AD203B41FA5}">
                      <a16:colId xmlns:a16="http://schemas.microsoft.com/office/drawing/2014/main" val="20003"/>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Next State</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T</a:t>
                      </a:r>
                      <a:r>
                        <a:rPr kumimoji="0" lang="en-US" sz="2400" b="1" i="1" u="none" strike="noStrike" cap="none" normalizeH="0" baseline="-25000" dirty="0">
                          <a:ln>
                            <a:noFill/>
                          </a:ln>
                          <a:solidFill>
                            <a:schemeClr val="bg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T</a:t>
                      </a:r>
                      <a:r>
                        <a:rPr kumimoji="0" lang="en-US" sz="2400" b="1" i="1" u="none" strike="noStrike" cap="none" normalizeH="0" baseline="-25000" dirty="0">
                          <a:ln>
                            <a:noFill/>
                          </a:ln>
                          <a:solidFill>
                            <a:schemeClr val="bg1"/>
                          </a:solidFill>
                          <a:effectLst/>
                          <a:latin typeface="Times New Roman" pitchFamily="18" charset="0"/>
                          <a:cs typeface="Arial" charset="0"/>
                        </a:rPr>
                        <a:t>B</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1" u="none" strike="noStrike" cap="none" normalizeH="0" baseline="0" dirty="0">
                          <a:ln>
                            <a:noFill/>
                          </a:ln>
                          <a:solidFill>
                            <a:schemeClr val="bg1"/>
                          </a:solidFill>
                          <a:effectLst/>
                          <a:latin typeface="Times New Roman" pitchFamily="18" charset="0"/>
                          <a:cs typeface="Times New Roman" pitchFamily="18" charset="0"/>
                        </a:rPr>
                        <a:t>'</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S2</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S3</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S2</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632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State Transition Table</a:t>
            </a:r>
          </a:p>
        </p:txBody>
      </p:sp>
      <p:sp>
        <p:nvSpPr>
          <p:cNvPr id="5" name="Rectangle 4"/>
          <p:cNvSpPr/>
          <p:nvPr/>
        </p:nvSpPr>
        <p:spPr>
          <a:xfrm>
            <a:off x="5048250" y="28194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048250" y="32766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48250" y="37338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48250" y="41910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8250" y="4648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48250" y="51054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custDataLst>
              <p:tags r:id="rId4"/>
            </p:custDataLst>
            <p:extLst/>
          </p:nvPr>
        </p:nvGraphicFramePr>
        <p:xfrm>
          <a:off x="6353175" y="2209800"/>
          <a:ext cx="2790825" cy="2780557"/>
        </p:xfrm>
        <a:graphic>
          <a:graphicData uri="http://schemas.openxmlformats.org/presentationml/2006/ole">
            <mc:AlternateContent xmlns:mc="http://schemas.openxmlformats.org/markup-compatibility/2006">
              <mc:Choice xmlns:v="urn:schemas-microsoft-com:vml" Requires="v">
                <p:oleObj spid="_x0000_s229380" name="VISIO" r:id="rId7" imgW="2001299" imgH="1993667" progId="Visio.Drawing.6">
                  <p:embed/>
                </p:oleObj>
              </mc:Choice>
              <mc:Fallback>
                <p:oleObj name="VISIO" r:id="rId7" imgW="2001299" imgH="1993667" progId="Visio.Drawing.6">
                  <p:embed/>
                  <p:pic>
                    <p:nvPicPr>
                      <p:cNvPr id="1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3175" y="2209800"/>
                        <a:ext cx="2790825" cy="278055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26093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2"/>
            </p:custDataLst>
            <p:extLst/>
          </p:nvPr>
        </p:nvGraphicFramePr>
        <p:xfrm>
          <a:off x="457200" y="1366837"/>
          <a:ext cx="5715000" cy="3662363"/>
        </p:xfrm>
        <a:graphic>
          <a:graphicData uri="http://schemas.openxmlformats.org/drawingml/2006/table">
            <a:tbl>
              <a:tblPr/>
              <a:tblGrid>
                <a:gridCol w="1076739">
                  <a:extLst>
                    <a:ext uri="{9D8B030D-6E8A-4147-A177-3AD203B41FA5}">
                      <a16:colId xmlns:a16="http://schemas.microsoft.com/office/drawing/2014/main" val="20000"/>
                    </a:ext>
                  </a:extLst>
                </a:gridCol>
                <a:gridCol w="993913">
                  <a:extLst>
                    <a:ext uri="{9D8B030D-6E8A-4147-A177-3AD203B41FA5}">
                      <a16:colId xmlns:a16="http://schemas.microsoft.com/office/drawing/2014/main" val="20001"/>
                    </a:ext>
                  </a:extLst>
                </a:gridCol>
                <a:gridCol w="993913">
                  <a:extLst>
                    <a:ext uri="{9D8B030D-6E8A-4147-A177-3AD203B41FA5}">
                      <a16:colId xmlns:a16="http://schemas.microsoft.com/office/drawing/2014/main" val="20002"/>
                    </a:ext>
                  </a:extLst>
                </a:gridCol>
                <a:gridCol w="911087">
                  <a:extLst>
                    <a:ext uri="{9D8B030D-6E8A-4147-A177-3AD203B41FA5}">
                      <a16:colId xmlns:a16="http://schemas.microsoft.com/office/drawing/2014/main" val="20003"/>
                    </a:ext>
                  </a:extLst>
                </a:gridCol>
                <a:gridCol w="828261">
                  <a:extLst>
                    <a:ext uri="{9D8B030D-6E8A-4147-A177-3AD203B41FA5}">
                      <a16:colId xmlns:a16="http://schemas.microsoft.com/office/drawing/2014/main" val="20004"/>
                    </a:ext>
                  </a:extLst>
                </a:gridCol>
                <a:gridCol w="911087">
                  <a:extLst>
                    <a:ext uri="{9D8B030D-6E8A-4147-A177-3AD203B41FA5}">
                      <a16:colId xmlns:a16="http://schemas.microsoft.com/office/drawing/2014/main" val="20005"/>
                    </a:ext>
                  </a:extLst>
                </a:gridCol>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0" u="none" strike="noStrike" cap="none" normalizeH="0" baseline="-25000" dirty="0">
                          <a:ln>
                            <a:noFill/>
                          </a:ln>
                          <a:solidFill>
                            <a:schemeClr val="bg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0" u="none" strike="noStrike" cap="none" normalizeH="0" baseline="-25000" dirty="0">
                          <a:ln>
                            <a:noFill/>
                          </a:ln>
                          <a:solidFill>
                            <a:schemeClr val="bg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T</a:t>
                      </a:r>
                      <a:r>
                        <a:rPr kumimoji="0" lang="en-US" sz="2400" b="1" i="1" u="none" strike="noStrike" cap="none" normalizeH="0" baseline="-25000" dirty="0">
                          <a:ln>
                            <a:noFill/>
                          </a:ln>
                          <a:solidFill>
                            <a:schemeClr val="bg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T</a:t>
                      </a:r>
                      <a:r>
                        <a:rPr kumimoji="0" lang="en-US" sz="2400" b="1" i="1" u="none" strike="noStrike" cap="none" normalizeH="0" baseline="-25000" dirty="0">
                          <a:ln>
                            <a:noFill/>
                          </a:ln>
                          <a:solidFill>
                            <a:schemeClr val="bg1"/>
                          </a:solidFill>
                          <a:effectLst/>
                          <a:latin typeface="Times New Roman" pitchFamily="18" charset="0"/>
                          <a:cs typeface="Arial" charset="0"/>
                        </a:rPr>
                        <a:t>B</a:t>
                      </a:r>
                    </a:p>
                  </a:txBody>
                  <a:tcPr anchor="b" horzOverflow="overflow">
                    <a:lnL>
                      <a:noFill/>
                    </a:lnL>
                    <a:lnR w="57150"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1" u="none" strike="noStrike" cap="none" normalizeH="0" baseline="0" dirty="0">
                          <a:ln>
                            <a:noFill/>
                          </a:ln>
                          <a:solidFill>
                            <a:schemeClr val="bg1"/>
                          </a:solidFill>
                          <a:effectLst/>
                          <a:latin typeface="Times New Roman" pitchFamily="18" charset="0"/>
                          <a:cs typeface="Times New Roman" pitchFamily="18" charset="0"/>
                        </a:rPr>
                        <a:t>'</a:t>
                      </a:r>
                      <a:r>
                        <a:rPr kumimoji="0" lang="en-US" sz="2400" b="1" i="0" u="none" strike="noStrike" cap="none" normalizeH="0" baseline="-25000" dirty="0">
                          <a:ln>
                            <a:noFill/>
                          </a:ln>
                          <a:solidFill>
                            <a:schemeClr val="bg1"/>
                          </a:solidFill>
                          <a:effectLst/>
                          <a:latin typeface="Times New Roman" pitchFamily="18" charset="0"/>
                          <a:cs typeface="Times New Roman" pitchFamily="18" charset="0"/>
                        </a:rPr>
                        <a:t>1</a:t>
                      </a:r>
                    </a:p>
                  </a:txBody>
                  <a:tcPr anchor="b" horzOverflow="overflow">
                    <a:lnL w="57150" cap="flat" cmpd="sng" algn="ctr">
                      <a:solidFill>
                        <a:schemeClr val="tx1"/>
                      </a:solidFill>
                      <a:prstDash val="solid"/>
                      <a:round/>
                      <a:headEnd type="none" w="med" len="med"/>
                      <a:tailEnd type="none" w="med" len="med"/>
                    </a:lnL>
                    <a:lnR>
                      <a:noFill/>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1" u="none" strike="noStrike" cap="none" normalizeH="0" baseline="0" dirty="0">
                          <a:ln>
                            <a:noFill/>
                          </a:ln>
                          <a:solidFill>
                            <a:schemeClr val="bg1"/>
                          </a:solidFill>
                          <a:effectLst/>
                          <a:latin typeface="Times New Roman" pitchFamily="18" charset="0"/>
                          <a:cs typeface="Times New Roman" pitchFamily="18" charset="0"/>
                        </a:rPr>
                        <a:t>'</a:t>
                      </a:r>
                      <a:r>
                        <a:rPr kumimoji="0" lang="en-US" sz="2400" b="1" i="0" u="none" strike="noStrike" cap="none" normalizeH="0" baseline="-25000" dirty="0">
                          <a:ln>
                            <a:noFill/>
                          </a:ln>
                          <a:solidFill>
                            <a:schemeClr val="bg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165381" name="Group 69"/>
          <p:cNvGraphicFramePr>
            <a:graphicFrameLocks noGrp="1"/>
          </p:cNvGraphicFramePr>
          <p:nvPr>
            <p:ph sz="half" idx="4294967295"/>
            <p:custDataLst>
              <p:tags r:id="rId3"/>
            </p:custDataLst>
            <p:extLst/>
          </p:nvPr>
        </p:nvGraphicFramePr>
        <p:xfrm>
          <a:off x="6324600" y="1408112"/>
          <a:ext cx="2514600" cy="2859088"/>
        </p:xfrm>
        <a:graphic>
          <a:graphicData uri="http://schemas.openxmlformats.org/drawingml/2006/table">
            <a:tbl>
              <a:tblPr/>
              <a:tblGrid>
                <a:gridCol w="990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65314"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4" name="TextBox 13"/>
          <p:cNvSpPr txBox="1"/>
          <p:nvPr/>
        </p:nvSpPr>
        <p:spPr>
          <a:xfrm>
            <a:off x="457200" y="68759"/>
            <a:ext cx="7924800" cy="738664"/>
          </a:xfrm>
          <a:prstGeom prst="rect">
            <a:avLst/>
          </a:prstGeom>
          <a:noFill/>
        </p:spPr>
        <p:txBody>
          <a:bodyPr wrap="square" rtlCol="0">
            <a:spAutoFit/>
          </a:bodyPr>
          <a:lstStyle/>
          <a:p>
            <a:r>
              <a:rPr lang="en-US" sz="4200" dirty="0">
                <a:solidFill>
                  <a:schemeClr val="bg1"/>
                </a:solidFill>
                <a:latin typeface="+mj-lt"/>
              </a:rPr>
              <a:t>FSM Encoded State Transition Table</a:t>
            </a:r>
          </a:p>
        </p:txBody>
      </p:sp>
      <p:sp>
        <p:nvSpPr>
          <p:cNvPr id="6" name="Rectangle 91"/>
          <p:cNvSpPr>
            <a:spLocks noChangeArrowheads="1"/>
          </p:cNvSpPr>
          <p:nvPr>
            <p:custDataLst>
              <p:tags r:id="rId5"/>
            </p:custDataLst>
          </p:nvPr>
        </p:nvSpPr>
        <p:spPr bwMode="auto">
          <a:xfrm>
            <a:off x="1981200" y="5029200"/>
            <a:ext cx="3581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S</a:t>
            </a:r>
            <a:r>
              <a:rPr lang="en-US" sz="2400" b="1" i="1" dirty="0">
                <a:latin typeface="Times New Roman" pitchFamily="18" charset="0"/>
                <a:cs typeface="Times New Roman" pitchFamily="18" charset="0"/>
              </a:rPr>
              <a:t>'</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 </a:t>
            </a:r>
            <a:r>
              <a:rPr lang="en-US" sz="2400" b="1" i="1" dirty="0" err="1">
                <a:latin typeface="Times New Roman" pitchFamily="18" charset="0"/>
                <a:cs typeface="Arial" charset="0"/>
              </a:rPr>
              <a:t>xor</a:t>
            </a:r>
            <a:r>
              <a:rPr lang="en-US" sz="2400" b="1" i="1" dirty="0">
                <a:latin typeface="Times New Roman" pitchFamily="18" charset="0"/>
                <a:cs typeface="Arial" charset="0"/>
              </a:rPr>
              <a:t> S</a:t>
            </a:r>
            <a:r>
              <a:rPr lang="en-US" sz="2400" b="1" baseline="-25000" dirty="0">
                <a:latin typeface="Times New Roman" pitchFamily="18" charset="0"/>
                <a:cs typeface="Arial" charset="0"/>
              </a:rPr>
              <a:t>0</a:t>
            </a:r>
            <a:r>
              <a:rPr lang="en-US" sz="2400" b="1" i="1" dirty="0">
                <a:latin typeface="Times New Roman" pitchFamily="18" charset="0"/>
                <a:cs typeface="Arial" charset="0"/>
              </a:rPr>
              <a:t> </a:t>
            </a:r>
          </a:p>
          <a:p>
            <a:pPr marL="342900" indent="-342900">
              <a:spcBef>
                <a:spcPct val="20000"/>
              </a:spcBef>
            </a:pPr>
            <a:r>
              <a:rPr lang="en-US" sz="2400" b="1" i="1" dirty="0">
                <a:latin typeface="Times New Roman" pitchFamily="18" charset="0"/>
                <a:cs typeface="Arial" charset="0"/>
              </a:rPr>
              <a:t>S</a:t>
            </a:r>
            <a:r>
              <a:rPr lang="en-US" sz="2400" b="1" i="1" dirty="0">
                <a:latin typeface="Times New Roman" pitchFamily="18" charset="0"/>
                <a:cs typeface="Times New Roman" pitchFamily="18" charset="0"/>
              </a:rPr>
              <a:t>'</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T</a:t>
            </a:r>
            <a:r>
              <a:rPr lang="en-US" sz="2400" b="1" i="1" baseline="-25000" dirty="0">
                <a:latin typeface="Times New Roman" pitchFamily="18" charset="0"/>
                <a:cs typeface="Arial" charset="0"/>
              </a:rPr>
              <a:t>A</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i="1" dirty="0">
                <a:latin typeface="Times New Roman" pitchFamily="18" charset="0"/>
                <a:cs typeface="Arial" charset="0"/>
              </a:rPr>
              <a:t>T</a:t>
            </a:r>
            <a:r>
              <a:rPr lang="en-US" sz="2400" b="1" i="1" baseline="-25000" dirty="0">
                <a:latin typeface="Times New Roman" pitchFamily="18" charset="0"/>
                <a:cs typeface="Arial" charset="0"/>
              </a:rPr>
              <a:t>B</a:t>
            </a:r>
          </a:p>
        </p:txBody>
      </p:sp>
      <p:sp>
        <p:nvSpPr>
          <p:cNvPr id="7" name="Line 92"/>
          <p:cNvSpPr>
            <a:spLocks noChangeShapeType="1"/>
          </p:cNvSpPr>
          <p:nvPr>
            <p:custDataLst>
              <p:tags r:id="rId6"/>
            </p:custDataLst>
          </p:nvPr>
        </p:nvSpPr>
        <p:spPr bwMode="auto">
          <a:xfrm>
            <a:off x="2743200" y="5561011"/>
            <a:ext cx="228600"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93"/>
          <p:cNvSpPr>
            <a:spLocks noChangeShapeType="1"/>
          </p:cNvSpPr>
          <p:nvPr>
            <p:custDataLst>
              <p:tags r:id="rId7"/>
            </p:custDataLst>
          </p:nvPr>
        </p:nvSpPr>
        <p:spPr bwMode="auto">
          <a:xfrm>
            <a:off x="3048000" y="5561011"/>
            <a:ext cx="228600"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94"/>
          <p:cNvSpPr>
            <a:spLocks noChangeShapeType="1"/>
          </p:cNvSpPr>
          <p:nvPr>
            <p:custDataLst>
              <p:tags r:id="rId8"/>
            </p:custDataLst>
          </p:nvPr>
        </p:nvSpPr>
        <p:spPr bwMode="auto">
          <a:xfrm>
            <a:off x="4191000" y="5551487"/>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95"/>
          <p:cNvSpPr>
            <a:spLocks noChangeShapeType="1"/>
          </p:cNvSpPr>
          <p:nvPr>
            <p:custDataLst>
              <p:tags r:id="rId9"/>
            </p:custDataLst>
          </p:nvPr>
        </p:nvSpPr>
        <p:spPr bwMode="auto">
          <a:xfrm>
            <a:off x="4495800" y="5551487"/>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93"/>
          <p:cNvSpPr>
            <a:spLocks noChangeShapeType="1"/>
          </p:cNvSpPr>
          <p:nvPr>
            <p:custDataLst>
              <p:tags r:id="rId10"/>
            </p:custDataLst>
          </p:nvPr>
        </p:nvSpPr>
        <p:spPr bwMode="auto">
          <a:xfrm>
            <a:off x="3352800" y="5561011"/>
            <a:ext cx="228600"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Rectangle 12"/>
          <p:cNvSpPr/>
          <p:nvPr/>
        </p:nvSpPr>
        <p:spPr>
          <a:xfrm>
            <a:off x="4572000" y="2362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572000" y="28194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72000" y="32766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72000" y="37338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0" y="41910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572000" y="46482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743200" y="51054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43200" y="5486400"/>
            <a:ext cx="2133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custDataLst>
              <p:tags r:id="rId11"/>
            </p:custDataLst>
            <p:extLst/>
          </p:nvPr>
        </p:nvGraphicFramePr>
        <p:xfrm>
          <a:off x="6867567" y="4267200"/>
          <a:ext cx="1714458" cy="1708150"/>
        </p:xfrm>
        <a:graphic>
          <a:graphicData uri="http://schemas.openxmlformats.org/presentationml/2006/ole">
            <mc:AlternateContent xmlns:mc="http://schemas.openxmlformats.org/markup-compatibility/2006">
              <mc:Choice xmlns:v="urn:schemas-microsoft-com:vml" Requires="v">
                <p:oleObj spid="_x0000_s230404" name="VISIO" r:id="rId14" imgW="2001299" imgH="1993667" progId="Visio.Drawing.6">
                  <p:embed/>
                </p:oleObj>
              </mc:Choice>
              <mc:Fallback>
                <p:oleObj name="VISIO" r:id="rId14" imgW="2001299" imgH="1993667" progId="Visio.Drawing.6">
                  <p:embed/>
                  <p:pic>
                    <p:nvPicPr>
                      <p:cNvPr id="22"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7567" y="4267200"/>
                        <a:ext cx="1714458" cy="1708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95834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2"/>
            </p:custDataLst>
            <p:extLst/>
          </p:nvPr>
        </p:nvGraphicFramePr>
        <p:xfrm>
          <a:off x="381000" y="1447800"/>
          <a:ext cx="5524500" cy="2743200"/>
        </p:xfrm>
        <a:graphic>
          <a:graphicData uri="http://schemas.openxmlformats.org/drawingml/2006/table">
            <a:tbl>
              <a:tblPr/>
              <a:tblGrid>
                <a:gridCol w="12573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Current State</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Outputs</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0" u="none" strike="noStrike" cap="none" normalizeH="0" baseline="-25000" dirty="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0" u="none" strike="noStrike" cap="none" normalizeH="0" baseline="-25000" dirty="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L</a:t>
                      </a:r>
                      <a:r>
                        <a:rPr kumimoji="0" lang="en-US" sz="2400" b="1" i="1" u="none" strike="noStrike" cap="none" normalizeH="0" baseline="-25000" dirty="0">
                          <a:ln>
                            <a:noFill/>
                          </a:ln>
                          <a:solidFill>
                            <a:schemeClr val="bg1"/>
                          </a:solidFill>
                          <a:effectLst/>
                          <a:latin typeface="Times New Roman" pitchFamily="18" charset="0"/>
                          <a:cs typeface="Arial" charset="0"/>
                        </a:rPr>
                        <a:t>A</a:t>
                      </a:r>
                      <a:r>
                        <a:rPr kumimoji="0" lang="en-US" sz="2400" b="1" i="0" u="none" strike="noStrike" cap="none" normalizeH="0" baseline="-25000" dirty="0">
                          <a:ln>
                            <a:noFill/>
                          </a:ln>
                          <a:solidFill>
                            <a:schemeClr val="bg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L</a:t>
                      </a:r>
                      <a:r>
                        <a:rPr kumimoji="0" lang="en-US" sz="2400" b="1" i="1" u="none" strike="noStrike" cap="none" normalizeH="0" baseline="-25000" dirty="0">
                          <a:ln>
                            <a:noFill/>
                          </a:ln>
                          <a:solidFill>
                            <a:schemeClr val="bg1"/>
                          </a:solidFill>
                          <a:effectLst/>
                          <a:latin typeface="Times New Roman" pitchFamily="18" charset="0"/>
                          <a:cs typeface="Arial" charset="0"/>
                        </a:rPr>
                        <a:t>A</a:t>
                      </a:r>
                      <a:r>
                        <a:rPr kumimoji="0" lang="en-US" sz="2400" b="1" i="0" u="none" strike="noStrike" cap="none" normalizeH="0" baseline="-25000" dirty="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L</a:t>
                      </a:r>
                      <a:r>
                        <a:rPr kumimoji="0" lang="en-US" sz="2400" b="1" i="1" u="none" strike="noStrike" cap="none" normalizeH="0" baseline="-25000" dirty="0">
                          <a:ln>
                            <a:noFill/>
                          </a:ln>
                          <a:solidFill>
                            <a:schemeClr val="bg1"/>
                          </a:solidFill>
                          <a:effectLst/>
                          <a:latin typeface="Times New Roman" pitchFamily="18" charset="0"/>
                          <a:cs typeface="Arial" charset="0"/>
                        </a:rPr>
                        <a:t>B</a:t>
                      </a:r>
                      <a:r>
                        <a:rPr kumimoji="0" lang="en-US" sz="2400" b="1" i="0" u="none" strike="noStrike" cap="none" normalizeH="0" baseline="-25000" dirty="0">
                          <a:ln>
                            <a:noFill/>
                          </a:ln>
                          <a:solidFill>
                            <a:schemeClr val="bg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L</a:t>
                      </a:r>
                      <a:r>
                        <a:rPr kumimoji="0" lang="en-US" sz="2400" b="1" i="1" u="none" strike="noStrike" cap="none" normalizeH="0" baseline="-25000" dirty="0">
                          <a:ln>
                            <a:noFill/>
                          </a:ln>
                          <a:solidFill>
                            <a:schemeClr val="bg1"/>
                          </a:solidFill>
                          <a:effectLst/>
                          <a:latin typeface="Times New Roman" pitchFamily="18" charset="0"/>
                          <a:cs typeface="Arial" charset="0"/>
                        </a:rPr>
                        <a:t>B</a:t>
                      </a:r>
                      <a:r>
                        <a:rPr kumimoji="0" lang="en-US" sz="2400" b="1" i="0" u="none" strike="noStrike" cap="none" normalizeH="0" baseline="-25000" dirty="0">
                          <a:ln>
                            <a:noFill/>
                          </a:ln>
                          <a:solidFill>
                            <a:schemeClr val="bg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67411" name="Group 51"/>
          <p:cNvGraphicFramePr>
            <a:graphicFrameLocks noGrp="1"/>
          </p:cNvGraphicFramePr>
          <p:nvPr>
            <p:ph sz="half" idx="4294967295"/>
            <p:custDataLst>
              <p:tags r:id="rId3"/>
            </p:custDataLst>
            <p:extLst/>
          </p:nvPr>
        </p:nvGraphicFramePr>
        <p:xfrm>
          <a:off x="6248400" y="1600200"/>
          <a:ext cx="2667000" cy="2297113"/>
        </p:xfrm>
        <a:graphic>
          <a:graphicData uri="http://schemas.openxmlformats.org/drawingml/2006/table">
            <a:tbl>
              <a:tblPr/>
              <a:tblGrid>
                <a:gridCol w="1219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Encoding</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01</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10</a:t>
                      </a:r>
                    </a:p>
                  </a:txBody>
                  <a:tcPr anchor="b"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Output Table</a:t>
            </a:r>
          </a:p>
        </p:txBody>
      </p:sp>
      <p:sp>
        <p:nvSpPr>
          <p:cNvPr id="5" name="Rectangle 70"/>
          <p:cNvSpPr>
            <a:spLocks noChangeArrowheads="1"/>
          </p:cNvSpPr>
          <p:nvPr>
            <p:custDataLst>
              <p:tags r:id="rId4"/>
            </p:custDataLst>
          </p:nvPr>
        </p:nvSpPr>
        <p:spPr bwMode="auto">
          <a:xfrm>
            <a:off x="2514600" y="4114800"/>
            <a:ext cx="2438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A</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endParaRPr lang="en-US" sz="2400" b="1" i="1" dirty="0">
              <a:latin typeface="Times New Roman" pitchFamily="18" charset="0"/>
              <a:cs typeface="Arial" charset="0"/>
            </a:endParaRP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A</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B</a:t>
            </a:r>
            <a:r>
              <a:rPr lang="en-US" sz="2400" b="1" baseline="-25000" dirty="0">
                <a:latin typeface="Times New Roman" pitchFamily="18" charset="0"/>
                <a:cs typeface="Arial" charset="0"/>
              </a:rPr>
              <a:t>1</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endParaRPr lang="en-US" sz="2400" b="1" i="1" dirty="0">
              <a:latin typeface="Times New Roman" pitchFamily="18" charset="0"/>
              <a:cs typeface="Arial" charset="0"/>
            </a:endParaRPr>
          </a:p>
          <a:p>
            <a:pPr marL="342900" indent="-342900">
              <a:spcBef>
                <a:spcPct val="20000"/>
              </a:spcBef>
            </a:pPr>
            <a:r>
              <a:rPr lang="en-US" sz="2400" b="1" i="1" dirty="0">
                <a:latin typeface="Times New Roman" pitchFamily="18" charset="0"/>
                <a:cs typeface="Arial" charset="0"/>
              </a:rPr>
              <a:t>L</a:t>
            </a:r>
            <a:r>
              <a:rPr lang="en-US" sz="2400" b="1" i="1" baseline="-25000" dirty="0">
                <a:latin typeface="Times New Roman" pitchFamily="18" charset="0"/>
                <a:cs typeface="Arial" charset="0"/>
              </a:rPr>
              <a:t>B</a:t>
            </a:r>
            <a:r>
              <a:rPr lang="en-US" sz="2400" b="1" baseline="-25000" dirty="0">
                <a:latin typeface="Times New Roman" pitchFamily="18" charset="0"/>
                <a:cs typeface="Arial" charset="0"/>
              </a:rPr>
              <a:t>0</a:t>
            </a:r>
            <a:r>
              <a:rPr lang="en-US" sz="2400" b="1" i="1" dirty="0">
                <a:latin typeface="Times New Roman" pitchFamily="18" charset="0"/>
                <a:cs typeface="Arial" charset="0"/>
              </a:rPr>
              <a:t> = S</a:t>
            </a:r>
            <a:r>
              <a:rPr lang="en-US" sz="2400" b="1" baseline="-25000" dirty="0">
                <a:latin typeface="Times New Roman" pitchFamily="18" charset="0"/>
                <a:cs typeface="Arial" charset="0"/>
              </a:rPr>
              <a:t>1</a:t>
            </a:r>
            <a:r>
              <a:rPr lang="en-US" sz="2400" b="1" i="1" dirty="0">
                <a:latin typeface="Times New Roman" pitchFamily="18" charset="0"/>
                <a:cs typeface="Arial" charset="0"/>
              </a:rPr>
              <a:t>S</a:t>
            </a:r>
            <a:r>
              <a:rPr lang="en-US" sz="2400" b="1" baseline="-25000" dirty="0">
                <a:latin typeface="Times New Roman" pitchFamily="18" charset="0"/>
                <a:cs typeface="Arial" charset="0"/>
              </a:rPr>
              <a:t>0</a:t>
            </a:r>
            <a:endParaRPr lang="en-US" sz="2400" b="1" i="1" baseline="-25000" dirty="0">
              <a:latin typeface="Times New Roman" pitchFamily="18" charset="0"/>
              <a:cs typeface="Arial" charset="0"/>
            </a:endParaRPr>
          </a:p>
        </p:txBody>
      </p:sp>
      <p:sp>
        <p:nvSpPr>
          <p:cNvPr id="6" name="Line 71"/>
          <p:cNvSpPr>
            <a:spLocks noChangeShapeType="1"/>
          </p:cNvSpPr>
          <p:nvPr>
            <p:custDataLst>
              <p:tags r:id="rId5"/>
            </p:custDataLst>
          </p:nvPr>
        </p:nvSpPr>
        <p:spPr bwMode="auto">
          <a:xfrm>
            <a:off x="3352800" y="46482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b="1"/>
          </a:p>
        </p:txBody>
      </p:sp>
      <p:sp>
        <p:nvSpPr>
          <p:cNvPr id="7" name="Line 72"/>
          <p:cNvSpPr>
            <a:spLocks noChangeShapeType="1"/>
          </p:cNvSpPr>
          <p:nvPr>
            <p:custDataLst>
              <p:tags r:id="rId6"/>
            </p:custDataLst>
          </p:nvPr>
        </p:nvSpPr>
        <p:spPr bwMode="auto">
          <a:xfrm>
            <a:off x="3352800" y="51054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b="1"/>
          </a:p>
        </p:txBody>
      </p:sp>
      <p:sp>
        <p:nvSpPr>
          <p:cNvPr id="8" name="Rectangle 7"/>
          <p:cNvSpPr/>
          <p:nvPr/>
        </p:nvSpPr>
        <p:spPr>
          <a:xfrm>
            <a:off x="2590800" y="24384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90800" y="28956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90800" y="33528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67000" y="3810000"/>
            <a:ext cx="3200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52800" y="4191000"/>
            <a:ext cx="838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52800" y="4572000"/>
            <a:ext cx="838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52800" y="5029200"/>
            <a:ext cx="838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352800" y="5486400"/>
            <a:ext cx="838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custDataLst>
              <p:tags r:id="rId7"/>
            </p:custDataLst>
            <p:extLst/>
          </p:nvPr>
        </p:nvGraphicFramePr>
        <p:xfrm>
          <a:off x="6485161" y="3886200"/>
          <a:ext cx="2064998" cy="2057400"/>
        </p:xfrm>
        <a:graphic>
          <a:graphicData uri="http://schemas.openxmlformats.org/presentationml/2006/ole">
            <mc:AlternateContent xmlns:mc="http://schemas.openxmlformats.org/markup-compatibility/2006">
              <mc:Choice xmlns:v="urn:schemas-microsoft-com:vml" Requires="v">
                <p:oleObj spid="_x0000_s231428" name="VISIO" r:id="rId10" imgW="2001299" imgH="1993667" progId="Visio.Drawing.6">
                  <p:embed/>
                </p:oleObj>
              </mc:Choice>
              <mc:Fallback>
                <p:oleObj name="VISIO" r:id="rId10" imgW="2001299" imgH="1993667" progId="Visio.Drawing.6">
                  <p:embed/>
                  <p:pic>
                    <p:nvPicPr>
                      <p:cNvPr id="17"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5161" y="3886200"/>
                        <a:ext cx="2064998" cy="2057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75283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95" name="Object 75"/>
          <p:cNvGraphicFramePr>
            <a:graphicFrameLocks noGrp="1" noChangeAspect="1"/>
          </p:cNvGraphicFramePr>
          <p:nvPr>
            <p:ph idx="4294967295"/>
            <p:custDataLst>
              <p:tags r:id="rId2"/>
            </p:custDataLst>
            <p:extLst/>
          </p:nvPr>
        </p:nvGraphicFramePr>
        <p:xfrm>
          <a:off x="4800600" y="1371600"/>
          <a:ext cx="1922462" cy="3352800"/>
        </p:xfrm>
        <a:graphic>
          <a:graphicData uri="http://schemas.openxmlformats.org/presentationml/2006/ole">
            <mc:AlternateContent xmlns:mc="http://schemas.openxmlformats.org/markup-compatibility/2006">
              <mc:Choice xmlns:v="urn:schemas-microsoft-com:vml" Requires="v">
                <p:oleObj spid="_x0000_s232452" name="VISIO" r:id="rId5" imgW="769680" imgH="1343160" progId="Visio.Drawing.6">
                  <p:embed/>
                </p:oleObj>
              </mc:Choice>
              <mc:Fallback>
                <p:oleObj name="VISIO" r:id="rId5" imgW="769680" imgH="1343160" progId="Visio.Drawing.6">
                  <p:embed/>
                  <p:pic>
                    <p:nvPicPr>
                      <p:cNvPr id="1003595" name="Object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71600"/>
                        <a:ext cx="1922462"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Schematic: State Register</a:t>
            </a:r>
          </a:p>
        </p:txBody>
      </p:sp>
    </p:spTree>
    <p:extLst>
      <p:ext uri="{BB962C8B-B14F-4D97-AF65-F5344CB8AC3E}">
        <p14:creationId xmlns:p14="http://schemas.microsoft.com/office/powerpoint/2010/main" val="32718970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5572" name="Object 4"/>
          <p:cNvGraphicFramePr>
            <a:graphicFrameLocks noGrp="1" noChangeAspect="1"/>
          </p:cNvGraphicFramePr>
          <p:nvPr>
            <p:ph sz="half" idx="4294967295"/>
            <p:custDataLst>
              <p:tags r:id="rId2"/>
            </p:custDataLst>
            <p:extLst/>
          </p:nvPr>
        </p:nvGraphicFramePr>
        <p:xfrm>
          <a:off x="685800" y="1344612"/>
          <a:ext cx="6030913" cy="3989388"/>
        </p:xfrm>
        <a:graphic>
          <a:graphicData uri="http://schemas.openxmlformats.org/presentationml/2006/ole">
            <mc:AlternateContent xmlns:mc="http://schemas.openxmlformats.org/markup-compatibility/2006">
              <mc:Choice xmlns:v="urn:schemas-microsoft-com:vml" Requires="v">
                <p:oleObj spid="_x0000_s233476" name="VISIO" r:id="rId5" imgW="2461680" imgH="1628640" progId="Visio.Drawing.6">
                  <p:embed/>
                </p:oleObj>
              </mc:Choice>
              <mc:Fallback>
                <p:oleObj name="VISIO" r:id="rId5" imgW="2461680" imgH="1628640" progId="Visio.Drawing.6">
                  <p:embed/>
                  <p:pic>
                    <p:nvPicPr>
                      <p:cNvPr id="100557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44612"/>
                        <a:ext cx="6030913" cy="398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Schematic: Next State Logic</a:t>
            </a:r>
          </a:p>
        </p:txBody>
      </p:sp>
    </p:spTree>
    <p:extLst>
      <p:ext uri="{BB962C8B-B14F-4D97-AF65-F5344CB8AC3E}">
        <p14:creationId xmlns:p14="http://schemas.microsoft.com/office/powerpoint/2010/main" val="35347210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7620" name="Object 4"/>
          <p:cNvGraphicFramePr>
            <a:graphicFrameLocks noGrp="1" noChangeAspect="1"/>
          </p:cNvGraphicFramePr>
          <p:nvPr>
            <p:ph sz="half" idx="4294967295"/>
            <p:custDataLst>
              <p:tags r:id="rId2"/>
            </p:custDataLst>
          </p:nvPr>
        </p:nvGraphicFramePr>
        <p:xfrm>
          <a:off x="685800" y="1371600"/>
          <a:ext cx="8458200" cy="3937000"/>
        </p:xfrm>
        <a:graphic>
          <a:graphicData uri="http://schemas.openxmlformats.org/presentationml/2006/ole">
            <mc:AlternateContent xmlns:mc="http://schemas.openxmlformats.org/markup-compatibility/2006">
              <mc:Choice xmlns:v="urn:schemas-microsoft-com:vml" Requires="v">
                <p:oleObj spid="_x0000_s234500" name="VISIO" r:id="rId5" imgW="3498840" imgH="1628640" progId="Visio.Drawing.6">
                  <p:embed/>
                </p:oleObj>
              </mc:Choice>
              <mc:Fallback>
                <p:oleObj name="VISIO" r:id="rId5" imgW="3498840" imgH="1628640" progId="Visio.Drawing.6">
                  <p:embed/>
                  <p:pic>
                    <p:nvPicPr>
                      <p:cNvPr id="10076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8458200" cy="3937000"/>
                      </a:xfrm>
                      <a:prstGeom prst="rect">
                        <a:avLst/>
                      </a:prstGeom>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Schematic: Output Logic</a:t>
            </a:r>
          </a:p>
        </p:txBody>
      </p:sp>
    </p:spTree>
    <p:extLst>
      <p:ext uri="{BB962C8B-B14F-4D97-AF65-F5344CB8AC3E}">
        <p14:creationId xmlns:p14="http://schemas.microsoft.com/office/powerpoint/2010/main" val="16035213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a:p>
            <a:pPr marL="342900" indent="-342900">
              <a:spcBef>
                <a:spcPct val="20000"/>
              </a:spcBef>
            </a:pPr>
            <a:endParaRPr lang="en-US" sz="3200">
              <a:latin typeface="Times New Roman" pitchFamily="18" charset="0"/>
            </a:endParaRPr>
          </a:p>
        </p:txBody>
      </p:sp>
      <p:sp>
        <p:nvSpPr>
          <p:cNvPr id="84999" name="Rectangle 6"/>
          <p:cNvSpPr>
            <a:spLocks noChangeArrowheads="1"/>
          </p:cNvSpPr>
          <p:nvPr>
            <p:custDataLst>
              <p:tags r:id="rId2"/>
            </p:custDataLst>
          </p:nvPr>
        </p:nvSpPr>
        <p:spPr bwMode="auto">
          <a:xfrm>
            <a:off x="2362200" y="5943600"/>
            <a:ext cx="4759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t> Multi-input XOR: Odd parity</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Description</a:t>
            </a:r>
          </a:p>
        </p:txBody>
      </p:sp>
      <p:sp>
        <p:nvSpPr>
          <p:cNvPr id="8" name="Rectangle 7"/>
          <p:cNvSpPr/>
          <p:nvPr/>
        </p:nvSpPr>
        <p:spPr>
          <a:xfrm>
            <a:off x="3429000" y="3581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3810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29000" y="41148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29000" y="43434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429000" y="4648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429000" y="4876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429000" y="5181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29000" y="5410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10400" y="35052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010400" y="37338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10400" y="40386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010400" y="42672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010400" y="45720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010400" y="48006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010400" y="510540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010400" y="5334000"/>
            <a:ext cx="381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custDataLst>
              <p:tags r:id="rId3"/>
            </p:custDataLst>
          </p:nvPr>
        </p:nvSpPr>
        <p:spPr>
          <a:xfrm>
            <a:off x="533400" y="1219200"/>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ourier New"/>
                <a:cs typeface="Courier New"/>
              </a:rPr>
              <a:t>module </a:t>
            </a:r>
            <a:r>
              <a:rPr lang="en-US" sz="2000" dirty="0" err="1">
                <a:latin typeface="Courier New"/>
                <a:cs typeface="Courier New"/>
              </a:rPr>
              <a:t>trafficFSM</a:t>
            </a:r>
            <a:r>
              <a:rPr lang="en-US" sz="2000" dirty="0">
                <a:latin typeface="Courier New"/>
                <a:cs typeface="Courier New"/>
              </a:rPr>
              <a:t>(input  logic       </a:t>
            </a:r>
            <a:r>
              <a:rPr lang="en-US" sz="2000" dirty="0" err="1">
                <a:latin typeface="Courier New"/>
                <a:cs typeface="Courier New"/>
              </a:rPr>
              <a:t>clk</a:t>
            </a:r>
            <a:r>
              <a:rPr lang="en-US" sz="2000" dirty="0">
                <a:latin typeface="Courier New"/>
                <a:cs typeface="Courier New"/>
              </a:rPr>
              <a:t>, reset, </a:t>
            </a:r>
          </a:p>
          <a:p>
            <a:pPr marL="0" indent="0">
              <a:buNone/>
            </a:pPr>
            <a:r>
              <a:rPr lang="en-US" sz="2000" dirty="0">
                <a:latin typeface="Courier New"/>
                <a:cs typeface="Courier New"/>
              </a:rPr>
              <a:t>                  input  logic       ta, </a:t>
            </a:r>
            <a:r>
              <a:rPr lang="en-US" sz="2000" dirty="0" err="1">
                <a:latin typeface="Courier New"/>
                <a:cs typeface="Courier New"/>
              </a:rPr>
              <a:t>tb</a:t>
            </a:r>
            <a:r>
              <a:rPr lang="en-US" sz="2000" dirty="0">
                <a:latin typeface="Courier New"/>
                <a:cs typeface="Courier New"/>
              </a:rPr>
              <a:t>,</a:t>
            </a:r>
          </a:p>
          <a:p>
            <a:pPr marL="0" indent="0">
              <a:buNone/>
            </a:pPr>
            <a:r>
              <a:rPr lang="en-US" sz="2000" dirty="0">
                <a:latin typeface="Courier New"/>
                <a:cs typeface="Courier New"/>
              </a:rPr>
              <a:t>                  output logic [1:0] la, </a:t>
            </a:r>
            <a:r>
              <a:rPr lang="en-US" sz="2000" dirty="0" err="1">
                <a:latin typeface="Courier New"/>
                <a:cs typeface="Courier New"/>
              </a:rPr>
              <a:t>lb</a:t>
            </a:r>
            <a:r>
              <a:rPr lang="en-US" sz="2000" dirty="0">
                <a:latin typeface="Courier New"/>
                <a:cs typeface="Courier New"/>
              </a:rPr>
              <a:t>);</a:t>
            </a:r>
          </a:p>
          <a:p>
            <a:pPr marL="0" indent="0">
              <a:buNone/>
            </a:pPr>
            <a:r>
              <a:rPr lang="en-US" sz="2000" dirty="0">
                <a:latin typeface="Courier New"/>
                <a:cs typeface="Courier New"/>
              </a:rPr>
              <a:t>  logic [1:0] state, </a:t>
            </a:r>
            <a:r>
              <a:rPr lang="en-US" sz="2000" dirty="0" err="1">
                <a:latin typeface="Courier New"/>
                <a:cs typeface="Courier New"/>
              </a:rPr>
              <a:t>nextstate</a:t>
            </a:r>
            <a:r>
              <a:rPr lang="en-US" sz="2000" dirty="0">
                <a:latin typeface="Courier New"/>
                <a:cs typeface="Courier New"/>
              </a:rPr>
              <a:t>, </a:t>
            </a:r>
            <a:r>
              <a:rPr lang="en-US" sz="2000" dirty="0" err="1">
                <a:latin typeface="Courier New"/>
                <a:cs typeface="Courier New"/>
              </a:rPr>
              <a:t>sb</a:t>
            </a:r>
            <a:r>
              <a:rPr lang="en-US" sz="2000" dirty="0">
                <a:latin typeface="Courier New"/>
                <a:cs typeface="Courier New"/>
              </a:rPr>
              <a:t>;</a:t>
            </a:r>
          </a:p>
          <a:p>
            <a:pPr marL="0" indent="0">
              <a:buNone/>
            </a:pPr>
            <a:r>
              <a:rPr lang="en-US" sz="2000" dirty="0">
                <a:latin typeface="Courier New"/>
                <a:cs typeface="Courier New"/>
              </a:rPr>
              <a:t>  logic       tab, </a:t>
            </a:r>
            <a:r>
              <a:rPr lang="en-US" sz="2000" dirty="0" err="1">
                <a:latin typeface="Courier New"/>
                <a:cs typeface="Courier New"/>
              </a:rPr>
              <a:t>tbb</a:t>
            </a:r>
            <a:r>
              <a:rPr lang="en-US" sz="2000" dirty="0">
                <a:latin typeface="Courier New"/>
                <a:cs typeface="Courier New"/>
              </a:rPr>
              <a:t>, p1, p2;</a:t>
            </a:r>
          </a:p>
          <a:p>
            <a:pPr marL="0" indent="0">
              <a:buNone/>
            </a:pPr>
            <a:endParaRPr lang="en-US" sz="2000" dirty="0">
              <a:latin typeface="Courier New"/>
              <a:cs typeface="Courier New"/>
            </a:endParaRPr>
          </a:p>
          <a:p>
            <a:pPr marL="0" indent="0">
              <a:buNone/>
            </a:pPr>
            <a:r>
              <a:rPr lang="en-US" sz="2000" dirty="0">
                <a:latin typeface="Courier New"/>
                <a:cs typeface="Courier New"/>
              </a:rPr>
              <a:t>  // state register</a:t>
            </a:r>
          </a:p>
          <a:p>
            <a:pPr marL="0" indent="0">
              <a:buNone/>
            </a:pPr>
            <a:r>
              <a:rPr lang="en-US" sz="2000" dirty="0">
                <a:latin typeface="Courier New"/>
                <a:cs typeface="Courier New"/>
              </a:rPr>
              <a:t>  </a:t>
            </a:r>
            <a:r>
              <a:rPr lang="en-US" sz="2000" dirty="0" err="1">
                <a:latin typeface="Courier New"/>
                <a:cs typeface="Courier New"/>
              </a:rPr>
              <a:t>flopr</a:t>
            </a:r>
            <a:r>
              <a:rPr lang="en-US" sz="2000" dirty="0">
                <a:latin typeface="Courier New"/>
                <a:cs typeface="Courier New"/>
              </a:rPr>
              <a:t> #(2) </a:t>
            </a:r>
            <a:r>
              <a:rPr lang="en-US" sz="2000" dirty="0" err="1">
                <a:latin typeface="Courier New"/>
                <a:cs typeface="Courier New"/>
              </a:rPr>
              <a:t>statereg</a:t>
            </a:r>
            <a:r>
              <a:rPr lang="en-US" sz="2000" dirty="0">
                <a:latin typeface="Courier New"/>
                <a:cs typeface="Courier New"/>
              </a:rPr>
              <a:t>(</a:t>
            </a:r>
            <a:r>
              <a:rPr lang="en-US" sz="2000" dirty="0" err="1">
                <a:latin typeface="Courier New"/>
                <a:cs typeface="Courier New"/>
              </a:rPr>
              <a:t>clk</a:t>
            </a:r>
            <a:r>
              <a:rPr lang="en-US" sz="2000" dirty="0">
                <a:latin typeface="Courier New"/>
                <a:cs typeface="Courier New"/>
              </a:rPr>
              <a:t>, reset, </a:t>
            </a:r>
            <a:r>
              <a:rPr lang="en-US" sz="2000" dirty="0" err="1">
                <a:latin typeface="Courier New"/>
                <a:cs typeface="Courier New"/>
              </a:rPr>
              <a:t>nextstate</a:t>
            </a:r>
            <a:r>
              <a:rPr lang="en-US" sz="2000" dirty="0">
                <a:latin typeface="Courier New"/>
                <a:cs typeface="Courier New"/>
              </a:rPr>
              <a:t>, state);</a:t>
            </a:r>
          </a:p>
          <a:p>
            <a:pPr marL="0" indent="0">
              <a:buNone/>
            </a:pPr>
            <a:endParaRPr lang="en-US" sz="2000" dirty="0">
              <a:latin typeface="Courier New"/>
              <a:cs typeface="Courier New"/>
            </a:endParaRPr>
          </a:p>
          <a:p>
            <a:pPr marL="0" indent="0">
              <a:buNone/>
            </a:pPr>
            <a:r>
              <a:rPr lang="en-US" sz="2000" dirty="0">
                <a:latin typeface="Courier New"/>
                <a:cs typeface="Courier New"/>
              </a:rPr>
              <a:t>  // next state logic</a:t>
            </a:r>
          </a:p>
          <a:p>
            <a:pPr marL="0" indent="0">
              <a:buNone/>
            </a:pPr>
            <a:r>
              <a:rPr lang="en-US" sz="2000" dirty="0">
                <a:latin typeface="Courier New"/>
                <a:cs typeface="Courier New"/>
              </a:rPr>
              <a:t>  not n0(</a:t>
            </a:r>
            <a:r>
              <a:rPr lang="en-US" sz="2000" dirty="0" err="1">
                <a:latin typeface="Courier New"/>
                <a:cs typeface="Courier New"/>
              </a:rPr>
              <a:t>sb</a:t>
            </a:r>
            <a:r>
              <a:rPr lang="en-US" sz="2000" dirty="0">
                <a:latin typeface="Courier New"/>
                <a:cs typeface="Courier New"/>
              </a:rPr>
              <a:t>[0], s[0]);</a:t>
            </a:r>
          </a:p>
          <a:p>
            <a:pPr marL="0" indent="0">
              <a:buNone/>
            </a:pPr>
            <a:r>
              <a:rPr lang="en-US" sz="2000" dirty="0">
                <a:latin typeface="Courier New"/>
                <a:cs typeface="Courier New"/>
              </a:rPr>
              <a:t>  not n1(</a:t>
            </a:r>
            <a:r>
              <a:rPr lang="en-US" sz="2000" dirty="0" err="1">
                <a:latin typeface="Courier New"/>
                <a:cs typeface="Courier New"/>
              </a:rPr>
              <a:t>sb</a:t>
            </a:r>
            <a:r>
              <a:rPr lang="en-US" sz="2000" dirty="0">
                <a:latin typeface="Courier New"/>
                <a:cs typeface="Courier New"/>
              </a:rPr>
              <a:t>[1], s[1]);  </a:t>
            </a:r>
          </a:p>
          <a:p>
            <a:pPr marL="0" indent="0">
              <a:buNone/>
            </a:pPr>
            <a:r>
              <a:rPr lang="en-US" sz="2000" dirty="0">
                <a:latin typeface="Courier New"/>
                <a:cs typeface="Courier New"/>
              </a:rPr>
              <a:t>  not n2(tab, ta);</a:t>
            </a:r>
          </a:p>
          <a:p>
            <a:pPr marL="0" indent="0">
              <a:buNone/>
            </a:pPr>
            <a:r>
              <a:rPr lang="en-US" sz="2000" dirty="0">
                <a:latin typeface="Courier New"/>
                <a:cs typeface="Courier New"/>
              </a:rPr>
              <a:t>  not n3(</a:t>
            </a:r>
            <a:r>
              <a:rPr lang="en-US" sz="2000" dirty="0" err="1">
                <a:latin typeface="Courier New"/>
                <a:cs typeface="Courier New"/>
              </a:rPr>
              <a:t>tbb</a:t>
            </a:r>
            <a:r>
              <a:rPr lang="en-US" sz="2000" dirty="0">
                <a:latin typeface="Courier New"/>
                <a:cs typeface="Courier New"/>
              </a:rPr>
              <a:t>, </a:t>
            </a:r>
            <a:r>
              <a:rPr lang="en-US" sz="2000" dirty="0" err="1">
                <a:latin typeface="Courier New"/>
                <a:cs typeface="Courier New"/>
              </a:rPr>
              <a:t>tb</a:t>
            </a:r>
            <a:r>
              <a:rPr lang="en-US" sz="2000" dirty="0">
                <a:latin typeface="Courier New"/>
                <a:cs typeface="Courier New"/>
              </a:rPr>
              <a:t>);</a:t>
            </a:r>
          </a:p>
          <a:p>
            <a:pPr marL="0" indent="0">
              <a:buNone/>
            </a:pPr>
            <a:r>
              <a:rPr lang="en-US" sz="2000" dirty="0">
                <a:latin typeface="Courier New"/>
                <a:cs typeface="Courier New"/>
              </a:rPr>
              <a:t>  </a:t>
            </a:r>
            <a:r>
              <a:rPr lang="en-US" sz="2000" dirty="0" err="1">
                <a:latin typeface="Courier New"/>
                <a:cs typeface="Courier New"/>
              </a:rPr>
              <a:t>xor</a:t>
            </a:r>
            <a:r>
              <a:rPr lang="en-US" sz="2000" dirty="0">
                <a:latin typeface="Courier New"/>
                <a:cs typeface="Courier New"/>
              </a:rPr>
              <a:t> x1(</a:t>
            </a:r>
            <a:r>
              <a:rPr lang="en-US" sz="2000" dirty="0" err="1">
                <a:latin typeface="Courier New"/>
                <a:cs typeface="Courier New"/>
              </a:rPr>
              <a:t>nextstate</a:t>
            </a:r>
            <a:r>
              <a:rPr lang="en-US" sz="2000" dirty="0">
                <a:latin typeface="Courier New"/>
                <a:cs typeface="Courier New"/>
              </a:rPr>
              <a:t>[1], state[0], state[1]);</a:t>
            </a:r>
          </a:p>
          <a:p>
            <a:pPr marL="0" indent="0">
              <a:buNone/>
            </a:pPr>
            <a:r>
              <a:rPr lang="en-US" sz="2000" dirty="0">
                <a:latin typeface="Courier New"/>
                <a:cs typeface="Courier New"/>
              </a:rPr>
              <a:t>  and a1(p1, </a:t>
            </a:r>
            <a:r>
              <a:rPr lang="en-US" sz="2000" dirty="0" err="1">
                <a:latin typeface="Courier New"/>
                <a:cs typeface="Courier New"/>
              </a:rPr>
              <a:t>sb</a:t>
            </a:r>
            <a:r>
              <a:rPr lang="en-US" sz="2000" dirty="0">
                <a:latin typeface="Courier New"/>
                <a:cs typeface="Courier New"/>
              </a:rPr>
              <a:t>[0], </a:t>
            </a:r>
            <a:r>
              <a:rPr lang="en-US" sz="2000" dirty="0" err="1">
                <a:latin typeface="Courier New"/>
                <a:cs typeface="Courier New"/>
              </a:rPr>
              <a:t>sb</a:t>
            </a:r>
            <a:r>
              <a:rPr lang="en-US" sz="2000" dirty="0">
                <a:latin typeface="Courier New"/>
                <a:cs typeface="Courier New"/>
              </a:rPr>
              <a:t>[1], tab);</a:t>
            </a:r>
          </a:p>
          <a:p>
            <a:pPr marL="0" indent="0">
              <a:buNone/>
            </a:pPr>
            <a:r>
              <a:rPr lang="en-US" sz="2000" dirty="0">
                <a:latin typeface="Courier New"/>
                <a:cs typeface="Courier New"/>
              </a:rPr>
              <a:t>  and a2(p2, </a:t>
            </a:r>
            <a:r>
              <a:rPr lang="en-US" sz="2000" dirty="0" err="1">
                <a:latin typeface="Courier New"/>
                <a:cs typeface="Courier New"/>
              </a:rPr>
              <a:t>sb</a:t>
            </a:r>
            <a:r>
              <a:rPr lang="en-US" sz="2000" dirty="0">
                <a:latin typeface="Courier New"/>
                <a:cs typeface="Courier New"/>
              </a:rPr>
              <a:t>[0], s[1], </a:t>
            </a:r>
            <a:r>
              <a:rPr lang="en-US" sz="2000" dirty="0" err="1">
                <a:latin typeface="Courier New"/>
                <a:cs typeface="Courier New"/>
              </a:rPr>
              <a:t>tbb</a:t>
            </a:r>
            <a:r>
              <a:rPr lang="en-US" sz="2000" dirty="0">
                <a:latin typeface="Courier New"/>
                <a:cs typeface="Courier New"/>
              </a:rPr>
              <a:t>);</a:t>
            </a:r>
          </a:p>
          <a:p>
            <a:pPr marL="0" indent="0">
              <a:buNone/>
            </a:pPr>
            <a:r>
              <a:rPr lang="en-US" sz="2000" dirty="0">
                <a:latin typeface="Courier New"/>
                <a:cs typeface="Courier New"/>
              </a:rPr>
              <a:t>  or  o1(</a:t>
            </a:r>
            <a:r>
              <a:rPr lang="en-US" sz="2000" dirty="0" err="1">
                <a:latin typeface="Courier New"/>
                <a:cs typeface="Courier New"/>
              </a:rPr>
              <a:t>nextstate</a:t>
            </a:r>
            <a:r>
              <a:rPr lang="en-US" sz="2000" dirty="0">
                <a:latin typeface="Courier New"/>
                <a:cs typeface="Courier New"/>
              </a:rPr>
              <a:t>[0], p1, p2);</a:t>
            </a:r>
          </a:p>
          <a:p>
            <a:pPr marL="0" indent="0">
              <a:buNone/>
            </a:pPr>
            <a:endParaRPr lang="en-US" sz="2000" dirty="0">
              <a:latin typeface="Courier New"/>
              <a:cs typeface="Courier New"/>
            </a:endParaRPr>
          </a:p>
          <a:p>
            <a:pPr marL="0" indent="0">
              <a:buNone/>
            </a:pPr>
            <a:r>
              <a:rPr lang="en-US" sz="2000" dirty="0">
                <a:latin typeface="Courier New"/>
                <a:cs typeface="Courier New"/>
              </a:rPr>
              <a:t>  // output logic</a:t>
            </a:r>
          </a:p>
          <a:p>
            <a:pPr marL="0" indent="0">
              <a:buNone/>
            </a:pPr>
            <a:r>
              <a:rPr lang="en-US" sz="2000" dirty="0">
                <a:latin typeface="Courier New"/>
                <a:cs typeface="Courier New"/>
              </a:rPr>
              <a:t>  </a:t>
            </a:r>
            <a:r>
              <a:rPr lang="en-US" sz="2000" dirty="0" err="1">
                <a:latin typeface="Courier New"/>
                <a:cs typeface="Courier New"/>
              </a:rPr>
              <a:t>buf</a:t>
            </a:r>
            <a:r>
              <a:rPr lang="en-US" sz="2000" dirty="0">
                <a:latin typeface="Courier New"/>
                <a:cs typeface="Courier New"/>
              </a:rPr>
              <a:t> b1(la[1], s[1]);</a:t>
            </a:r>
          </a:p>
          <a:p>
            <a:pPr marL="0" indent="0">
              <a:buNone/>
            </a:pPr>
            <a:r>
              <a:rPr lang="en-US" sz="2000" dirty="0">
                <a:latin typeface="Courier New"/>
                <a:cs typeface="Courier New"/>
              </a:rPr>
              <a:t>  and a3(la[0], s[0], </a:t>
            </a:r>
            <a:r>
              <a:rPr lang="en-US" sz="2000" dirty="0" err="1">
                <a:latin typeface="Courier New"/>
                <a:cs typeface="Courier New"/>
              </a:rPr>
              <a:t>sb</a:t>
            </a:r>
            <a:r>
              <a:rPr lang="en-US" sz="2000" dirty="0">
                <a:latin typeface="Courier New"/>
                <a:cs typeface="Courier New"/>
              </a:rPr>
              <a:t>[1]);</a:t>
            </a:r>
          </a:p>
          <a:p>
            <a:pPr marL="0" indent="0">
              <a:buNone/>
            </a:pPr>
            <a:r>
              <a:rPr lang="en-US" sz="2000" dirty="0">
                <a:latin typeface="Courier New"/>
                <a:cs typeface="Courier New"/>
              </a:rPr>
              <a:t>  </a:t>
            </a:r>
            <a:r>
              <a:rPr lang="en-US" sz="2000" dirty="0" err="1">
                <a:latin typeface="Courier New"/>
                <a:cs typeface="Courier New"/>
              </a:rPr>
              <a:t>inv</a:t>
            </a:r>
            <a:r>
              <a:rPr lang="en-US" sz="2000" dirty="0">
                <a:latin typeface="Courier New"/>
                <a:cs typeface="Courier New"/>
              </a:rPr>
              <a:t> n4(</a:t>
            </a:r>
            <a:r>
              <a:rPr lang="en-US" sz="2000" dirty="0" err="1">
                <a:latin typeface="Courier New"/>
                <a:cs typeface="Courier New"/>
              </a:rPr>
              <a:t>lb</a:t>
            </a:r>
            <a:r>
              <a:rPr lang="en-US" sz="2000" dirty="0">
                <a:latin typeface="Courier New"/>
                <a:cs typeface="Courier New"/>
              </a:rPr>
              <a:t>[1], s[1]);</a:t>
            </a:r>
          </a:p>
          <a:p>
            <a:pPr marL="0" indent="0">
              <a:buNone/>
            </a:pPr>
            <a:r>
              <a:rPr lang="en-US" sz="2000" dirty="0">
                <a:latin typeface="Courier New"/>
                <a:cs typeface="Courier New"/>
              </a:rPr>
              <a:t>  and a4(</a:t>
            </a:r>
            <a:r>
              <a:rPr lang="en-US" sz="2000" dirty="0" err="1">
                <a:latin typeface="Courier New"/>
                <a:cs typeface="Courier New"/>
              </a:rPr>
              <a:t>lb</a:t>
            </a:r>
            <a:r>
              <a:rPr lang="en-US" sz="2000" dirty="0">
                <a:latin typeface="Courier New"/>
                <a:cs typeface="Courier New"/>
              </a:rPr>
              <a:t>[0], s[0], s[1]);</a:t>
            </a:r>
          </a:p>
          <a:p>
            <a:pPr marL="0" indent="0">
              <a:buNone/>
            </a:pPr>
            <a:r>
              <a:rPr lang="en-US" sz="2000" dirty="0" err="1">
                <a:latin typeface="Courier New"/>
                <a:cs typeface="Courier New"/>
              </a:rPr>
              <a:t>endmodule</a:t>
            </a:r>
            <a:endParaRPr lang="en-US" sz="2000" dirty="0">
              <a:latin typeface="Calibri"/>
              <a:cs typeface="Calibri"/>
            </a:endParaRPr>
          </a:p>
        </p:txBody>
      </p:sp>
    </p:spTree>
    <p:extLst>
      <p:ext uri="{BB962C8B-B14F-4D97-AF65-F5344CB8AC3E}">
        <p14:creationId xmlns:p14="http://schemas.microsoft.com/office/powerpoint/2010/main" val="2403636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8644" name="Object 4"/>
          <p:cNvGraphicFramePr>
            <a:graphicFrameLocks noGrp="1" noChangeAspect="1"/>
          </p:cNvGraphicFramePr>
          <p:nvPr>
            <p:ph sz="half" idx="4294967295"/>
            <p:custDataLst>
              <p:tags r:id="rId2"/>
            </p:custDataLst>
            <p:extLst/>
          </p:nvPr>
        </p:nvGraphicFramePr>
        <p:xfrm>
          <a:off x="228600" y="914400"/>
          <a:ext cx="8839200" cy="3295650"/>
        </p:xfrm>
        <a:graphic>
          <a:graphicData uri="http://schemas.openxmlformats.org/presentationml/2006/ole">
            <mc:AlternateContent xmlns:mc="http://schemas.openxmlformats.org/markup-compatibility/2006">
              <mc:Choice xmlns:v="urn:schemas-microsoft-com:vml" Requires="v">
                <p:oleObj spid="_x0000_s235527" name="VISIO" r:id="rId6" imgW="5529240" imgH="2543040" progId="Visio.Drawing.6">
                  <p:embed/>
                </p:oleObj>
              </mc:Choice>
              <mc:Fallback>
                <p:oleObj name="VISIO" r:id="rId6" imgW="5529240" imgH="2543040" progId="Visio.Drawing.6">
                  <p:embed/>
                  <p:pic>
                    <p:nvPicPr>
                      <p:cNvPr id="10086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914400"/>
                        <a:ext cx="8839200" cy="3295650"/>
                      </a:xfrm>
                      <a:prstGeom prst="rect">
                        <a:avLst/>
                      </a:prstGeom>
                    </p:spPr>
                  </p:pic>
                </p:oleObj>
              </mc:Fallback>
            </mc:AlternateContent>
          </a:graphicData>
        </a:graphic>
      </p:graphicFrame>
      <p:graphicFrame>
        <p:nvGraphicFramePr>
          <p:cNvPr id="1008645" name="Object 5"/>
          <p:cNvGraphicFramePr>
            <a:graphicFrameLocks noGrp="1" noChangeAspect="1"/>
          </p:cNvGraphicFramePr>
          <p:nvPr>
            <p:ph idx="4294967295"/>
            <p:custDataLst>
              <p:tags r:id="rId3"/>
            </p:custDataLst>
            <p:extLst/>
          </p:nvPr>
        </p:nvGraphicFramePr>
        <p:xfrm>
          <a:off x="3657600" y="4046538"/>
          <a:ext cx="1903901" cy="1897062"/>
        </p:xfrm>
        <a:graphic>
          <a:graphicData uri="http://schemas.openxmlformats.org/presentationml/2006/ole">
            <mc:AlternateContent xmlns:mc="http://schemas.openxmlformats.org/markup-compatibility/2006">
              <mc:Choice xmlns:v="urn:schemas-microsoft-com:vml" Requires="v">
                <p:oleObj spid="_x0000_s235528" name="VISIO" r:id="rId8" imgW="2000160" imgH="1992960" progId="Visio.Drawing.6">
                  <p:embed/>
                </p:oleObj>
              </mc:Choice>
              <mc:Fallback>
                <p:oleObj name="VISIO" r:id="rId8" imgW="2000160" imgH="1992960" progId="Visio.Drawing.6">
                  <p:embed/>
                  <p:pic>
                    <p:nvPicPr>
                      <p:cNvPr id="100864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046538"/>
                        <a:ext cx="1903901" cy="1897062"/>
                      </a:xfrm>
                      <a:prstGeom prst="rect">
                        <a:avLst/>
                      </a:prstGeom>
                      <a:noFill/>
                      <a:ln>
                        <a:noFill/>
                      </a:ln>
                      <a:effectLst/>
                      <a:extLst/>
                    </p:spPr>
                  </p:pic>
                </p:oleObj>
              </mc:Fallback>
            </mc:AlternateContent>
          </a:graphicData>
        </a:graphic>
      </p:graphicFrame>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Timing Diagram</a:t>
            </a:r>
          </a:p>
        </p:txBody>
      </p:sp>
    </p:spTree>
    <p:extLst>
      <p:ext uri="{BB962C8B-B14F-4D97-AF65-F5344CB8AC3E}">
        <p14:creationId xmlns:p14="http://schemas.microsoft.com/office/powerpoint/2010/main" val="1125127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Binary</a:t>
            </a:r>
            <a:r>
              <a:rPr lang="en-US" sz="3200" dirty="0">
                <a:latin typeface="+mj-lt"/>
                <a:cs typeface="Arial" charset="0"/>
              </a:rPr>
              <a:t> encoding: </a:t>
            </a:r>
          </a:p>
          <a:p>
            <a:pPr marL="742950" lvl="1" indent="-285750">
              <a:spcBef>
                <a:spcPct val="20000"/>
              </a:spcBef>
              <a:buFontTx/>
              <a:buChar char="–"/>
            </a:pPr>
            <a:r>
              <a:rPr lang="en-US" sz="2600" dirty="0">
                <a:latin typeface="+mj-lt"/>
                <a:cs typeface="Arial" charset="0"/>
              </a:rPr>
              <a:t>i.e., for four states, 00, 01, 10, 11</a:t>
            </a:r>
          </a:p>
          <a:p>
            <a:pPr marL="342900" indent="-342900">
              <a:spcBef>
                <a:spcPct val="20000"/>
              </a:spcBef>
              <a:buFontTx/>
              <a:buChar char="•"/>
            </a:pPr>
            <a:r>
              <a:rPr lang="en-US" sz="3200" b="1" dirty="0">
                <a:latin typeface="+mj-lt"/>
                <a:cs typeface="Arial" charset="0"/>
              </a:rPr>
              <a:t>One-hot</a:t>
            </a:r>
            <a:r>
              <a:rPr lang="en-US" sz="3200" dirty="0">
                <a:latin typeface="+mj-lt"/>
                <a:cs typeface="Arial" charset="0"/>
              </a:rPr>
              <a:t> encoding</a:t>
            </a:r>
          </a:p>
          <a:p>
            <a:pPr marL="742950" lvl="1" indent="-285750">
              <a:spcBef>
                <a:spcPct val="20000"/>
              </a:spcBef>
              <a:buFontTx/>
              <a:buChar char="–"/>
            </a:pPr>
            <a:r>
              <a:rPr lang="en-US" sz="2600" dirty="0">
                <a:latin typeface="+mj-lt"/>
                <a:cs typeface="Arial" charset="0"/>
              </a:rPr>
              <a:t>One state bit per state</a:t>
            </a:r>
          </a:p>
          <a:p>
            <a:pPr marL="742950" lvl="1" indent="-285750">
              <a:spcBef>
                <a:spcPct val="20000"/>
              </a:spcBef>
              <a:buFontTx/>
              <a:buChar char="–"/>
            </a:pPr>
            <a:r>
              <a:rPr lang="en-US" sz="2600" dirty="0">
                <a:latin typeface="+mj-lt"/>
                <a:cs typeface="Arial" charset="0"/>
              </a:rPr>
              <a:t>Only one state bit HIGH at once</a:t>
            </a:r>
          </a:p>
          <a:p>
            <a:pPr marL="742950" lvl="1" indent="-285750">
              <a:spcBef>
                <a:spcPct val="20000"/>
              </a:spcBef>
              <a:buFontTx/>
              <a:buChar char="–"/>
            </a:pPr>
            <a:r>
              <a:rPr lang="en-US" sz="2600" dirty="0">
                <a:latin typeface="+mj-lt"/>
                <a:cs typeface="Arial" charset="0"/>
              </a:rPr>
              <a:t>i.e., for 4 states, 0001, 0010, 0100, 1000</a:t>
            </a:r>
          </a:p>
          <a:p>
            <a:pPr marL="742950" lvl="1" indent="-285750">
              <a:spcBef>
                <a:spcPct val="20000"/>
              </a:spcBef>
              <a:buFontTx/>
              <a:buChar char="–"/>
            </a:pPr>
            <a:r>
              <a:rPr lang="en-US" sz="2600" dirty="0">
                <a:latin typeface="+mj-lt"/>
                <a:cs typeface="Arial" charset="0"/>
              </a:rPr>
              <a:t>Requires more flip-flops</a:t>
            </a:r>
          </a:p>
          <a:p>
            <a:pPr marL="742950" lvl="1" indent="-285750">
              <a:spcBef>
                <a:spcPct val="20000"/>
              </a:spcBef>
              <a:buFontTx/>
              <a:buChar char="–"/>
            </a:pPr>
            <a:r>
              <a:rPr lang="en-US" sz="2600" dirty="0">
                <a:latin typeface="+mj-lt"/>
                <a:cs typeface="Arial" charset="0"/>
              </a:rPr>
              <a:t>Often next state and output logic is simpler</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State Encoding</a:t>
            </a:r>
          </a:p>
        </p:txBody>
      </p:sp>
    </p:spTree>
    <p:extLst>
      <p:ext uri="{BB962C8B-B14F-4D97-AF65-F5344CB8AC3E}">
        <p14:creationId xmlns:p14="http://schemas.microsoft.com/office/powerpoint/2010/main" val="40504166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p:cNvSpPr>
            <a:spLocks noChangeArrowheads="1"/>
          </p:cNvSpPr>
          <p:nvPr>
            <p:custDataLst>
              <p:tags r:id="rId1"/>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Alyssa P. Hacker has a snail that crawls down a paper tape with 1’s and 0’s on it. The snail smiles whenever the last two digits it has crawled over are 01.  Design Moore and Mealy FSMs of the snail’s brain.</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Moore vs. Mealy FSM</a:t>
            </a:r>
          </a:p>
        </p:txBody>
      </p:sp>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1864360" cy="349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674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9" name="Rectangle 3"/>
          <p:cNvSpPr>
            <a:spLocks noGrp="1" noChangeArrowheads="1"/>
          </p:cNvSpPr>
          <p:nvPr>
            <p:ph type="body" idx="4294967295"/>
            <p:custDataLst>
              <p:tags r:id="rId1"/>
            </p:custDataLst>
          </p:nvPr>
        </p:nvSpPr>
        <p:spPr>
          <a:xfrm>
            <a:off x="914400" y="1295400"/>
            <a:ext cx="8229600" cy="4525963"/>
          </a:xfrm>
        </p:spPr>
        <p:txBody>
          <a:bodyPr>
            <a:normAutofit/>
          </a:bodyPr>
          <a:lstStyle/>
          <a:p>
            <a:r>
              <a:rPr lang="en-US" b="1" dirty="0"/>
              <a:t>Finite State Machines</a:t>
            </a:r>
            <a:endParaRPr lang="en-GB" b="1" dirty="0"/>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Lecture 4</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91" y="1066800"/>
            <a:ext cx="1732109" cy="4724400"/>
          </a:xfrm>
          <a:prstGeom prst="rect">
            <a:avLst/>
          </a:prstGeom>
        </p:spPr>
      </p:pic>
    </p:spTree>
    <p:extLst>
      <p:ext uri="{BB962C8B-B14F-4D97-AF65-F5344CB8AC3E}">
        <p14:creationId xmlns:p14="http://schemas.microsoft.com/office/powerpoint/2010/main" val="35503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21" name="Rectangle 9"/>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1400" dirty="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Mealy FSM: arcs indicate input/output</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State Transition Diagrams</a:t>
            </a:r>
          </a:p>
        </p:txBody>
      </p:sp>
      <p:graphicFrame>
        <p:nvGraphicFramePr>
          <p:cNvPr id="3" name="Object 2"/>
          <p:cNvGraphicFramePr>
            <a:graphicFrameLocks noChangeAspect="1"/>
          </p:cNvGraphicFramePr>
          <p:nvPr>
            <p:extLst/>
          </p:nvPr>
        </p:nvGraphicFramePr>
        <p:xfrm>
          <a:off x="990599" y="1371600"/>
          <a:ext cx="3873062" cy="2133600"/>
        </p:xfrm>
        <a:graphic>
          <a:graphicData uri="http://schemas.openxmlformats.org/presentationml/2006/ole">
            <mc:AlternateContent xmlns:mc="http://schemas.openxmlformats.org/markup-compatibility/2006">
              <mc:Choice xmlns:v="urn:schemas-microsoft-com:vml" Requires="v">
                <p:oleObj spid="_x0000_s236548" name="VISIO" r:id="rId5" imgW="2339280" imgH="1289160" progId="Visio.Drawing.6">
                  <p:embed/>
                </p:oleObj>
              </mc:Choice>
              <mc:Fallback>
                <p:oleObj name="VISIO" r:id="rId5" imgW="2339280" imgH="1289160" progId="Visio.Drawing.6">
                  <p:embed/>
                  <p:pic>
                    <p:nvPicPr>
                      <p:cNvPr id="3" name="Object 2"/>
                      <p:cNvPicPr/>
                      <p:nvPr/>
                    </p:nvPicPr>
                    <p:blipFill>
                      <a:blip r:embed="rId6"/>
                      <a:stretch>
                        <a:fillRect/>
                      </a:stretch>
                    </p:blipFill>
                    <p:spPr>
                      <a:xfrm>
                        <a:off x="990599" y="1371600"/>
                        <a:ext cx="3873062" cy="2133600"/>
                      </a:xfrm>
                      <a:prstGeom prst="rect">
                        <a:avLst/>
                      </a:prstGeom>
                    </p:spPr>
                  </p:pic>
                </p:oleObj>
              </mc:Fallback>
            </mc:AlternateContent>
          </a:graphicData>
        </a:graphic>
      </p:graphicFrame>
      <p:pic>
        <p:nvPicPr>
          <p:cNvPr id="1607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57600"/>
            <a:ext cx="2467381"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8947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2"/>
            </p:custDataLst>
            <p:extLst/>
          </p:nvPr>
        </p:nvGraphicFramePr>
        <p:xfrm>
          <a:off x="838200" y="1447800"/>
          <a:ext cx="4572000" cy="3656013"/>
        </p:xfrm>
        <a:graphic>
          <a:graphicData uri="http://schemas.openxmlformats.org/drawingml/2006/table">
            <a:tbl>
              <a:tblPr/>
              <a:tblGrid>
                <a:gridCol w="914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bg1"/>
                          </a:solidFill>
                          <a:effectLst/>
                          <a:latin typeface="Times New Roman" pitchFamily="18" charset="0"/>
                          <a:cs typeface="Arial" charset="0"/>
                        </a:rPr>
                        <a:t>S</a:t>
                      </a:r>
                      <a:r>
                        <a:rPr kumimoji="0" lang="en-US" sz="2000" b="1" i="0" u="none" strike="noStrike" cap="none" normalizeH="0" baseline="-25000">
                          <a:ln>
                            <a:noFill/>
                          </a:ln>
                          <a:solidFill>
                            <a:schemeClr val="bg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bg1"/>
                          </a:solidFill>
                          <a:effectLst/>
                          <a:latin typeface="Times New Roman" pitchFamily="18" charset="0"/>
                          <a:cs typeface="Arial" charset="0"/>
                        </a:rPr>
                        <a:t>S</a:t>
                      </a:r>
                      <a:r>
                        <a:rPr kumimoji="0" lang="en-US" sz="2000" b="1" i="0" u="none" strike="noStrike" cap="none" normalizeH="0" baseline="-25000">
                          <a:ln>
                            <a:noFill/>
                          </a:ln>
                          <a:solidFill>
                            <a:schemeClr val="bg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bg1"/>
                          </a:solidFill>
                          <a:effectLst/>
                          <a:latin typeface="Times New Roman" pitchFamily="18" charset="0"/>
                          <a:cs typeface="Arial" charset="0"/>
                        </a:rPr>
                        <a:t>A</a:t>
                      </a:r>
                      <a:endParaRPr kumimoji="0" lang="en-US" sz="2000" b="1" i="1" u="none" strike="noStrike" cap="none" normalizeH="0" baseline="-25000" dirty="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bg1"/>
                          </a:solidFill>
                          <a:effectLst/>
                          <a:latin typeface="Times New Roman" pitchFamily="18" charset="0"/>
                          <a:cs typeface="Arial" charset="0"/>
                        </a:rPr>
                        <a:t>S</a:t>
                      </a:r>
                      <a:r>
                        <a:rPr kumimoji="0" lang="en-US" sz="2000" b="1" i="1" u="none" strike="noStrike" cap="none" normalizeH="0" baseline="0" dirty="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a:ln>
                            <a:noFill/>
                          </a:ln>
                          <a:solidFill>
                            <a:schemeClr val="bg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bg1"/>
                          </a:solidFill>
                          <a:effectLst/>
                          <a:latin typeface="Times New Roman" pitchFamily="18" charset="0"/>
                          <a:cs typeface="Arial" charset="0"/>
                        </a:rPr>
                        <a:t>S</a:t>
                      </a:r>
                      <a:r>
                        <a:rPr kumimoji="0" lang="en-US" sz="2000" b="1" i="1" u="none" strike="noStrike" cap="none" normalizeH="0" baseline="0" dirty="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a:ln>
                            <a:noFill/>
                          </a:ln>
                          <a:solidFill>
                            <a:schemeClr val="bg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169515" name="Group 107"/>
          <p:cNvGraphicFramePr>
            <a:graphicFrameLocks noGrp="1"/>
          </p:cNvGraphicFramePr>
          <p:nvPr>
            <p:ph sz="half" idx="4294967295"/>
            <p:custDataLst>
              <p:tags r:id="rId3"/>
            </p:custDataLst>
            <p:extLst/>
          </p:nvPr>
        </p:nvGraphicFramePr>
        <p:xfrm>
          <a:off x="6019800" y="1295400"/>
          <a:ext cx="2514600" cy="2297113"/>
        </p:xfrm>
        <a:graphic>
          <a:graphicData uri="http://schemas.openxmlformats.org/drawingml/2006/table">
            <a:tbl>
              <a:tblPr/>
              <a:tblGrid>
                <a:gridCol w="1066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694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Moore FSM State Transition Table</a:t>
            </a:r>
          </a:p>
        </p:txBody>
      </p:sp>
      <p:sp>
        <p:nvSpPr>
          <p:cNvPr id="6" name="Rectangle 44"/>
          <p:cNvSpPr>
            <a:spLocks noChangeArrowheads="1"/>
          </p:cNvSpPr>
          <p:nvPr>
            <p:custDataLst>
              <p:tags r:id="rId5"/>
            </p:custDataLst>
          </p:nvPr>
        </p:nvSpPr>
        <p:spPr bwMode="auto">
          <a:xfrm>
            <a:off x="6019800" y="4648200"/>
            <a:ext cx="1676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S</a:t>
            </a:r>
            <a:r>
              <a:rPr lang="en-US" sz="2400" b="1" baseline="-25000" dirty="0">
                <a:latin typeface="Times New Roman" pitchFamily="18" charset="0"/>
                <a:cs typeface="Arial" charset="0"/>
              </a:rPr>
              <a:t>1</a:t>
            </a:r>
            <a:r>
              <a:rPr lang="en-US" sz="2400" b="1" baseline="30000" dirty="0">
                <a:latin typeface="Courier (W1)" pitchFamily="49" charset="0"/>
                <a:cs typeface="Arial" charset="0"/>
              </a:rPr>
              <a:t>’</a:t>
            </a:r>
            <a:r>
              <a:rPr lang="en-US" sz="2400" b="1" i="1" dirty="0">
                <a:latin typeface="Times New Roman" pitchFamily="18" charset="0"/>
                <a:cs typeface="Arial" charset="0"/>
              </a:rPr>
              <a:t> = S</a:t>
            </a:r>
            <a:r>
              <a:rPr lang="en-US" sz="2400" b="1" baseline="-25000" dirty="0">
                <a:latin typeface="Times New Roman" pitchFamily="18" charset="0"/>
                <a:cs typeface="Arial" charset="0"/>
              </a:rPr>
              <a:t>0</a:t>
            </a:r>
            <a:r>
              <a:rPr lang="en-US" sz="2400" b="1" i="1" dirty="0">
                <a:latin typeface="Times New Roman" pitchFamily="18" charset="0"/>
                <a:cs typeface="Arial" charset="0"/>
              </a:rPr>
              <a:t>A</a:t>
            </a:r>
          </a:p>
          <a:p>
            <a:pPr marL="342900" indent="-342900">
              <a:spcBef>
                <a:spcPct val="20000"/>
              </a:spcBef>
            </a:pP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baseline="30000" dirty="0">
                <a:latin typeface="Courier (W1)" pitchFamily="49" charset="0"/>
                <a:cs typeface="Arial" charset="0"/>
              </a:rPr>
              <a:t>’</a:t>
            </a:r>
            <a:r>
              <a:rPr lang="en-US" sz="2400" b="1" i="1" dirty="0">
                <a:latin typeface="Times New Roman" pitchFamily="18" charset="0"/>
                <a:cs typeface="Arial" charset="0"/>
              </a:rPr>
              <a:t> = A</a:t>
            </a:r>
            <a:endParaRPr lang="en-US" sz="2400" b="1" i="1" baseline="-25000" dirty="0">
              <a:latin typeface="Times New Roman" pitchFamily="18" charset="0"/>
              <a:cs typeface="Arial" charset="0"/>
            </a:endParaRPr>
          </a:p>
        </p:txBody>
      </p:sp>
      <p:cxnSp>
        <p:nvCxnSpPr>
          <p:cNvPr id="3" name="Straight Connector 2"/>
          <p:cNvCxnSpPr/>
          <p:nvPr/>
        </p:nvCxnSpPr>
        <p:spPr>
          <a:xfrm>
            <a:off x="6858000" y="51816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86200" y="2667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6200" y="3048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86200" y="3429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86200" y="38100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86200" y="42672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86200" y="4724400"/>
            <a:ext cx="1447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05600" y="4724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05600" y="5105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nvPr>
        </p:nvGraphicFramePr>
        <p:xfrm>
          <a:off x="6248400" y="3657600"/>
          <a:ext cx="2057401" cy="1133385"/>
        </p:xfrm>
        <a:graphic>
          <a:graphicData uri="http://schemas.openxmlformats.org/presentationml/2006/ole">
            <mc:AlternateContent xmlns:mc="http://schemas.openxmlformats.org/markup-compatibility/2006">
              <mc:Choice xmlns:v="urn:schemas-microsoft-com:vml" Requires="v">
                <p:oleObj spid="_x0000_s237572" name="VISIO" r:id="rId8" imgW="2339280" imgH="1289160" progId="Visio.Drawing.6">
                  <p:embed/>
                </p:oleObj>
              </mc:Choice>
              <mc:Fallback>
                <p:oleObj name="VISIO" r:id="rId8" imgW="2339280" imgH="1289160" progId="Visio.Drawing.6">
                  <p:embed/>
                  <p:pic>
                    <p:nvPicPr>
                      <p:cNvPr id="17" name="Object 16"/>
                      <p:cNvPicPr/>
                      <p:nvPr/>
                    </p:nvPicPr>
                    <p:blipFill>
                      <a:blip r:embed="rId9"/>
                      <a:stretch>
                        <a:fillRect/>
                      </a:stretch>
                    </p:blipFill>
                    <p:spPr>
                      <a:xfrm>
                        <a:off x="6248400" y="3657600"/>
                        <a:ext cx="2057401" cy="1133385"/>
                      </a:xfrm>
                      <a:prstGeom prst="rect">
                        <a:avLst/>
                      </a:prstGeom>
                    </p:spPr>
                  </p:pic>
                </p:oleObj>
              </mc:Fallback>
            </mc:AlternateContent>
          </a:graphicData>
        </a:graphic>
      </p:graphicFrame>
    </p:spTree>
    <p:extLst>
      <p:ext uri="{BB962C8B-B14F-4D97-AF65-F5344CB8AC3E}">
        <p14:creationId xmlns:p14="http://schemas.microsoft.com/office/powerpoint/2010/main" val="1619107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Moore FSM Output Table</a:t>
            </a:r>
          </a:p>
        </p:txBody>
      </p:sp>
      <p:sp>
        <p:nvSpPr>
          <p:cNvPr id="4" name="Rectangle 44"/>
          <p:cNvSpPr>
            <a:spLocks noChangeArrowheads="1"/>
          </p:cNvSpPr>
          <p:nvPr>
            <p:custDataLst>
              <p:tags r:id="rId2"/>
            </p:custDataLst>
          </p:nvPr>
        </p:nvSpPr>
        <p:spPr bwMode="auto">
          <a:xfrm>
            <a:off x="2514600" y="4648200"/>
            <a:ext cx="1676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Y = S</a:t>
            </a:r>
            <a:r>
              <a:rPr lang="en-US" sz="2400" b="1" baseline="-25000" dirty="0">
                <a:latin typeface="Times New Roman" pitchFamily="18" charset="0"/>
                <a:cs typeface="Arial" charset="0"/>
              </a:rPr>
              <a:t>1</a:t>
            </a:r>
            <a:endParaRPr lang="en-US" sz="2400" b="1" i="1" baseline="-25000" dirty="0">
              <a:latin typeface="Times New Roman" pitchFamily="18" charset="0"/>
              <a:cs typeface="Arial" charset="0"/>
            </a:endParaRPr>
          </a:p>
        </p:txBody>
      </p:sp>
      <p:graphicFrame>
        <p:nvGraphicFramePr>
          <p:cNvPr id="5" name="Group 3"/>
          <p:cNvGraphicFramePr>
            <a:graphicFrameLocks/>
          </p:cNvGraphicFramePr>
          <p:nvPr>
            <p:custDataLst>
              <p:tags r:id="rId3"/>
            </p:custDataLst>
            <p:extLst/>
          </p:nvPr>
        </p:nvGraphicFramePr>
        <p:xfrm>
          <a:off x="1524001" y="1905000"/>
          <a:ext cx="3352800" cy="2286000"/>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chemeClr val="bg1"/>
                          </a:solidFill>
                          <a:effectLst/>
                          <a:latin typeface="Times New Roman" pitchFamily="18" charset="0"/>
                          <a:cs typeface="Arial" charset="0"/>
                        </a:rPr>
                        <a:t>S</a:t>
                      </a:r>
                      <a:r>
                        <a:rPr kumimoji="0" lang="en-US" sz="2400" b="1" i="0" u="none" strike="noStrike" cap="none" normalizeH="0" baseline="-25000">
                          <a:ln>
                            <a:noFill/>
                          </a:ln>
                          <a:solidFill>
                            <a:schemeClr val="bg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S</a:t>
                      </a:r>
                      <a:r>
                        <a:rPr kumimoji="0" lang="en-US" sz="2400" b="1" i="0" u="none" strike="noStrike" cap="none" normalizeH="0" baseline="-25000" dirty="0">
                          <a:ln>
                            <a:noFill/>
                          </a:ln>
                          <a:solidFill>
                            <a:schemeClr val="bg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bg1"/>
                          </a:solidFill>
                          <a:effectLst/>
                          <a:latin typeface="Times New Roman" pitchFamily="18" charset="0"/>
                          <a:cs typeface="Arial" charset="0"/>
                        </a:rPr>
                        <a:t>Y</a:t>
                      </a:r>
                      <a:endParaRPr kumimoji="0" lang="en-US" sz="2400" b="1" i="0" u="none" strike="noStrike" cap="none" normalizeH="0" baseline="-25000" dirty="0">
                        <a:ln>
                          <a:noFill/>
                        </a:ln>
                        <a:solidFill>
                          <a:schemeClr val="bg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anose="02020603050405020304" pitchFamily="18"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a:latin typeface="Times New Roman" panose="02020603050405020304" pitchFamily="18" charset="0"/>
                          <a:cs typeface="Times New Roman" panose="02020603050405020304" pitchFamily="18" charset="0"/>
                        </a:rPr>
                        <a:t>0</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anose="02020603050405020304" pitchFamily="18"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a:latin typeface="Times New Roman" panose="02020603050405020304" pitchFamily="18" charset="0"/>
                          <a:cs typeface="Times New Roman" panose="02020603050405020304" pitchFamily="18" charset="0"/>
                        </a:rPr>
                        <a:t>0</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anose="02020603050405020304" pitchFamily="18"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a:latin typeface="Times New Roman" panose="02020603050405020304" pitchFamily="18" charset="0"/>
                          <a:cs typeface="Times New Roman" panose="02020603050405020304" pitchFamily="18" charset="0"/>
                        </a:rPr>
                        <a:t>1</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5"/>
          <p:cNvSpPr/>
          <p:nvPr/>
        </p:nvSpPr>
        <p:spPr>
          <a:xfrm>
            <a:off x="3733800" y="28956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733800" y="32766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733800" y="37338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48000" y="47244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nvPr>
        </p:nvGraphicFramePr>
        <p:xfrm>
          <a:off x="5105400" y="1752600"/>
          <a:ext cx="3873062" cy="2133600"/>
        </p:xfrm>
        <a:graphic>
          <a:graphicData uri="http://schemas.openxmlformats.org/presentationml/2006/ole">
            <mc:AlternateContent xmlns:mc="http://schemas.openxmlformats.org/markup-compatibility/2006">
              <mc:Choice xmlns:v="urn:schemas-microsoft-com:vml" Requires="v">
                <p:oleObj spid="_x0000_s238596" name="VISIO" r:id="rId6" imgW="2339280" imgH="1289160" progId="Visio.Drawing.6">
                  <p:embed/>
                </p:oleObj>
              </mc:Choice>
              <mc:Fallback>
                <p:oleObj name="VISIO" r:id="rId6" imgW="2339280" imgH="1289160" progId="Visio.Drawing.6">
                  <p:embed/>
                  <p:pic>
                    <p:nvPicPr>
                      <p:cNvPr id="11" name="Object 10"/>
                      <p:cNvPicPr/>
                      <p:nvPr/>
                    </p:nvPicPr>
                    <p:blipFill>
                      <a:blip r:embed="rId7"/>
                      <a:stretch>
                        <a:fillRect/>
                      </a:stretch>
                    </p:blipFill>
                    <p:spPr>
                      <a:xfrm>
                        <a:off x="5105400" y="1752600"/>
                        <a:ext cx="3873062" cy="2133600"/>
                      </a:xfrm>
                      <a:prstGeom prst="rect">
                        <a:avLst/>
                      </a:prstGeom>
                    </p:spPr>
                  </p:pic>
                </p:oleObj>
              </mc:Fallback>
            </mc:AlternateContent>
          </a:graphicData>
        </a:graphic>
      </p:graphicFrame>
    </p:spTree>
    <p:extLst>
      <p:ext uri="{BB962C8B-B14F-4D97-AF65-F5344CB8AC3E}">
        <p14:creationId xmlns:p14="http://schemas.microsoft.com/office/powerpoint/2010/main" val="2629710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nvPr>
        </p:nvGraphicFramePr>
        <p:xfrm>
          <a:off x="1143000" y="1524000"/>
          <a:ext cx="4343399" cy="2621280"/>
        </p:xfrm>
        <a:graphic>
          <a:graphicData uri="http://schemas.openxmlformats.org/drawingml/2006/table">
            <a:tbl>
              <a:tblPr/>
              <a:tblGrid>
                <a:gridCol w="1295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799">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cs typeface="Arial" charset="0"/>
                        </a:rPr>
                        <a:t>Input</a:t>
                      </a:r>
                      <a:endParaRPr kumimoji="0" lang="en-US" sz="2000" b="1" i="1" u="none" strike="noStrike" cap="none" normalizeH="0" baseline="-25000" dirty="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cs typeface="Arial" charset="0"/>
                        </a:rPr>
                        <a:t>Next State</a:t>
                      </a:r>
                      <a:endParaRPr kumimoji="0" lang="en-US" sz="2000" b="1" i="0" u="none" strike="noStrike" cap="none" normalizeH="0" baseline="-25000" dirty="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cs typeface="Arial" charset="0"/>
                        </a:rPr>
                        <a:t>Output</a:t>
                      </a:r>
                      <a:endParaRPr kumimoji="0" lang="en-US" sz="2000" b="1" i="0" u="none" strike="noStrike" cap="none" normalizeH="0" baseline="-25000" dirty="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bg1"/>
                          </a:solidFill>
                          <a:effectLst/>
                          <a:latin typeface="Times New Roman" pitchFamily="18" charset="0"/>
                          <a:cs typeface="Arial" charset="0"/>
                        </a:rPr>
                        <a:t>S</a:t>
                      </a:r>
                      <a:r>
                        <a:rPr kumimoji="0" lang="en-US" sz="2000" b="1" i="0" u="none" strike="noStrike" cap="none" normalizeH="0" baseline="-25000">
                          <a:ln>
                            <a:noFill/>
                          </a:ln>
                          <a:solidFill>
                            <a:schemeClr val="bg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bg1"/>
                          </a:solidFill>
                          <a:effectLst/>
                          <a:latin typeface="Times New Roman" pitchFamily="18" charset="0"/>
                          <a:cs typeface="Arial" charset="0"/>
                        </a:rPr>
                        <a:t>A</a:t>
                      </a:r>
                      <a:endParaRPr kumimoji="0" lang="en-US" sz="2000" b="1" i="1" u="none" strike="noStrike" cap="none" normalizeH="0" baseline="-25000" dirty="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bg1"/>
                          </a:solidFill>
                          <a:effectLst/>
                          <a:latin typeface="Times New Roman" pitchFamily="18" charset="0"/>
                          <a:cs typeface="Arial" charset="0"/>
                        </a:rPr>
                        <a:t>S</a:t>
                      </a:r>
                      <a:r>
                        <a:rPr kumimoji="0" lang="en-US" sz="2000" b="1" i="1" u="none" strike="noStrike" cap="none" normalizeH="0" baseline="0" dirty="0">
                          <a:ln>
                            <a:noFill/>
                          </a:ln>
                          <a:solidFill>
                            <a:schemeClr val="bg1"/>
                          </a:solidFill>
                          <a:effectLst/>
                          <a:latin typeface="Times New Roman" pitchFamily="18" charset="0"/>
                          <a:cs typeface="Times New Roman" pitchFamily="18" charset="0"/>
                        </a:rPr>
                        <a:t>'</a:t>
                      </a:r>
                      <a:r>
                        <a:rPr kumimoji="0" lang="en-US" sz="2000" b="1" i="0" u="none" strike="noStrike" cap="none" normalizeH="0" baseline="-25000" dirty="0">
                          <a:ln>
                            <a:noFill/>
                          </a:ln>
                          <a:solidFill>
                            <a:schemeClr val="bg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bg1"/>
                          </a:solidFill>
                          <a:effectLst/>
                          <a:latin typeface="Times New Roman" pitchFamily="18" charset="0"/>
                          <a:cs typeface="Arial" charset="0"/>
                        </a:rPr>
                        <a:t>Y</a:t>
                      </a:r>
                      <a:endParaRPr kumimoji="0" lang="en-US" sz="2000" b="1" i="0" u="none" strike="noStrike" cap="none" normalizeH="0" baseline="-25000" dirty="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17988" name="Group 132"/>
          <p:cNvGraphicFramePr>
            <a:graphicFrameLocks noGrp="1"/>
          </p:cNvGraphicFramePr>
          <p:nvPr>
            <p:ph sz="half" idx="4294967295"/>
            <p:custDataLst>
              <p:tags r:id="rId2"/>
            </p:custDataLst>
            <p:extLst/>
          </p:nvPr>
        </p:nvGraphicFramePr>
        <p:xfrm>
          <a:off x="5715000" y="2133600"/>
          <a:ext cx="2514600" cy="1735138"/>
        </p:xfrm>
        <a:graphic>
          <a:graphicData uri="http://schemas.openxmlformats.org/drawingml/2006/table">
            <a:tbl>
              <a:tblPr/>
              <a:tblGrid>
                <a:gridCol w="990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152400"/>
            <a:ext cx="8686800" cy="677108"/>
          </a:xfrm>
          <a:prstGeom prst="rect">
            <a:avLst/>
          </a:prstGeom>
          <a:noFill/>
        </p:spPr>
        <p:txBody>
          <a:bodyPr wrap="square" rtlCol="0">
            <a:spAutoFit/>
          </a:bodyPr>
          <a:lstStyle/>
          <a:p>
            <a:r>
              <a:rPr lang="en-US" sz="3800" dirty="0">
                <a:solidFill>
                  <a:schemeClr val="bg1"/>
                </a:solidFill>
                <a:latin typeface="+mj-lt"/>
              </a:rPr>
              <a:t>Mealy FSM State Transition &amp; Output Table</a:t>
            </a:r>
          </a:p>
        </p:txBody>
      </p:sp>
      <p:sp>
        <p:nvSpPr>
          <p:cNvPr id="6" name="Rectangle 44"/>
          <p:cNvSpPr>
            <a:spLocks noChangeArrowheads="1"/>
          </p:cNvSpPr>
          <p:nvPr>
            <p:custDataLst>
              <p:tags r:id="rId4"/>
            </p:custDataLst>
          </p:nvPr>
        </p:nvSpPr>
        <p:spPr bwMode="auto">
          <a:xfrm>
            <a:off x="2438400" y="4495800"/>
            <a:ext cx="1676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n-US" sz="2400" b="1" i="1" dirty="0">
                <a:latin typeface="Times New Roman" pitchFamily="18" charset="0"/>
                <a:cs typeface="Arial" charset="0"/>
              </a:rPr>
              <a:t>S</a:t>
            </a:r>
            <a:r>
              <a:rPr lang="en-US" sz="2400" b="1" baseline="-25000" dirty="0">
                <a:latin typeface="Times New Roman" pitchFamily="18" charset="0"/>
                <a:cs typeface="Arial" charset="0"/>
              </a:rPr>
              <a:t>0</a:t>
            </a:r>
            <a:r>
              <a:rPr lang="en-US" sz="2400" b="1" baseline="30000" dirty="0">
                <a:latin typeface="Courier (W1)" pitchFamily="49" charset="0"/>
                <a:cs typeface="Arial" charset="0"/>
              </a:rPr>
              <a:t>’</a:t>
            </a:r>
            <a:r>
              <a:rPr lang="en-US" sz="2400" b="1" i="1" dirty="0">
                <a:latin typeface="Times New Roman" pitchFamily="18" charset="0"/>
                <a:cs typeface="Arial" charset="0"/>
              </a:rPr>
              <a:t> =  A</a:t>
            </a:r>
          </a:p>
          <a:p>
            <a:pPr marL="342900" indent="-342900">
              <a:spcBef>
                <a:spcPct val="20000"/>
              </a:spcBef>
            </a:pPr>
            <a:r>
              <a:rPr lang="en-US" sz="2400" b="1" i="1" dirty="0">
                <a:latin typeface="Times New Roman" pitchFamily="18" charset="0"/>
                <a:cs typeface="Arial" charset="0"/>
              </a:rPr>
              <a:t>Y = S</a:t>
            </a:r>
            <a:r>
              <a:rPr lang="en-US" sz="2400" b="1" baseline="-25000" dirty="0">
                <a:latin typeface="Times New Roman" pitchFamily="18" charset="0"/>
                <a:cs typeface="Arial" charset="0"/>
              </a:rPr>
              <a:t>0 </a:t>
            </a:r>
            <a:r>
              <a:rPr lang="en-US" sz="2400" b="1" i="1" dirty="0">
                <a:latin typeface="Times New Roman" pitchFamily="18" charset="0"/>
                <a:cs typeface="Arial" charset="0"/>
              </a:rPr>
              <a:t>A</a:t>
            </a:r>
            <a:endParaRPr lang="en-US" sz="2400" b="1" i="1" baseline="-25000" dirty="0">
              <a:latin typeface="Times New Roman" pitchFamily="18" charset="0"/>
              <a:cs typeface="Arial" charset="0"/>
            </a:endParaRPr>
          </a:p>
        </p:txBody>
      </p:sp>
      <p:cxnSp>
        <p:nvCxnSpPr>
          <p:cNvPr id="3" name="Straight Connector 2"/>
          <p:cNvCxnSpPr/>
          <p:nvPr/>
        </p:nvCxnSpPr>
        <p:spPr>
          <a:xfrm>
            <a:off x="3352800" y="45720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2743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52800" y="3124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52800" y="3505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352800" y="3886200"/>
            <a:ext cx="2057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00400" y="44958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71800" y="49530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3886200"/>
            <a:ext cx="2467381"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904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Moore					Mealy</a:t>
            </a:r>
          </a:p>
        </p:txBody>
      </p:sp>
      <p:pic>
        <p:nvPicPr>
          <p:cNvPr id="1618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47800"/>
            <a:ext cx="4266855"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057400"/>
            <a:ext cx="4384088" cy="2959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7586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Moore &amp; Mealy Timing Diagram</a:t>
            </a:r>
          </a:p>
        </p:txBody>
      </p:sp>
      <p:graphicFrame>
        <p:nvGraphicFramePr>
          <p:cNvPr id="3" name="Object 2"/>
          <p:cNvGraphicFramePr>
            <a:graphicFrameLocks noChangeAspect="1"/>
          </p:cNvGraphicFramePr>
          <p:nvPr>
            <p:extLst/>
          </p:nvPr>
        </p:nvGraphicFramePr>
        <p:xfrm>
          <a:off x="228600" y="1371600"/>
          <a:ext cx="8557429" cy="3429000"/>
        </p:xfrm>
        <a:graphic>
          <a:graphicData uri="http://schemas.openxmlformats.org/presentationml/2006/ole">
            <mc:AlternateContent xmlns:mc="http://schemas.openxmlformats.org/markup-compatibility/2006">
              <mc:Choice xmlns:v="urn:schemas-microsoft-com:vml" Requires="v">
                <p:oleObj spid="_x0000_s239620" name="VISIO" r:id="rId4" imgW="5859000" imgH="2348280" progId="Visio.Drawing.6">
                  <p:embed/>
                </p:oleObj>
              </mc:Choice>
              <mc:Fallback>
                <p:oleObj name="VISIO" r:id="rId4" imgW="5859000" imgH="2348280" progId="Visio.Drawing.6">
                  <p:embed/>
                  <p:pic>
                    <p:nvPicPr>
                      <p:cNvPr id="3" name="Object 2"/>
                      <p:cNvPicPr/>
                      <p:nvPr/>
                    </p:nvPicPr>
                    <p:blipFill>
                      <a:blip r:embed="rId5"/>
                      <a:stretch>
                        <a:fillRect/>
                      </a:stretch>
                    </p:blipFill>
                    <p:spPr>
                      <a:xfrm>
                        <a:off x="228600" y="1371600"/>
                        <a:ext cx="8557429" cy="3429000"/>
                      </a:xfrm>
                      <a:prstGeom prst="rect">
                        <a:avLst/>
                      </a:prstGeom>
                    </p:spPr>
                  </p:pic>
                </p:oleObj>
              </mc:Fallback>
            </mc:AlternateContent>
          </a:graphicData>
        </a:graphic>
      </p:graphicFrame>
    </p:spTree>
    <p:extLst>
      <p:ext uri="{BB962C8B-B14F-4D97-AF65-F5344CB8AC3E}">
        <p14:creationId xmlns:p14="http://schemas.microsoft.com/office/powerpoint/2010/main" val="3815995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p:cNvSpPr>
            <a:spLocks noGrp="1" noChangeArrowheads="1"/>
          </p:cNvSpPr>
          <p:nvPr>
            <p:ph idx="4294967295"/>
            <p:custDataLst>
              <p:tags r:id="rId1"/>
            </p:custDataLst>
          </p:nvPr>
        </p:nvSpPr>
        <p:spPr>
          <a:xfrm>
            <a:off x="457200" y="1036637"/>
            <a:ext cx="8229600" cy="4525963"/>
          </a:xfrm>
        </p:spPr>
        <p:txBody>
          <a:bodyPr/>
          <a:lstStyle/>
          <a:p>
            <a:r>
              <a:rPr lang="en-US" dirty="0"/>
              <a:t>Break complex FSMs into smaller interacting FSMs</a:t>
            </a:r>
          </a:p>
          <a:p>
            <a:r>
              <a:rPr lang="en-US" dirty="0"/>
              <a:t>Example: Modify traffic light controller to have Parade Mode.</a:t>
            </a:r>
          </a:p>
          <a:p>
            <a:pPr lvl="1"/>
            <a:r>
              <a:rPr lang="en-US" dirty="0"/>
              <a:t>Two more inputs: </a:t>
            </a:r>
            <a:r>
              <a:rPr lang="en-US" i="1" dirty="0"/>
              <a:t>P</a:t>
            </a:r>
            <a:r>
              <a:rPr lang="en-US" dirty="0"/>
              <a:t>, </a:t>
            </a:r>
            <a:r>
              <a:rPr lang="en-US" i="1" dirty="0"/>
              <a:t>R</a:t>
            </a:r>
          </a:p>
          <a:p>
            <a:pPr lvl="1"/>
            <a:r>
              <a:rPr lang="en-US" dirty="0"/>
              <a:t>When </a:t>
            </a:r>
            <a:r>
              <a:rPr lang="en-US" b="1" i="1" dirty="0"/>
              <a:t>P</a:t>
            </a:r>
            <a:r>
              <a:rPr lang="en-US" b="1" dirty="0"/>
              <a:t> = 1</a:t>
            </a:r>
            <a:r>
              <a:rPr lang="en-US" dirty="0"/>
              <a:t>, enter Parade Mode &amp; Bravado Blvd light stays green</a:t>
            </a:r>
          </a:p>
          <a:p>
            <a:pPr lvl="1"/>
            <a:r>
              <a:rPr lang="en-US" dirty="0"/>
              <a:t>When </a:t>
            </a:r>
            <a:r>
              <a:rPr lang="en-US" b="1" i="1" dirty="0"/>
              <a:t>R</a:t>
            </a:r>
            <a:r>
              <a:rPr lang="en-US" b="1" dirty="0"/>
              <a:t> = 1</a:t>
            </a:r>
            <a:r>
              <a:rPr lang="en-US" dirty="0"/>
              <a:t>, leave Parade Mode</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Factoring State Machines</a:t>
            </a:r>
          </a:p>
        </p:txBody>
      </p:sp>
    </p:spTree>
    <p:extLst>
      <p:ext uri="{BB962C8B-B14F-4D97-AF65-F5344CB8AC3E}">
        <p14:creationId xmlns:p14="http://schemas.microsoft.com/office/powerpoint/2010/main" val="350300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7" name="Rectangle 3"/>
          <p:cNvSpPr>
            <a:spLocks noGrp="1" noChangeArrowheads="1"/>
          </p:cNvSpPr>
          <p:nvPr>
            <p:ph sz="half" idx="4294967295"/>
            <p:custDataLst>
              <p:tags r:id="rId2"/>
            </p:custDataLst>
          </p:nvPr>
        </p:nvSpPr>
        <p:spPr>
          <a:xfrm>
            <a:off x="914400" y="1219200"/>
            <a:ext cx="7696200" cy="4953000"/>
          </a:xfrm>
        </p:spPr>
        <p:txBody>
          <a:bodyPr/>
          <a:lstStyle/>
          <a:p>
            <a:pPr>
              <a:buFontTx/>
              <a:buNone/>
            </a:pPr>
            <a:r>
              <a:rPr lang="en-US" b="1" dirty="0" err="1">
                <a:solidFill>
                  <a:srgbClr val="0070C0"/>
                </a:solidFill>
              </a:rPr>
              <a:t>Unfactored</a:t>
            </a:r>
            <a:r>
              <a:rPr lang="en-US" b="1" dirty="0">
                <a:solidFill>
                  <a:srgbClr val="0070C0"/>
                </a:solidFill>
              </a:rPr>
              <a:t> FSM</a:t>
            </a:r>
          </a:p>
          <a:p>
            <a:pPr>
              <a:buFontTx/>
              <a:buNone/>
            </a:pPr>
            <a:endParaRPr lang="en-US" b="1" dirty="0">
              <a:solidFill>
                <a:srgbClr val="0070C0"/>
              </a:solidFill>
            </a:endParaRPr>
          </a:p>
          <a:p>
            <a:pPr>
              <a:buFontTx/>
              <a:buNone/>
            </a:pPr>
            <a:endParaRPr lang="en-US" b="1" dirty="0">
              <a:solidFill>
                <a:srgbClr val="0070C0"/>
              </a:solidFill>
            </a:endParaRPr>
          </a:p>
          <a:p>
            <a:pPr>
              <a:buFontTx/>
              <a:buNone/>
            </a:pPr>
            <a:r>
              <a:rPr lang="en-US" b="1" dirty="0">
                <a:solidFill>
                  <a:srgbClr val="0070C0"/>
                </a:solidFill>
              </a:rPr>
              <a:t>Factored FSM</a:t>
            </a:r>
          </a:p>
        </p:txBody>
      </p:sp>
      <p:graphicFrame>
        <p:nvGraphicFramePr>
          <p:cNvPr id="1025030" name="Object 6"/>
          <p:cNvGraphicFramePr>
            <a:graphicFrameLocks noGrp="1" noChangeAspect="1"/>
          </p:cNvGraphicFramePr>
          <p:nvPr>
            <p:ph sz="quarter" idx="4294967295"/>
            <p:custDataLst>
              <p:tags r:id="rId3"/>
            </p:custDataLst>
            <p:extLst/>
          </p:nvPr>
        </p:nvGraphicFramePr>
        <p:xfrm>
          <a:off x="3886200" y="1066800"/>
          <a:ext cx="2676525" cy="1268413"/>
        </p:xfrm>
        <a:graphic>
          <a:graphicData uri="http://schemas.openxmlformats.org/presentationml/2006/ole">
            <mc:AlternateContent xmlns:mc="http://schemas.openxmlformats.org/markup-compatibility/2006">
              <mc:Choice xmlns:v="urn:schemas-microsoft-com:vml" Requires="v">
                <p:oleObj spid="_x0000_s240647" name="VISIO" r:id="rId7" imgW="1542960" imgH="732600" progId="Visio.Drawing.6">
                  <p:embed/>
                </p:oleObj>
              </mc:Choice>
              <mc:Fallback>
                <p:oleObj name="VISIO" r:id="rId7" imgW="1542960" imgH="732600" progId="Visio.Drawing.6">
                  <p:embed/>
                  <p:pic>
                    <p:nvPicPr>
                      <p:cNvPr id="10250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066800"/>
                        <a:ext cx="2676525" cy="1268413"/>
                      </a:xfrm>
                      <a:prstGeom prst="rect">
                        <a:avLst/>
                      </a:prstGeom>
                    </p:spPr>
                  </p:pic>
                </p:oleObj>
              </mc:Fallback>
            </mc:AlternateContent>
          </a:graphicData>
        </a:graphic>
      </p:graphicFrame>
      <p:graphicFrame>
        <p:nvGraphicFramePr>
          <p:cNvPr id="1025031" name="Object 7"/>
          <p:cNvGraphicFramePr>
            <a:graphicFrameLocks noGrp="1" noChangeAspect="1"/>
          </p:cNvGraphicFramePr>
          <p:nvPr>
            <p:ph sz="quarter" idx="4294967295"/>
            <p:custDataLst>
              <p:tags r:id="rId4"/>
            </p:custDataLst>
            <p:extLst/>
          </p:nvPr>
        </p:nvGraphicFramePr>
        <p:xfrm>
          <a:off x="4114800" y="2590800"/>
          <a:ext cx="2338387" cy="3276600"/>
        </p:xfrm>
        <a:graphic>
          <a:graphicData uri="http://schemas.openxmlformats.org/presentationml/2006/ole">
            <mc:AlternateContent xmlns:mc="http://schemas.openxmlformats.org/markup-compatibility/2006">
              <mc:Choice xmlns:v="urn:schemas-microsoft-com:vml" Requires="v">
                <p:oleObj spid="_x0000_s240648" name="VISIO" r:id="rId9" imgW="1542960" imgH="2161440" progId="Visio.Drawing.6">
                  <p:embed/>
                </p:oleObj>
              </mc:Choice>
              <mc:Fallback>
                <p:oleObj name="VISIO" r:id="rId9" imgW="1542960" imgH="2161440" progId="Visio.Drawing.6">
                  <p:embed/>
                  <p:pic>
                    <p:nvPicPr>
                      <p:cNvPr id="102503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590800"/>
                        <a:ext cx="2338387"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Parade FSM</a:t>
            </a:r>
          </a:p>
        </p:txBody>
      </p:sp>
    </p:spTree>
    <p:extLst>
      <p:ext uri="{BB962C8B-B14F-4D97-AF65-F5344CB8AC3E}">
        <p14:creationId xmlns:p14="http://schemas.microsoft.com/office/powerpoint/2010/main" val="114142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Unfactored</a:t>
            </a:r>
            <a:r>
              <a:rPr lang="en-US" sz="4400" dirty="0">
                <a:solidFill>
                  <a:schemeClr val="bg1"/>
                </a:solidFill>
                <a:latin typeface="+mj-lt"/>
              </a:rPr>
              <a:t> FSM</a:t>
            </a:r>
          </a:p>
        </p:txBody>
      </p:sp>
      <p:grpSp>
        <p:nvGrpSpPr>
          <p:cNvPr id="3" name="Group 2"/>
          <p:cNvGrpSpPr/>
          <p:nvPr/>
        </p:nvGrpSpPr>
        <p:grpSpPr>
          <a:xfrm>
            <a:off x="457200" y="990600"/>
            <a:ext cx="7696200" cy="4883347"/>
            <a:chOff x="457200" y="990600"/>
            <a:chExt cx="7696200" cy="4883347"/>
          </a:xfrm>
        </p:grpSpPr>
        <p:pic>
          <p:nvPicPr>
            <p:cNvPr id="16591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239000" cy="48833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57200" y="5105400"/>
              <a:ext cx="1371600" cy="768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174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148" name="Object 4"/>
          <p:cNvGraphicFramePr>
            <a:graphicFrameLocks noGrp="1" noChangeAspect="1"/>
          </p:cNvGraphicFramePr>
          <p:nvPr>
            <p:ph idx="4294967295"/>
            <p:custDataLst>
              <p:tags r:id="rId2"/>
            </p:custDataLst>
            <p:extLst/>
          </p:nvPr>
        </p:nvGraphicFramePr>
        <p:xfrm>
          <a:off x="990600" y="1447800"/>
          <a:ext cx="7772400" cy="4027487"/>
        </p:xfrm>
        <a:graphic>
          <a:graphicData uri="http://schemas.openxmlformats.org/presentationml/2006/ole">
            <mc:AlternateContent xmlns:mc="http://schemas.openxmlformats.org/markup-compatibility/2006">
              <mc:Choice xmlns:v="urn:schemas-microsoft-com:vml" Requires="v">
                <p:oleObj spid="_x0000_s241668" name="VISIO" r:id="rId5" imgW="4286160" imgH="2221560" progId="Visio.Drawing.6">
                  <p:embed/>
                </p:oleObj>
              </mc:Choice>
              <mc:Fallback>
                <p:oleObj name="VISIO" r:id="rId5" imgW="4286160" imgH="2221560" progId="Visio.Drawing.6">
                  <p:embed/>
                  <p:pic>
                    <p:nvPicPr>
                      <p:cNvPr id="103014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447800"/>
                        <a:ext cx="7772400" cy="4027487"/>
                      </a:xfrm>
                      <a:prstGeom prst="rect">
                        <a:avLst/>
                      </a:prstGeom>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Factored FSM</a:t>
            </a:r>
          </a:p>
        </p:txBody>
      </p:sp>
    </p:spTree>
    <p:extLst>
      <p:ext uri="{BB962C8B-B14F-4D97-AF65-F5344CB8AC3E}">
        <p14:creationId xmlns:p14="http://schemas.microsoft.com/office/powerpoint/2010/main" val="323823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2"/>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Breaks cyclic paths by </a:t>
            </a:r>
            <a:r>
              <a:rPr lang="en-US" sz="2400" b="1" dirty="0">
                <a:latin typeface="+mj-lt"/>
                <a:cs typeface="Arial" charset="0"/>
              </a:rPr>
              <a:t>inserting registers</a:t>
            </a:r>
          </a:p>
          <a:p>
            <a:pPr marL="342900" indent="-342900">
              <a:spcBef>
                <a:spcPct val="20000"/>
              </a:spcBef>
              <a:buFontTx/>
              <a:buChar char="•"/>
            </a:pPr>
            <a:r>
              <a:rPr lang="en-US" sz="2400" dirty="0">
                <a:latin typeface="+mj-lt"/>
                <a:cs typeface="Arial" charset="0"/>
              </a:rPr>
              <a:t>Registers contain </a:t>
            </a:r>
            <a:r>
              <a:rPr lang="en-US" sz="2400" b="1" dirty="0">
                <a:latin typeface="+mj-lt"/>
                <a:cs typeface="Arial" charset="0"/>
              </a:rPr>
              <a:t>state</a:t>
            </a:r>
            <a:r>
              <a:rPr lang="en-US" sz="2400" dirty="0">
                <a:latin typeface="+mj-lt"/>
                <a:cs typeface="Arial" charset="0"/>
              </a:rPr>
              <a:t> of the system</a:t>
            </a:r>
          </a:p>
          <a:p>
            <a:pPr marL="342900" indent="-342900">
              <a:spcBef>
                <a:spcPct val="20000"/>
              </a:spcBef>
              <a:buFontTx/>
              <a:buChar char="•"/>
            </a:pPr>
            <a:r>
              <a:rPr lang="en-US" sz="2400" dirty="0">
                <a:latin typeface="+mj-lt"/>
                <a:cs typeface="Arial" charset="0"/>
              </a:rPr>
              <a:t>State changes at clock edge: system </a:t>
            </a:r>
            <a:r>
              <a:rPr lang="en-US" sz="2400" b="1" dirty="0">
                <a:latin typeface="+mj-lt"/>
                <a:cs typeface="Arial" charset="0"/>
              </a:rPr>
              <a:t>synchronized</a:t>
            </a:r>
            <a:r>
              <a:rPr lang="en-US" sz="2400" dirty="0">
                <a:latin typeface="+mj-lt"/>
                <a:cs typeface="Arial" charset="0"/>
              </a:rPr>
              <a:t>  to the clock</a:t>
            </a:r>
          </a:p>
          <a:p>
            <a:pPr marL="342900" indent="-342900">
              <a:spcBef>
                <a:spcPct val="20000"/>
              </a:spcBef>
              <a:buFontTx/>
              <a:buChar char="•"/>
            </a:pPr>
            <a:r>
              <a:rPr lang="en-US" sz="2400" b="1" dirty="0">
                <a:latin typeface="+mj-lt"/>
                <a:cs typeface="Arial" charset="0"/>
              </a:rPr>
              <a:t>Rules</a:t>
            </a:r>
            <a:r>
              <a:rPr lang="en-US" sz="2400" dirty="0">
                <a:latin typeface="+mj-lt"/>
                <a:cs typeface="Arial" charset="0"/>
              </a:rPr>
              <a:t> of synchronous sequential circuit composition:</a:t>
            </a:r>
          </a:p>
          <a:p>
            <a:pPr marL="742950" lvl="1" indent="-285750">
              <a:spcBef>
                <a:spcPct val="20000"/>
              </a:spcBef>
              <a:buFontTx/>
              <a:buChar char="–"/>
            </a:pPr>
            <a:r>
              <a:rPr lang="en-US" sz="2000" dirty="0">
                <a:latin typeface="+mj-lt"/>
                <a:cs typeface="Arial" charset="0"/>
              </a:rPr>
              <a:t>Every circuit element is either a register or a combinational circuit</a:t>
            </a:r>
          </a:p>
          <a:p>
            <a:pPr marL="742950" lvl="1" indent="-285750">
              <a:spcBef>
                <a:spcPct val="20000"/>
              </a:spcBef>
              <a:buFontTx/>
              <a:buChar char="–"/>
            </a:pPr>
            <a:r>
              <a:rPr lang="en-US" sz="2000" dirty="0">
                <a:latin typeface="+mj-lt"/>
                <a:cs typeface="Arial" charset="0"/>
              </a:rPr>
              <a:t>At least one circuit element is a register</a:t>
            </a:r>
          </a:p>
          <a:p>
            <a:pPr marL="742950" lvl="1" indent="-285750">
              <a:spcBef>
                <a:spcPct val="20000"/>
              </a:spcBef>
              <a:buFontTx/>
              <a:buChar char="–"/>
            </a:pPr>
            <a:r>
              <a:rPr lang="en-US" sz="2000" dirty="0">
                <a:latin typeface="+mj-lt"/>
                <a:cs typeface="Arial" charset="0"/>
              </a:rPr>
              <a:t>All registers receive the same clock signal</a:t>
            </a:r>
          </a:p>
          <a:p>
            <a:pPr marL="742950" lvl="1" indent="-285750">
              <a:spcBef>
                <a:spcPct val="20000"/>
              </a:spcBef>
              <a:buFontTx/>
              <a:buChar char="–"/>
            </a:pPr>
            <a:r>
              <a:rPr lang="en-US" sz="2000" dirty="0">
                <a:latin typeface="+mj-lt"/>
                <a:cs typeface="Arial" charset="0"/>
              </a:rPr>
              <a:t>Every cyclic path contains at least one register</a:t>
            </a:r>
          </a:p>
          <a:p>
            <a:pPr marL="342900" indent="-342900">
              <a:spcBef>
                <a:spcPct val="20000"/>
              </a:spcBef>
              <a:buFontTx/>
              <a:buChar char="•"/>
            </a:pPr>
            <a:r>
              <a:rPr lang="en-US" sz="2400" dirty="0">
                <a:latin typeface="+mj-lt"/>
                <a:cs typeface="Arial" charset="0"/>
              </a:rPr>
              <a:t>Two common synchronous sequential circuits</a:t>
            </a:r>
          </a:p>
          <a:p>
            <a:pPr marL="742950" lvl="1" indent="-285750">
              <a:spcBef>
                <a:spcPct val="20000"/>
              </a:spcBef>
              <a:buFontTx/>
              <a:buChar char="–"/>
            </a:pPr>
            <a:r>
              <a:rPr lang="en-US" sz="2000" dirty="0">
                <a:latin typeface="+mj-lt"/>
                <a:cs typeface="Arial" charset="0"/>
              </a:rPr>
              <a:t>Finite State Machines (FSMs)</a:t>
            </a:r>
          </a:p>
          <a:p>
            <a:pPr marL="742950" lvl="1" indent="-285750">
              <a:spcBef>
                <a:spcPct val="20000"/>
              </a:spcBef>
              <a:buFontTx/>
              <a:buChar char="–"/>
            </a:pPr>
            <a:r>
              <a:rPr lang="en-US" sz="2000" dirty="0">
                <a:latin typeface="+mj-lt"/>
                <a:cs typeface="Arial" charset="0"/>
              </a:rPr>
              <a:t>Pipelines</a:t>
            </a:r>
          </a:p>
        </p:txBody>
      </p:sp>
      <p:sp>
        <p:nvSpPr>
          <p:cNvPr id="7" name="TextBox 6"/>
          <p:cNvSpPr txBox="1"/>
          <p:nvPr/>
        </p:nvSpPr>
        <p:spPr>
          <a:xfrm>
            <a:off x="457200" y="68759"/>
            <a:ext cx="7924800" cy="707886"/>
          </a:xfrm>
          <a:prstGeom prst="rect">
            <a:avLst/>
          </a:prstGeom>
          <a:noFill/>
        </p:spPr>
        <p:txBody>
          <a:bodyPr wrap="square" rtlCol="0">
            <a:spAutoFit/>
          </a:bodyPr>
          <a:lstStyle/>
          <a:p>
            <a:r>
              <a:rPr lang="en-US" sz="4000" dirty="0">
                <a:solidFill>
                  <a:schemeClr val="bg1"/>
                </a:solidFill>
                <a:latin typeface="+mj-lt"/>
              </a:rPr>
              <a:t>Synchronous Sequential Logic Design</a:t>
            </a:r>
          </a:p>
        </p:txBody>
      </p:sp>
    </p:spTree>
    <p:extLst>
      <p:ext uri="{BB962C8B-B14F-4D97-AF65-F5344CB8AC3E}">
        <p14:creationId xmlns:p14="http://schemas.microsoft.com/office/powerpoint/2010/main" val="14189531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custDataLst>
              <p:tags r:id="rId1"/>
            </p:custDataLst>
          </p:nvPr>
        </p:nvSpPr>
        <p:spPr bwMode="auto">
          <a:xfrm>
            <a:off x="533400" y="990600"/>
            <a:ext cx="83058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533400" indent="-533400">
              <a:buFont typeface="+mj-lt"/>
              <a:buAutoNum type="arabicPeriod"/>
            </a:pPr>
            <a:r>
              <a:rPr lang="en-US" sz="2600" dirty="0">
                <a:latin typeface="+mj-lt"/>
                <a:cs typeface="Arial" charset="0"/>
              </a:rPr>
              <a:t>Identify inputs and outputs</a:t>
            </a:r>
          </a:p>
          <a:p>
            <a:pPr marL="533400" indent="-533400">
              <a:buFont typeface="+mj-lt"/>
              <a:buAutoNum type="arabicPeriod"/>
            </a:pPr>
            <a:r>
              <a:rPr lang="en-US" sz="2600" dirty="0">
                <a:latin typeface="+mj-lt"/>
                <a:cs typeface="Arial" charset="0"/>
              </a:rPr>
              <a:t>Sketch state transition diagram</a:t>
            </a:r>
          </a:p>
          <a:p>
            <a:pPr marL="533400" indent="-533400">
              <a:buFont typeface="+mj-lt"/>
              <a:buAutoNum type="arabicPeriod"/>
            </a:pPr>
            <a:r>
              <a:rPr lang="en-US" sz="2600" dirty="0">
                <a:latin typeface="+mj-lt"/>
                <a:cs typeface="Arial" charset="0"/>
              </a:rPr>
              <a:t>Write state transition table</a:t>
            </a:r>
          </a:p>
          <a:p>
            <a:pPr marL="533400" indent="-533400">
              <a:buFont typeface="+mj-lt"/>
              <a:buAutoNum type="arabicPeriod"/>
            </a:pPr>
            <a:r>
              <a:rPr lang="en-US" sz="2600" dirty="0">
                <a:latin typeface="+mj-lt"/>
                <a:cs typeface="Arial" charset="0"/>
              </a:rPr>
              <a:t>Select state encodings</a:t>
            </a:r>
          </a:p>
          <a:p>
            <a:pPr marL="533400" indent="-533400">
              <a:buFont typeface="+mj-lt"/>
              <a:buAutoNum type="arabicPeriod"/>
            </a:pPr>
            <a:r>
              <a:rPr lang="en-US" sz="2600" dirty="0">
                <a:latin typeface="+mj-lt"/>
                <a:cs typeface="Arial" charset="0"/>
              </a:rPr>
              <a:t>For Moore machine:</a:t>
            </a:r>
          </a:p>
          <a:p>
            <a:pPr marL="914400" lvl="1" indent="-457200">
              <a:buFont typeface="+mj-lt"/>
              <a:buAutoNum type="alphaLcPeriod"/>
            </a:pPr>
            <a:r>
              <a:rPr lang="en-US" sz="2200" dirty="0">
                <a:latin typeface="+mj-lt"/>
                <a:cs typeface="Arial" charset="0"/>
              </a:rPr>
              <a:t>Rewrite state transition table with state encodings</a:t>
            </a:r>
          </a:p>
          <a:p>
            <a:pPr marL="914400" lvl="1" indent="-457200">
              <a:buFont typeface="+mj-lt"/>
              <a:buAutoNum type="alphaLcPeriod"/>
            </a:pPr>
            <a:r>
              <a:rPr lang="en-US" sz="2200" dirty="0">
                <a:latin typeface="+mj-lt"/>
                <a:cs typeface="Arial" charset="0"/>
              </a:rPr>
              <a:t>Write output table</a:t>
            </a:r>
          </a:p>
          <a:p>
            <a:r>
              <a:rPr lang="en-US" sz="2600" dirty="0">
                <a:latin typeface="+mj-lt"/>
                <a:cs typeface="Arial" charset="0"/>
              </a:rPr>
              <a:t>5.    For a Mealy machine:</a:t>
            </a:r>
          </a:p>
          <a:p>
            <a:pPr lvl="1"/>
            <a:r>
              <a:rPr lang="en-US" sz="2200" dirty="0">
                <a:latin typeface="+mj-lt"/>
                <a:cs typeface="Arial" charset="0"/>
              </a:rPr>
              <a:t>	Rewrite combined state transition and output table with state 	encodings</a:t>
            </a:r>
          </a:p>
          <a:p>
            <a:r>
              <a:rPr lang="en-US" sz="2600" dirty="0">
                <a:latin typeface="+mj-lt"/>
                <a:cs typeface="Arial" charset="0"/>
              </a:rPr>
              <a:t>6.    Write Boolean equations for next state and output logic</a:t>
            </a:r>
          </a:p>
          <a:p>
            <a:r>
              <a:rPr lang="en-US" sz="2600" dirty="0">
                <a:latin typeface="+mj-lt"/>
                <a:cs typeface="Arial" charset="0"/>
              </a:rPr>
              <a:t>7.    Sketch the circuit schematic</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Design Procedure</a:t>
            </a:r>
          </a:p>
        </p:txBody>
      </p:sp>
    </p:spTree>
    <p:extLst>
      <p:ext uri="{BB962C8B-B14F-4D97-AF65-F5344CB8AC3E}">
        <p14:creationId xmlns:p14="http://schemas.microsoft.com/office/powerpoint/2010/main" val="13739135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98" name="Object 14"/>
          <p:cNvGraphicFramePr>
            <a:graphicFrameLocks noGrp="1" noChangeAspect="1"/>
          </p:cNvGraphicFramePr>
          <p:nvPr>
            <p:ph sz="half" idx="4294967295"/>
            <p:custDataLst>
              <p:tags r:id="rId2"/>
            </p:custDataLst>
            <p:extLst/>
          </p:nvPr>
        </p:nvGraphicFramePr>
        <p:xfrm>
          <a:off x="5867400" y="1408112"/>
          <a:ext cx="2542504" cy="1335088"/>
        </p:xfrm>
        <a:graphic>
          <a:graphicData uri="http://schemas.openxmlformats.org/presentationml/2006/ole">
            <mc:AlternateContent xmlns:mc="http://schemas.openxmlformats.org/markup-compatibility/2006">
              <mc:Choice xmlns:v="urn:schemas-microsoft-com:vml" Requires="v">
                <p:oleObj spid="_x0000_s223242" name="VISIO" r:id="rId9" imgW="1484640" imgH="779760" progId="Visio.Drawing.6">
                  <p:embed/>
                </p:oleObj>
              </mc:Choice>
              <mc:Fallback>
                <p:oleObj name="VISIO" r:id="rId9" imgW="1484640" imgH="779760" progId="Visio.Drawing.6">
                  <p:embed/>
                  <p:pic>
                    <p:nvPicPr>
                      <p:cNvPr id="9891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408112"/>
                        <a:ext cx="2542504" cy="1335088"/>
                      </a:xfrm>
                      <a:prstGeom prst="rect">
                        <a:avLst/>
                      </a:prstGeom>
                    </p:spPr>
                  </p:pic>
                </p:oleObj>
              </mc:Fallback>
            </mc:AlternateContent>
          </a:graphicData>
        </a:graphic>
      </p:graphicFrame>
      <p:graphicFrame>
        <p:nvGraphicFramePr>
          <p:cNvPr id="989203" name="Object 19"/>
          <p:cNvGraphicFramePr>
            <a:graphicFrameLocks noGrp="1" noChangeAspect="1"/>
          </p:cNvGraphicFramePr>
          <p:nvPr>
            <p:ph sz="quarter" idx="4294967295"/>
            <p:custDataLst>
              <p:tags r:id="rId3"/>
            </p:custDataLst>
            <p:extLst/>
          </p:nvPr>
        </p:nvGraphicFramePr>
        <p:xfrm>
          <a:off x="6248400" y="2895600"/>
          <a:ext cx="2590800" cy="1471913"/>
        </p:xfrm>
        <a:graphic>
          <a:graphicData uri="http://schemas.openxmlformats.org/presentationml/2006/ole">
            <mc:AlternateContent xmlns:mc="http://schemas.openxmlformats.org/markup-compatibility/2006">
              <mc:Choice xmlns:v="urn:schemas-microsoft-com:vml" Requires="v">
                <p:oleObj spid="_x0000_s223243" name="VISIO" r:id="rId11" imgW="1286640" imgH="730080" progId="Visio.Drawing.6">
                  <p:embed/>
                </p:oleObj>
              </mc:Choice>
              <mc:Fallback>
                <p:oleObj name="VISIO" r:id="rId11" imgW="1286640" imgH="730080" progId="Visio.Drawing.6">
                  <p:embed/>
                  <p:pic>
                    <p:nvPicPr>
                      <p:cNvPr id="989203"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895600"/>
                        <a:ext cx="2590800" cy="1471913"/>
                      </a:xfrm>
                      <a:prstGeom prst="rect">
                        <a:avLst/>
                      </a:prstGeom>
                    </p:spPr>
                  </p:pic>
                </p:oleObj>
              </mc:Fallback>
            </mc:AlternateContent>
          </a:graphicData>
        </a:graphic>
      </p:graphicFrame>
      <p:graphicFrame>
        <p:nvGraphicFramePr>
          <p:cNvPr id="989204" name="Object 20"/>
          <p:cNvGraphicFramePr>
            <a:graphicFrameLocks noGrp="1" noChangeAspect="1"/>
          </p:cNvGraphicFramePr>
          <p:nvPr>
            <p:ph sz="quarter" idx="4294967295"/>
            <p:custDataLst>
              <p:tags r:id="rId4"/>
            </p:custDataLst>
            <p:extLst/>
          </p:nvPr>
        </p:nvGraphicFramePr>
        <p:xfrm>
          <a:off x="6248400" y="4399113"/>
          <a:ext cx="2895600" cy="1553369"/>
        </p:xfrm>
        <a:graphic>
          <a:graphicData uri="http://schemas.openxmlformats.org/presentationml/2006/ole">
            <mc:AlternateContent xmlns:mc="http://schemas.openxmlformats.org/markup-compatibility/2006">
              <mc:Choice xmlns:v="urn:schemas-microsoft-com:vml" Requires="v">
                <p:oleObj spid="_x0000_s223244" name="VISIO" r:id="rId13" imgW="1360440" imgH="730080" progId="Visio.Drawing.6">
                  <p:embed/>
                </p:oleObj>
              </mc:Choice>
              <mc:Fallback>
                <p:oleObj name="VISIO" r:id="rId13" imgW="1360440" imgH="730080" progId="Visio.Drawing.6">
                  <p:embed/>
                  <p:pic>
                    <p:nvPicPr>
                      <p:cNvPr id="989204"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4399113"/>
                        <a:ext cx="2895600" cy="1553369"/>
                      </a:xfrm>
                      <a:prstGeom prst="rect">
                        <a:avLst/>
                      </a:prstGeom>
                    </p:spPr>
                  </p:pic>
                </p:oleObj>
              </mc:Fallback>
            </mc:AlternateContent>
          </a:graphicData>
        </a:graphic>
      </p:graphicFrame>
      <p:sp>
        <p:nvSpPr>
          <p:cNvPr id="98918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8" name="Rectangle 4"/>
          <p:cNvSpPr>
            <a:spLocks noChangeArrowheads="1"/>
          </p:cNvSpPr>
          <p:nvPr>
            <p:custDataLst>
              <p:tags r:id="rId6"/>
            </p:custDataLst>
          </p:nvPr>
        </p:nvSpPr>
        <p:spPr bwMode="auto">
          <a:xfrm>
            <a:off x="4572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buFontTx/>
              <a:buChar char="•"/>
            </a:pPr>
            <a:r>
              <a:rPr lang="en-US" sz="3200" dirty="0">
                <a:latin typeface="+mj-lt"/>
                <a:cs typeface="Arial" charset="0"/>
              </a:rPr>
              <a:t>Consists of:</a:t>
            </a:r>
          </a:p>
          <a:p>
            <a:pPr marL="742950" lvl="1" indent="-285750">
              <a:buFontTx/>
              <a:buChar char="–"/>
            </a:pPr>
            <a:r>
              <a:rPr lang="en-US" sz="3200" b="1" dirty="0">
                <a:latin typeface="+mj-lt"/>
                <a:cs typeface="Arial" charset="0"/>
              </a:rPr>
              <a:t>State register</a:t>
            </a:r>
          </a:p>
          <a:p>
            <a:pPr marL="1143000" lvl="2" indent="-228600">
              <a:buFontTx/>
              <a:buChar char="•"/>
            </a:pPr>
            <a:r>
              <a:rPr lang="en-US" sz="2600" dirty="0">
                <a:latin typeface="+mj-lt"/>
                <a:cs typeface="Arial" charset="0"/>
              </a:rPr>
              <a:t>Stores current state </a:t>
            </a:r>
          </a:p>
          <a:p>
            <a:pPr marL="1143000" lvl="2" indent="-228600">
              <a:buFontTx/>
              <a:buChar char="•"/>
            </a:pPr>
            <a:r>
              <a:rPr lang="en-US" sz="2600" dirty="0">
                <a:latin typeface="+mj-lt"/>
                <a:cs typeface="Arial" charset="0"/>
              </a:rPr>
              <a:t>Loads next state at clock edge</a:t>
            </a:r>
          </a:p>
          <a:p>
            <a:pPr marL="742950" lvl="1" indent="-285750">
              <a:buFontTx/>
              <a:buChar char="–"/>
            </a:pPr>
            <a:r>
              <a:rPr lang="en-US" sz="3200" b="1" dirty="0">
                <a:latin typeface="+mj-lt"/>
                <a:cs typeface="Arial" charset="0"/>
              </a:rPr>
              <a:t>Combinational logic</a:t>
            </a:r>
          </a:p>
          <a:p>
            <a:pPr marL="1143000" lvl="2" indent="-228600">
              <a:buFontTx/>
              <a:buChar char="•"/>
            </a:pPr>
            <a:r>
              <a:rPr lang="en-US" sz="2600" dirty="0">
                <a:latin typeface="+mj-lt"/>
                <a:cs typeface="Arial" charset="0"/>
              </a:rPr>
              <a:t>Computes the next state</a:t>
            </a:r>
          </a:p>
          <a:p>
            <a:pPr marL="1143000" lvl="2" indent="-228600">
              <a:buFontTx/>
              <a:buChar char="•"/>
            </a:pPr>
            <a:r>
              <a:rPr lang="en-US" sz="2600" dirty="0">
                <a:latin typeface="+mj-lt"/>
                <a:cs typeface="Arial" charset="0"/>
              </a:rPr>
              <a:t>Computes the outputs</a:t>
            </a: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Finite State Machine (FSM)</a:t>
            </a:r>
          </a:p>
        </p:txBody>
      </p:sp>
    </p:spTree>
    <p:extLst>
      <p:ext uri="{BB962C8B-B14F-4D97-AF65-F5344CB8AC3E}">
        <p14:creationId xmlns:p14="http://schemas.microsoft.com/office/powerpoint/2010/main" val="21758935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62" name="Object 6"/>
          <p:cNvGraphicFramePr>
            <a:graphicFrameLocks noGrp="1" noChangeAspect="1"/>
          </p:cNvGraphicFramePr>
          <p:nvPr>
            <p:ph idx="4294967295"/>
            <p:custDataLst>
              <p:tags r:id="rId2"/>
            </p:custDataLst>
            <p:extLst/>
          </p:nvPr>
        </p:nvGraphicFramePr>
        <p:xfrm>
          <a:off x="1905000" y="2667000"/>
          <a:ext cx="5029200" cy="3113516"/>
        </p:xfrm>
        <a:graphic>
          <a:graphicData uri="http://schemas.openxmlformats.org/presentationml/2006/ole">
            <mc:AlternateContent xmlns:mc="http://schemas.openxmlformats.org/markup-compatibility/2006">
              <mc:Choice xmlns:v="urn:schemas-microsoft-com:vml" Requires="v">
                <p:oleObj spid="_x0000_s224260" name="VISIO" r:id="rId7" imgW="2613600" imgH="1617480" progId="Visio.Drawing.6">
                  <p:embed/>
                </p:oleObj>
              </mc:Choice>
              <mc:Fallback>
                <p:oleObj name="VISIO" r:id="rId7" imgW="2613600" imgH="1617480" progId="Visio.Drawing.6">
                  <p:embed/>
                  <p:pic>
                    <p:nvPicPr>
                      <p:cNvPr id="99226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667000"/>
                        <a:ext cx="5029200" cy="3113516"/>
                      </a:xfrm>
                      <a:prstGeom prst="rect">
                        <a:avLst/>
                      </a:prstGeom>
                    </p:spPr>
                  </p:pic>
                </p:oleObj>
              </mc:Fallback>
            </mc:AlternateContent>
          </a:graphicData>
        </a:graphic>
      </p:graphicFrame>
      <p:sp>
        <p:nvSpPr>
          <p:cNvPr id="9922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2260" name="Rectangle 4"/>
          <p:cNvSpPr>
            <a:spLocks noChangeArrowheads="1"/>
          </p:cNvSpPr>
          <p:nvPr>
            <p:custDataLst>
              <p:tags r:id="rId4"/>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Next state </a:t>
            </a:r>
            <a:r>
              <a:rPr lang="en-US" sz="2400" dirty="0">
                <a:latin typeface="+mj-lt"/>
                <a:cs typeface="Arial" charset="0"/>
              </a:rPr>
              <a:t>determined by current state and inputs</a:t>
            </a:r>
          </a:p>
          <a:p>
            <a:pPr marL="342900" indent="-342900">
              <a:spcBef>
                <a:spcPct val="20000"/>
              </a:spcBef>
              <a:buFontTx/>
              <a:buChar char="•"/>
            </a:pPr>
            <a:r>
              <a:rPr lang="en-US" sz="2400" dirty="0">
                <a:latin typeface="+mj-lt"/>
                <a:cs typeface="Arial" charset="0"/>
              </a:rPr>
              <a:t>Two types of finite state machines differ in </a:t>
            </a:r>
            <a:r>
              <a:rPr lang="en-US" sz="2400" b="1" dirty="0">
                <a:latin typeface="+mj-lt"/>
                <a:cs typeface="Arial" charset="0"/>
              </a:rPr>
              <a:t>output logic</a:t>
            </a:r>
            <a:r>
              <a:rPr lang="en-US" sz="2400" dirty="0">
                <a:latin typeface="+mj-lt"/>
                <a:cs typeface="Arial" charset="0"/>
              </a:rPr>
              <a:t>:</a:t>
            </a:r>
          </a:p>
          <a:p>
            <a:pPr marL="742950" lvl="1" indent="-285750">
              <a:spcBef>
                <a:spcPct val="20000"/>
              </a:spcBef>
              <a:buFontTx/>
              <a:buChar char="–"/>
            </a:pPr>
            <a:r>
              <a:rPr lang="en-US" sz="2000" b="1" dirty="0">
                <a:solidFill>
                  <a:schemeClr val="accent1"/>
                </a:solidFill>
                <a:latin typeface="+mj-lt"/>
                <a:cs typeface="Arial" charset="0"/>
              </a:rPr>
              <a:t>Moore FSM: </a:t>
            </a:r>
            <a:r>
              <a:rPr lang="en-US" sz="2000" dirty="0">
                <a:latin typeface="+mj-lt"/>
                <a:cs typeface="Arial" charset="0"/>
              </a:rPr>
              <a:t>outputs depend only on current state</a:t>
            </a:r>
          </a:p>
          <a:p>
            <a:pPr marL="742950" lvl="1" indent="-285750">
              <a:spcBef>
                <a:spcPct val="20000"/>
              </a:spcBef>
              <a:buFontTx/>
              <a:buChar char="–"/>
            </a:pPr>
            <a:r>
              <a:rPr lang="en-US" sz="2000" b="1" dirty="0">
                <a:solidFill>
                  <a:schemeClr val="accent1"/>
                </a:solidFill>
                <a:latin typeface="+mj-lt"/>
                <a:cs typeface="Arial" charset="0"/>
              </a:rPr>
              <a:t>Mealy FSM: </a:t>
            </a:r>
            <a:r>
              <a:rPr lang="en-US" sz="2000" dirty="0">
                <a:latin typeface="+mj-lt"/>
                <a:cs typeface="Arial" charset="0"/>
              </a:rPr>
              <a:t>outputs depend on current state </a:t>
            </a:r>
            <a:r>
              <a:rPr lang="en-US" sz="2000" i="1" dirty="0">
                <a:latin typeface="+mj-lt"/>
                <a:cs typeface="Arial" charset="0"/>
              </a:rPr>
              <a:t>and</a:t>
            </a:r>
            <a:r>
              <a:rPr lang="en-US" sz="2000" dirty="0">
                <a:latin typeface="+mj-lt"/>
                <a:cs typeface="Arial" charset="0"/>
              </a:rPr>
              <a:t> inputs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Finite State Machines (FSMs)</a:t>
            </a:r>
          </a:p>
        </p:txBody>
      </p:sp>
    </p:spTree>
    <p:extLst>
      <p:ext uri="{BB962C8B-B14F-4D97-AF65-F5344CB8AC3E}">
        <p14:creationId xmlns:p14="http://schemas.microsoft.com/office/powerpoint/2010/main" val="15495422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35" name="Object 7"/>
          <p:cNvGraphicFramePr>
            <a:graphicFrameLocks noGrp="1" noChangeAspect="1"/>
          </p:cNvGraphicFramePr>
          <p:nvPr>
            <p:ph idx="4294967295"/>
            <p:custDataLst>
              <p:tags r:id="rId2"/>
            </p:custDataLst>
            <p:extLst/>
          </p:nvPr>
        </p:nvGraphicFramePr>
        <p:xfrm>
          <a:off x="3738562" y="2209800"/>
          <a:ext cx="4288067" cy="3657600"/>
        </p:xfrm>
        <a:graphic>
          <a:graphicData uri="http://schemas.openxmlformats.org/presentationml/2006/ole">
            <mc:AlternateContent xmlns:mc="http://schemas.openxmlformats.org/markup-compatibility/2006">
              <mc:Choice xmlns:v="urn:schemas-microsoft-com:vml" Requires="v">
                <p:oleObj spid="_x0000_s225284" name="VISIO" r:id="rId7" imgW="2278080" imgH="1943280" progId="Visio.Drawing.6">
                  <p:embed/>
                </p:oleObj>
              </mc:Choice>
              <mc:Fallback>
                <p:oleObj name="VISIO" r:id="rId7" imgW="2278080" imgH="1943280" progId="Visio.Drawing.6">
                  <p:embed/>
                  <p:pic>
                    <p:nvPicPr>
                      <p:cNvPr id="99533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8562" y="2209800"/>
                        <a:ext cx="4288067" cy="3657600"/>
                      </a:xfrm>
                      <a:prstGeom prst="rect">
                        <a:avLst/>
                      </a:prstGeom>
                      <a:noFill/>
                      <a:ln>
                        <a:noFill/>
                      </a:ln>
                      <a:effectLst/>
                      <a:extLst/>
                    </p:spPr>
                  </p:pic>
                </p:oleObj>
              </mc:Fallback>
            </mc:AlternateContent>
          </a:graphicData>
        </a:graphic>
      </p:graphicFrame>
      <p:sp>
        <p:nvSpPr>
          <p:cNvPr id="9953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5332" name="Rectangle 4"/>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Traffic light controller</a:t>
            </a:r>
          </a:p>
          <a:p>
            <a:pPr marL="742950" lvl="1" indent="-285750">
              <a:spcBef>
                <a:spcPct val="20000"/>
              </a:spcBef>
              <a:buFontTx/>
              <a:buChar char="–"/>
            </a:pPr>
            <a:r>
              <a:rPr lang="en-US" sz="2600" dirty="0">
                <a:latin typeface="+mj-lt"/>
                <a:cs typeface="Arial" charset="0"/>
              </a:rPr>
              <a:t>Traffic sensors: </a:t>
            </a:r>
            <a:r>
              <a:rPr lang="en-US" sz="2600" i="1" dirty="0">
                <a:latin typeface="+mj-lt"/>
                <a:cs typeface="Arial" charset="0"/>
              </a:rPr>
              <a:t>T</a:t>
            </a:r>
            <a:r>
              <a:rPr lang="en-US" sz="2600" i="1" baseline="-25000" dirty="0">
                <a:latin typeface="+mj-lt"/>
                <a:cs typeface="Arial" charset="0"/>
              </a:rPr>
              <a:t>A</a:t>
            </a:r>
            <a:r>
              <a:rPr lang="en-US" sz="2600" dirty="0">
                <a:latin typeface="+mj-lt"/>
                <a:cs typeface="Arial" charset="0"/>
              </a:rPr>
              <a:t>, </a:t>
            </a:r>
            <a:r>
              <a:rPr lang="en-US" sz="2600" i="1" dirty="0">
                <a:latin typeface="+mj-lt"/>
                <a:cs typeface="Arial" charset="0"/>
              </a:rPr>
              <a:t>T</a:t>
            </a:r>
            <a:r>
              <a:rPr lang="en-US" sz="2600" i="1" baseline="-25000" dirty="0">
                <a:latin typeface="+mj-lt"/>
                <a:cs typeface="Arial" charset="0"/>
              </a:rPr>
              <a:t>B</a:t>
            </a:r>
            <a:r>
              <a:rPr lang="en-US" sz="2600" dirty="0">
                <a:latin typeface="+mj-lt"/>
                <a:cs typeface="Arial" charset="0"/>
              </a:rPr>
              <a:t> (TRUE when there’s traffic)</a:t>
            </a:r>
          </a:p>
          <a:p>
            <a:pPr marL="742950" lvl="1" indent="-285750">
              <a:spcBef>
                <a:spcPct val="20000"/>
              </a:spcBef>
              <a:buFontTx/>
              <a:buChar char="–"/>
            </a:pPr>
            <a:r>
              <a:rPr lang="en-US" sz="2600" dirty="0">
                <a:latin typeface="+mj-lt"/>
                <a:cs typeface="Arial" charset="0"/>
              </a:rPr>
              <a:t>Lights: </a:t>
            </a:r>
            <a:r>
              <a:rPr lang="en-US" sz="2600" i="1" dirty="0">
                <a:latin typeface="+mj-lt"/>
                <a:cs typeface="Arial" charset="0"/>
              </a:rPr>
              <a:t>L</a:t>
            </a:r>
            <a:r>
              <a:rPr lang="en-US" sz="2600" i="1" baseline="-25000" dirty="0">
                <a:latin typeface="+mj-lt"/>
                <a:cs typeface="Arial" charset="0"/>
              </a:rPr>
              <a:t>A</a:t>
            </a:r>
            <a:r>
              <a:rPr lang="en-US" sz="2600" dirty="0">
                <a:latin typeface="+mj-lt"/>
                <a:cs typeface="Arial" charset="0"/>
              </a:rPr>
              <a:t>, </a:t>
            </a:r>
            <a:r>
              <a:rPr lang="en-US" sz="2600" i="1" dirty="0">
                <a:latin typeface="+mj-lt"/>
                <a:cs typeface="Arial" charset="0"/>
              </a:rPr>
              <a:t>L</a:t>
            </a:r>
            <a:r>
              <a:rPr lang="en-US" sz="2600" i="1" baseline="-25000" dirty="0">
                <a:latin typeface="+mj-lt"/>
                <a:cs typeface="Arial" charset="0"/>
              </a:rPr>
              <a:t>B</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Example</a:t>
            </a:r>
          </a:p>
        </p:txBody>
      </p:sp>
    </p:spTree>
    <p:extLst>
      <p:ext uri="{BB962C8B-B14F-4D97-AF65-F5344CB8AC3E}">
        <p14:creationId xmlns:p14="http://schemas.microsoft.com/office/powerpoint/2010/main" val="42169295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8" name="Object 6"/>
          <p:cNvGraphicFramePr>
            <a:graphicFrameLocks noGrp="1" noChangeAspect="1"/>
          </p:cNvGraphicFramePr>
          <p:nvPr>
            <p:ph idx="4294967295"/>
            <p:custDataLst>
              <p:tags r:id="rId2"/>
            </p:custDataLst>
            <p:extLst/>
          </p:nvPr>
        </p:nvGraphicFramePr>
        <p:xfrm>
          <a:off x="3581400" y="2057400"/>
          <a:ext cx="4679950" cy="3857625"/>
        </p:xfrm>
        <a:graphic>
          <a:graphicData uri="http://schemas.openxmlformats.org/presentationml/2006/ole">
            <mc:AlternateContent xmlns:mc="http://schemas.openxmlformats.org/markup-compatibility/2006">
              <mc:Choice xmlns:v="urn:schemas-microsoft-com:vml" Requires="v">
                <p:oleObj spid="_x0000_s226308" name="VISIO" r:id="rId7" imgW="1628640" imgH="1343160" progId="Visio.Drawing.6">
                  <p:embed/>
                </p:oleObj>
              </mc:Choice>
              <mc:Fallback>
                <p:oleObj name="VISIO" r:id="rId7" imgW="1628640" imgH="1343160" progId="Visio.Drawing.6">
                  <p:embed/>
                  <p:pic>
                    <p:nvPicPr>
                      <p:cNvPr id="99635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057400"/>
                        <a:ext cx="4679950" cy="3857625"/>
                      </a:xfrm>
                      <a:prstGeom prst="rect">
                        <a:avLst/>
                      </a:prstGeom>
                    </p:spPr>
                  </p:pic>
                </p:oleObj>
              </mc:Fallback>
            </mc:AlternateContent>
          </a:graphicData>
        </a:graphic>
      </p:graphicFrame>
      <p:sp>
        <p:nvSpPr>
          <p:cNvPr id="996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635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Inputs: </a:t>
            </a:r>
            <a:r>
              <a:rPr lang="en-US" sz="3200" i="1" dirty="0">
                <a:latin typeface="+mj-lt"/>
                <a:cs typeface="Arial" charset="0"/>
              </a:rPr>
              <a:t>CLK</a:t>
            </a:r>
            <a:r>
              <a:rPr lang="en-US" sz="3200" dirty="0">
                <a:latin typeface="+mj-lt"/>
                <a:cs typeface="Arial" charset="0"/>
              </a:rPr>
              <a:t>, </a:t>
            </a:r>
            <a:r>
              <a:rPr lang="en-US" sz="3200" i="1" dirty="0">
                <a:latin typeface="+mj-lt"/>
                <a:cs typeface="Arial" charset="0"/>
              </a:rPr>
              <a:t>Reset</a:t>
            </a:r>
            <a:r>
              <a:rPr lang="en-US" sz="3200" dirty="0">
                <a:latin typeface="+mj-lt"/>
                <a:cs typeface="Arial" charset="0"/>
              </a:rPr>
              <a:t>, </a:t>
            </a:r>
            <a:r>
              <a:rPr lang="en-US" sz="3200" i="1" dirty="0">
                <a:latin typeface="+mj-lt"/>
                <a:cs typeface="Arial" charset="0"/>
              </a:rPr>
              <a:t>T</a:t>
            </a:r>
            <a:r>
              <a:rPr lang="en-US" sz="3200" i="1" baseline="-25000" dirty="0">
                <a:latin typeface="+mj-lt"/>
                <a:cs typeface="Arial" charset="0"/>
              </a:rPr>
              <a:t>A</a:t>
            </a:r>
            <a:r>
              <a:rPr lang="en-US" sz="3200" dirty="0">
                <a:latin typeface="+mj-lt"/>
                <a:cs typeface="Arial" charset="0"/>
              </a:rPr>
              <a:t>, </a:t>
            </a:r>
            <a:r>
              <a:rPr lang="en-US" sz="3200" i="1" dirty="0">
                <a:latin typeface="+mj-lt"/>
                <a:cs typeface="Arial" charset="0"/>
              </a:rPr>
              <a:t>T</a:t>
            </a:r>
            <a:r>
              <a:rPr lang="en-US" sz="3200" i="1" baseline="-25000" dirty="0">
                <a:latin typeface="+mj-lt"/>
                <a:cs typeface="Arial" charset="0"/>
              </a:rPr>
              <a:t>B</a:t>
            </a:r>
          </a:p>
          <a:p>
            <a:pPr marL="342900" indent="-342900">
              <a:spcBef>
                <a:spcPct val="20000"/>
              </a:spcBef>
              <a:buFontTx/>
              <a:buChar char="•"/>
            </a:pPr>
            <a:r>
              <a:rPr lang="en-US" sz="3200" dirty="0">
                <a:latin typeface="+mj-lt"/>
                <a:cs typeface="Arial" charset="0"/>
              </a:rPr>
              <a:t>Outputs: </a:t>
            </a:r>
            <a:r>
              <a:rPr lang="en-US" sz="3200" i="1" dirty="0">
                <a:latin typeface="+mj-lt"/>
                <a:cs typeface="Arial" charset="0"/>
              </a:rPr>
              <a:t>L</a:t>
            </a:r>
            <a:r>
              <a:rPr lang="en-US" sz="3200" i="1" baseline="-25000" dirty="0">
                <a:latin typeface="+mj-lt"/>
                <a:cs typeface="Arial" charset="0"/>
              </a:rPr>
              <a:t>A</a:t>
            </a:r>
            <a:r>
              <a:rPr lang="en-US" sz="3200" dirty="0">
                <a:latin typeface="+mj-lt"/>
                <a:cs typeface="Arial" charset="0"/>
              </a:rPr>
              <a:t>, </a:t>
            </a:r>
            <a:r>
              <a:rPr lang="en-US" sz="3200" i="1" dirty="0">
                <a:latin typeface="+mj-lt"/>
                <a:cs typeface="Arial" charset="0"/>
              </a:rPr>
              <a:t>L</a:t>
            </a:r>
            <a:r>
              <a:rPr lang="en-US" sz="3200" i="1" baseline="-25000" dirty="0">
                <a:latin typeface="+mj-lt"/>
                <a:cs typeface="Arial" charset="0"/>
              </a:rPr>
              <a:t>B</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Black Box</a:t>
            </a:r>
          </a:p>
        </p:txBody>
      </p:sp>
    </p:spTree>
    <p:extLst>
      <p:ext uri="{BB962C8B-B14F-4D97-AF65-F5344CB8AC3E}">
        <p14:creationId xmlns:p14="http://schemas.microsoft.com/office/powerpoint/2010/main" val="35522426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5" name="Object 9"/>
          <p:cNvGraphicFramePr>
            <a:graphicFrameLocks noGrp="1" noChangeAspect="1"/>
          </p:cNvGraphicFramePr>
          <p:nvPr>
            <p:ph idx="4294967295"/>
            <p:custDataLst>
              <p:tags r:id="rId2"/>
            </p:custDataLst>
            <p:extLst/>
          </p:nvPr>
        </p:nvGraphicFramePr>
        <p:xfrm>
          <a:off x="4191000" y="1828800"/>
          <a:ext cx="4314825" cy="4298950"/>
        </p:xfrm>
        <a:graphic>
          <a:graphicData uri="http://schemas.openxmlformats.org/presentationml/2006/ole">
            <mc:AlternateContent xmlns:mc="http://schemas.openxmlformats.org/markup-compatibility/2006">
              <mc:Choice xmlns:v="urn:schemas-microsoft-com:vml" Requires="v">
                <p:oleObj spid="_x0000_s227332" name="VISIO" r:id="rId7" imgW="2000160" imgH="1992960" progId="Visio.Drawing.6">
                  <p:embed/>
                </p:oleObj>
              </mc:Choice>
              <mc:Fallback>
                <p:oleObj name="VISIO" r:id="rId7" imgW="2000160" imgH="1992960" progId="Visio.Drawing.6">
                  <p:embed/>
                  <p:pic>
                    <p:nvPicPr>
                      <p:cNvPr id="997385"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828800"/>
                        <a:ext cx="4314825" cy="4298950"/>
                      </a:xfrm>
                      <a:prstGeom prst="rect">
                        <a:avLst/>
                      </a:prstGeom>
                    </p:spPr>
                  </p:pic>
                </p:oleObj>
              </mc:Fallback>
            </mc:AlternateContent>
          </a:graphicData>
        </a:graphic>
      </p:graphicFrame>
      <p:sp>
        <p:nvSpPr>
          <p:cNvPr id="9973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State Transition Diagram</a:t>
            </a:r>
          </a:p>
        </p:txBody>
      </p:sp>
      <p:sp>
        <p:nvSpPr>
          <p:cNvPr id="6"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Moore FSM: </a:t>
            </a:r>
            <a:r>
              <a:rPr lang="en-US" sz="3200" dirty="0">
                <a:latin typeface="+mj-lt"/>
                <a:cs typeface="Arial" charset="0"/>
              </a:rPr>
              <a:t>outputs labeled in each state</a:t>
            </a:r>
          </a:p>
          <a:p>
            <a:pPr marL="342900" indent="-342900">
              <a:spcBef>
                <a:spcPct val="20000"/>
              </a:spcBef>
              <a:buFontTx/>
              <a:buChar char="•"/>
            </a:pPr>
            <a:r>
              <a:rPr lang="en-US" sz="3200" b="1" dirty="0">
                <a:latin typeface="+mj-lt"/>
                <a:cs typeface="Arial" charset="0"/>
              </a:rPr>
              <a:t>States: </a:t>
            </a:r>
            <a:r>
              <a:rPr lang="en-US" sz="3200" dirty="0">
                <a:latin typeface="+mj-lt"/>
                <a:cs typeface="Arial" charset="0"/>
              </a:rPr>
              <a:t>Circles</a:t>
            </a:r>
          </a:p>
          <a:p>
            <a:pPr marL="342900" indent="-342900">
              <a:spcBef>
                <a:spcPct val="20000"/>
              </a:spcBef>
              <a:buFontTx/>
              <a:buChar char="•"/>
            </a:pPr>
            <a:r>
              <a:rPr lang="en-US" sz="3200" b="1" dirty="0">
                <a:latin typeface="+mj-lt"/>
                <a:cs typeface="Arial" charset="0"/>
              </a:rPr>
              <a:t>Transitions: </a:t>
            </a:r>
            <a:r>
              <a:rPr lang="en-US" sz="3200" dirty="0">
                <a:latin typeface="+mj-lt"/>
                <a:cs typeface="Arial" charset="0"/>
              </a:rPr>
              <a:t>Arcs</a:t>
            </a:r>
            <a:endParaRPr lang="en-US" sz="3200" i="1" baseline="-25000" dirty="0">
              <a:latin typeface="+mj-lt"/>
              <a:cs typeface="Arial" charset="0"/>
            </a:endParaRPr>
          </a:p>
        </p:txBody>
      </p:sp>
    </p:spTree>
    <p:extLst>
      <p:ext uri="{BB962C8B-B14F-4D97-AF65-F5344CB8AC3E}">
        <p14:creationId xmlns:p14="http://schemas.microsoft.com/office/powerpoint/2010/main" val="31144668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3"/>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Moore FSM: </a:t>
            </a:r>
            <a:r>
              <a:rPr lang="en-US" sz="3200" dirty="0">
                <a:latin typeface="+mj-lt"/>
                <a:cs typeface="Arial" charset="0"/>
              </a:rPr>
              <a:t>outputs labeled in each state</a:t>
            </a:r>
          </a:p>
          <a:p>
            <a:pPr marL="342900" indent="-342900">
              <a:spcBef>
                <a:spcPct val="20000"/>
              </a:spcBef>
              <a:buFontTx/>
              <a:buChar char="•"/>
            </a:pPr>
            <a:r>
              <a:rPr lang="en-US" sz="3200" b="1" dirty="0">
                <a:latin typeface="+mj-lt"/>
                <a:cs typeface="Arial" charset="0"/>
              </a:rPr>
              <a:t>States: </a:t>
            </a:r>
            <a:r>
              <a:rPr lang="en-US" sz="3200" dirty="0">
                <a:latin typeface="+mj-lt"/>
                <a:cs typeface="Arial" charset="0"/>
              </a:rPr>
              <a:t>Circles</a:t>
            </a:r>
          </a:p>
          <a:p>
            <a:pPr marL="342900" indent="-342900">
              <a:spcBef>
                <a:spcPct val="20000"/>
              </a:spcBef>
              <a:buFontTx/>
              <a:buChar char="•"/>
            </a:pPr>
            <a:r>
              <a:rPr lang="en-US" sz="3200" b="1" dirty="0">
                <a:latin typeface="+mj-lt"/>
                <a:cs typeface="Arial" charset="0"/>
              </a:rPr>
              <a:t>Transitions: </a:t>
            </a:r>
            <a:r>
              <a:rPr lang="en-US" sz="3200" dirty="0">
                <a:latin typeface="+mj-lt"/>
                <a:cs typeface="Arial" charset="0"/>
              </a:rPr>
              <a:t>Arcs</a:t>
            </a:r>
            <a:endParaRPr lang="en-US" sz="3200" i="1" baseline="-25000" dirty="0">
              <a:latin typeface="+mj-lt"/>
              <a:cs typeface="Arial" charset="0"/>
            </a:endParaRPr>
          </a:p>
        </p:txBody>
      </p:sp>
      <p:sp>
        <p:nvSpPr>
          <p:cNvPr id="8" name="TextBox 7"/>
          <p:cNvSpPr txBox="1"/>
          <p:nvPr/>
        </p:nvSpPr>
        <p:spPr>
          <a:xfrm>
            <a:off x="457200" y="76200"/>
            <a:ext cx="7924800" cy="769441"/>
          </a:xfrm>
          <a:prstGeom prst="rect">
            <a:avLst/>
          </a:prstGeom>
          <a:noFill/>
        </p:spPr>
        <p:txBody>
          <a:bodyPr wrap="square" rtlCol="0">
            <a:spAutoFit/>
          </a:bodyPr>
          <a:lstStyle/>
          <a:p>
            <a:r>
              <a:rPr lang="en-US" sz="4400" dirty="0">
                <a:solidFill>
                  <a:schemeClr val="bg1"/>
                </a:solidFill>
                <a:latin typeface="+mj-lt"/>
              </a:rPr>
              <a:t>FSM State Transition Diagram</a:t>
            </a:r>
          </a:p>
        </p:txBody>
      </p:sp>
      <p:graphicFrame>
        <p:nvGraphicFramePr>
          <p:cNvPr id="2" name="Object 1"/>
          <p:cNvGraphicFramePr>
            <a:graphicFrameLocks noChangeAspect="1"/>
          </p:cNvGraphicFramePr>
          <p:nvPr>
            <p:custDataLst>
              <p:tags r:id="rId4"/>
            </p:custDataLst>
            <p:extLst/>
          </p:nvPr>
        </p:nvGraphicFramePr>
        <p:xfrm>
          <a:off x="4267200" y="1676400"/>
          <a:ext cx="4314825" cy="4298950"/>
        </p:xfrm>
        <a:graphic>
          <a:graphicData uri="http://schemas.openxmlformats.org/presentationml/2006/ole">
            <mc:AlternateContent xmlns:mc="http://schemas.openxmlformats.org/markup-compatibility/2006">
              <mc:Choice xmlns:v="urn:schemas-microsoft-com:vml" Requires="v">
                <p:oleObj spid="_x0000_s228356" name="VISIO" r:id="rId7" imgW="2001299" imgH="1993667" progId="Visio.Drawing.6">
                  <p:embed/>
                </p:oleObj>
              </mc:Choice>
              <mc:Fallback>
                <p:oleObj name="VISIO" r:id="rId7" imgW="2001299" imgH="1993667" progId="Visio.Drawing.6">
                  <p:embed/>
                  <p:pic>
                    <p:nvPicPr>
                      <p:cNvPr id="2"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1676400"/>
                        <a:ext cx="4314825"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941676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17889</TotalTime>
  <Words>1054</Words>
  <Application>Microsoft Macintosh PowerPoint</Application>
  <PresentationFormat>On-screen Show (4:3)</PresentationFormat>
  <Paragraphs>403</Paragraphs>
  <Slides>30</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ＭＳ Ｐゴシック</vt:lpstr>
      <vt:lpstr>Arial</vt:lpstr>
      <vt:lpstr>Arial Black</vt:lpstr>
      <vt:lpstr>Calibri</vt:lpstr>
      <vt:lpstr>Courier (W1)</vt:lpstr>
      <vt:lpstr>Courier New</vt:lpstr>
      <vt:lpstr>Times New Roman</vt:lpstr>
      <vt:lpstr>Office Theme</vt:lpstr>
      <vt:lpstr>VISIO</vt:lpstr>
      <vt:lpstr>Lecture 4:  Finite State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Microsoft Office User</cp:lastModifiedBy>
  <cp:revision>151</cp:revision>
  <cp:lastPrinted>2018-01-16T16:40:17Z</cp:lastPrinted>
  <dcterms:created xsi:type="dcterms:W3CDTF">2012-08-07T04:56:47Z</dcterms:created>
  <dcterms:modified xsi:type="dcterms:W3CDTF">2019-09-16T14:24:34Z</dcterms:modified>
</cp:coreProperties>
</file>