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vsd" ContentType="application/vnd.visio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384" r:id="rId2"/>
    <p:sldId id="385" r:id="rId3"/>
    <p:sldId id="386" r:id="rId4"/>
    <p:sldId id="395" r:id="rId5"/>
    <p:sldId id="396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411" r:id="rId20"/>
    <p:sldId id="410" r:id="rId21"/>
    <p:sldId id="413" r:id="rId22"/>
    <p:sldId id="414" r:id="rId23"/>
    <p:sldId id="41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22"/>
    <p:restoredTop sz="94648"/>
  </p:normalViewPr>
  <p:slideViewPr>
    <p:cSldViewPr snapToGrid="0" snapToObjects="1">
      <p:cViewPr>
        <p:scale>
          <a:sx n="134" d="100"/>
          <a:sy n="134" d="100"/>
        </p:scale>
        <p:origin x="41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0C63C-9299-2E41-BA49-8E12A436BF8A}" type="datetimeFigureOut">
              <a:rPr lang="en-US" smtClean="0"/>
              <a:t>4/28/20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23036-9BE4-3346-BB39-C9C5FA859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45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D2E1503E-EACF-3142-AD1F-7CBD8573E1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DB4F368-4724-3841-AF0B-812A139452A8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F3080A3-914E-214E-94F9-BAD243FFF5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65B9C15-9878-DC40-B9B9-8BA996DE7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7144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04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92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34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70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28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8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2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81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159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41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95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519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065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244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55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09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65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96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96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30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1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2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81DF-42D7-6742-9CEF-4BB427029605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D06A-B1EA-B843-BB46-A0F719970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42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81DF-42D7-6742-9CEF-4BB427029605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D06A-B1EA-B843-BB46-A0F719970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6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81DF-42D7-6742-9CEF-4BB427029605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D06A-B1EA-B843-BB46-A0F719970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98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Lecture 11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</a:t>
            </a:r>
            <a:r>
              <a:rPr lang="en-US" sz="1400" baseline="0">
                <a:solidFill>
                  <a:schemeClr val="bg1"/>
                </a:solidFill>
              </a:rPr>
              <a:t>© 2019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520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81DF-42D7-6742-9CEF-4BB427029605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D06A-B1EA-B843-BB46-A0F719970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3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81DF-42D7-6742-9CEF-4BB427029605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D06A-B1EA-B843-BB46-A0F719970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8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81DF-42D7-6742-9CEF-4BB427029605}" type="datetimeFigureOut">
              <a:rPr lang="en-US" smtClean="0"/>
              <a:t>4/28/20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D06A-B1EA-B843-BB46-A0F719970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7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81DF-42D7-6742-9CEF-4BB427029605}" type="datetimeFigureOut">
              <a:rPr lang="en-US" smtClean="0"/>
              <a:t>4/28/20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D06A-B1EA-B843-BB46-A0F719970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0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81DF-42D7-6742-9CEF-4BB427029605}" type="datetimeFigureOut">
              <a:rPr lang="en-US" smtClean="0"/>
              <a:t>4/28/20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D06A-B1EA-B843-BB46-A0F719970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4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81DF-42D7-6742-9CEF-4BB427029605}" type="datetimeFigureOut">
              <a:rPr lang="en-US" smtClean="0"/>
              <a:t>4/28/20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D06A-B1EA-B843-BB46-A0F719970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9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81DF-42D7-6742-9CEF-4BB427029605}" type="datetimeFigureOut">
              <a:rPr lang="en-US" smtClean="0"/>
              <a:t>4/28/20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D06A-B1EA-B843-BB46-A0F719970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5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81DF-42D7-6742-9CEF-4BB427029605}" type="datetimeFigureOut">
              <a:rPr lang="en-US" smtClean="0"/>
              <a:t>4/28/20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D06A-B1EA-B843-BB46-A0F719970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581DF-42D7-6742-9CEF-4BB427029605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4D06A-B1EA-B843-BB46-A0F719970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3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Visio_2003-2010_Drawing11.vsd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Microsoft_Visio_2003-2010_Drawing12.vsd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oleObject" Target="../embeddings/Microsoft_Visio_2003-2010_Drawing13.vsd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Visio_Drawing3.vsd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Visio_Drawing4.vsd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8.wmf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4.bin"/><Relationship Id="rId2" Type="http://schemas.openxmlformats.org/officeDocument/2006/relationships/tags" Target="../tags/tag5.xml"/><Relationship Id="rId16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6" Type="http://schemas.openxmlformats.org/officeDocument/2006/relationships/tags" Target="../tags/tag9.xml"/><Relationship Id="rId11" Type="http://schemas.openxmlformats.org/officeDocument/2006/relationships/oleObject" Target="../embeddings/oleObject1.bin"/><Relationship Id="rId5" Type="http://schemas.openxmlformats.org/officeDocument/2006/relationships/tags" Target="../tags/tag8.xml"/><Relationship Id="rId15" Type="http://schemas.openxmlformats.org/officeDocument/2006/relationships/oleObject" Target="../embeddings/oleObject3.bin"/><Relationship Id="rId10" Type="http://schemas.openxmlformats.org/officeDocument/2006/relationships/notesSlide" Target="../notesSlides/notesSlide5.xml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Microsoft_Visio_2003-2010_Drawing1.vsd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DA1E0682-7980-454F-944D-3280DDBF53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53000" y="2743200"/>
            <a:ext cx="41910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Lecture 25: </a:t>
            </a:r>
            <a:b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Final Review</a:t>
            </a:r>
          </a:p>
        </p:txBody>
      </p:sp>
      <p:sp>
        <p:nvSpPr>
          <p:cNvPr id="15362" name="Line 4">
            <a:extLst>
              <a:ext uri="{FF2B5EF4-FFF2-40B4-BE49-F238E27FC236}">
                <a16:creationId xmlns:a16="http://schemas.microsoft.com/office/drawing/2014/main" id="{27BFFB2D-1369-824C-8077-7F4215AD1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Line 5">
            <a:extLst>
              <a:ext uri="{FF2B5EF4-FFF2-40B4-BE49-F238E27FC236}">
                <a16:creationId xmlns:a16="http://schemas.microsoft.com/office/drawing/2014/main" id="{00A5256B-DC5F-F743-9B70-2FEBC0BE8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6">
            <a:extLst>
              <a:ext uri="{FF2B5EF4-FFF2-40B4-BE49-F238E27FC236}">
                <a16:creationId xmlns:a16="http://schemas.microsoft.com/office/drawing/2014/main" id="{09C03B16-F696-DD4B-A3C9-E4EED7E1F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7">
            <a:extLst>
              <a:ext uri="{FF2B5EF4-FFF2-40B4-BE49-F238E27FC236}">
                <a16:creationId xmlns:a16="http://schemas.microsoft.com/office/drawing/2014/main" id="{4AC4167B-AAA7-AB42-91B4-957EBBDC27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6294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6" name="Picture 1" descr="ddcacover.jpg">
            <a:extLst>
              <a:ext uri="{FF2B5EF4-FFF2-40B4-BE49-F238E27FC236}">
                <a16:creationId xmlns:a16="http://schemas.microsoft.com/office/drawing/2014/main" id="{6A47BA2A-8CE9-8946-BF46-969BB12C9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447800"/>
            <a:ext cx="45386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2">
            <a:extLst>
              <a:ext uri="{FF2B5EF4-FFF2-40B4-BE49-F238E27FC236}">
                <a16:creationId xmlns:a16="http://schemas.microsoft.com/office/drawing/2014/main" id="{5FD2FB04-88C7-144F-9589-7AA8323E7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dirty="0">
                <a:latin typeface="Arial Black" panose="020B0604020202020204" pitchFamily="34" charset="0"/>
              </a:rPr>
              <a:t>E85</a:t>
            </a:r>
            <a:r>
              <a:rPr lang="en-US" altLang="en-US" dirty="0">
                <a:latin typeface="Arial Black" panose="020B0604020202020204" pitchFamily="34" charset="0"/>
              </a:rPr>
              <a:t> Digital Design &amp; Computer Engineering</a:t>
            </a:r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57818D-043C-5041-8E5C-3EE514FA6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00" y="51689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7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RISC-V Instructions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C6FCBB3-85C2-3E4F-A5E5-16B866187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F4D7C2-F275-194E-9732-167295F3C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023596"/>
              </p:ext>
            </p:extLst>
          </p:nvPr>
        </p:nvGraphicFramePr>
        <p:xfrm>
          <a:off x="461952" y="991731"/>
          <a:ext cx="5701346" cy="48298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368">
                  <a:extLst>
                    <a:ext uri="{9D8B030D-6E8A-4147-A177-3AD203B41FA5}">
                      <a16:colId xmlns:a16="http://schemas.microsoft.com/office/drawing/2014/main" val="4221915468"/>
                    </a:ext>
                  </a:extLst>
                </a:gridCol>
                <a:gridCol w="155037">
                  <a:extLst>
                    <a:ext uri="{9D8B030D-6E8A-4147-A177-3AD203B41FA5}">
                      <a16:colId xmlns:a16="http://schemas.microsoft.com/office/drawing/2014/main" val="2899810924"/>
                    </a:ext>
                  </a:extLst>
                </a:gridCol>
                <a:gridCol w="171115">
                  <a:extLst>
                    <a:ext uri="{9D8B030D-6E8A-4147-A177-3AD203B41FA5}">
                      <a16:colId xmlns:a16="http://schemas.microsoft.com/office/drawing/2014/main" val="2060211461"/>
                    </a:ext>
                  </a:extLst>
                </a:gridCol>
                <a:gridCol w="332468">
                  <a:extLst>
                    <a:ext uri="{9D8B030D-6E8A-4147-A177-3AD203B41FA5}">
                      <a16:colId xmlns:a16="http://schemas.microsoft.com/office/drawing/2014/main" val="1971332475"/>
                    </a:ext>
                  </a:extLst>
                </a:gridCol>
                <a:gridCol w="1201826">
                  <a:extLst>
                    <a:ext uri="{9D8B030D-6E8A-4147-A177-3AD203B41FA5}">
                      <a16:colId xmlns:a16="http://schemas.microsoft.com/office/drawing/2014/main" val="1645797578"/>
                    </a:ext>
                  </a:extLst>
                </a:gridCol>
                <a:gridCol w="1550371">
                  <a:extLst>
                    <a:ext uri="{9D8B030D-6E8A-4147-A177-3AD203B41FA5}">
                      <a16:colId xmlns:a16="http://schemas.microsoft.com/office/drawing/2014/main" val="3418220459"/>
                    </a:ext>
                  </a:extLst>
                </a:gridCol>
                <a:gridCol w="2067161">
                  <a:extLst>
                    <a:ext uri="{9D8B030D-6E8A-4147-A177-3AD203B41FA5}">
                      <a16:colId xmlns:a16="http://schemas.microsoft.com/office/drawing/2014/main" val="682421052"/>
                    </a:ext>
                  </a:extLst>
                </a:gridCol>
              </a:tblGrid>
              <a:tr h="1528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op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Type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Instruction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Description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Operation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/>
                </a:tc>
                <a:extLst>
                  <a:ext uri="{0D108BD9-81ED-4DB2-BD59-A6C34878D82A}">
                    <a16:rowId xmlns:a16="http://schemas.microsoft.com/office/drawing/2014/main" val="1206130292"/>
                  </a:ext>
                </a:extLst>
              </a:tr>
              <a:tr h="1269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-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lb    rd,  imm(rs1)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load byte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rd = SignExt([Address]</a:t>
                      </a:r>
                      <a:r>
                        <a:rPr lang="en-US" sz="600" baseline="-25000">
                          <a:effectLst/>
                        </a:rPr>
                        <a:t>7:0</a:t>
                      </a:r>
                      <a:r>
                        <a:rPr lang="en-US" sz="600">
                          <a:effectLst/>
                        </a:rPr>
                        <a:t>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extLst>
                  <a:ext uri="{0D108BD9-81ED-4DB2-BD59-A6C34878D82A}">
                    <a16:rowId xmlns:a16="http://schemas.microsoft.com/office/drawing/2014/main" val="2755600452"/>
                  </a:ext>
                </a:extLst>
              </a:tr>
              <a:tr h="1269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-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lh    rd,  imm(rs1)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load half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rd = SignExt([Address]</a:t>
                      </a:r>
                      <a:r>
                        <a:rPr lang="en-US" sz="600" baseline="-25000">
                          <a:effectLst/>
                        </a:rPr>
                        <a:t>15:0</a:t>
                      </a:r>
                      <a:r>
                        <a:rPr lang="en-US" sz="600">
                          <a:effectLst/>
                        </a:rPr>
                        <a:t>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extLst>
                  <a:ext uri="{0D108BD9-81ED-4DB2-BD59-A6C34878D82A}">
                    <a16:rowId xmlns:a16="http://schemas.microsoft.com/office/drawing/2014/main" val="243534936"/>
                  </a:ext>
                </a:extLst>
              </a:tr>
              <a:tr h="1269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-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lw    rd,  imm(rs1)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load word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rd = [Address]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extLst>
                  <a:ext uri="{0D108BD9-81ED-4DB2-BD59-A6C34878D82A}">
                    <a16:rowId xmlns:a16="http://schemas.microsoft.com/office/drawing/2014/main" val="2004962327"/>
                  </a:ext>
                </a:extLst>
              </a:tr>
              <a:tr h="1269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-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lbu   rd,  imm(rs1)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load byte unsigned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rd = ZeroExt([Address]</a:t>
                      </a:r>
                      <a:r>
                        <a:rPr lang="en-US" sz="600" baseline="-25000">
                          <a:effectLst/>
                        </a:rPr>
                        <a:t>7:0</a:t>
                      </a:r>
                      <a:r>
                        <a:rPr lang="en-US" sz="600">
                          <a:effectLst/>
                        </a:rPr>
                        <a:t>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extLst>
                  <a:ext uri="{0D108BD9-81ED-4DB2-BD59-A6C34878D82A}">
                    <a16:rowId xmlns:a16="http://schemas.microsoft.com/office/drawing/2014/main" val="3434277782"/>
                  </a:ext>
                </a:extLst>
              </a:tr>
              <a:tr h="1269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-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lhu   rd,  imm(rs1)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load half unsigned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rd = ZeroExt([Address]</a:t>
                      </a:r>
                      <a:r>
                        <a:rPr lang="en-US" sz="600" baseline="-25000">
                          <a:effectLst/>
                        </a:rPr>
                        <a:t>15:0</a:t>
                      </a:r>
                      <a:r>
                        <a:rPr lang="en-US" sz="600">
                          <a:effectLst/>
                        </a:rPr>
                        <a:t>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extLst>
                  <a:ext uri="{0D108BD9-81ED-4DB2-BD59-A6C34878D82A}">
                    <a16:rowId xmlns:a16="http://schemas.microsoft.com/office/drawing/2014/main" val="2310551869"/>
                  </a:ext>
                </a:extLst>
              </a:tr>
              <a:tr h="1269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-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addi  rd,  rs1, imm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add immediate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rd = rs1 + SignExt(imm)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extLst>
                  <a:ext uri="{0D108BD9-81ED-4DB2-BD59-A6C34878D82A}">
                    <a16:rowId xmlns:a16="http://schemas.microsoft.com/office/drawing/2014/main" val="2472214306"/>
                  </a:ext>
                </a:extLst>
              </a:tr>
              <a:tr h="1269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slli  rd,  rs1, shamt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shift left logical immediate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rd = rs1 &lt;&lt; shamt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extLst>
                  <a:ext uri="{0D108BD9-81ED-4DB2-BD59-A6C34878D82A}">
                    <a16:rowId xmlns:a16="http://schemas.microsoft.com/office/drawing/2014/main" val="3283655934"/>
                  </a:ext>
                </a:extLst>
              </a:tr>
              <a:tr h="1269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-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slti  rd,  rs1, imm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set less than immediate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rd = (rs1 &lt; SignExt(imm))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extLst>
                  <a:ext uri="{0D108BD9-81ED-4DB2-BD59-A6C34878D82A}">
                    <a16:rowId xmlns:a16="http://schemas.microsoft.com/office/drawing/2014/main" val="3684536010"/>
                  </a:ext>
                </a:extLst>
              </a:tr>
              <a:tr h="1269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-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sltiu rd,  rs1, imm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set less than immediate unsigned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rd = (rs1 &lt; SignExt(imm))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extLst>
                  <a:ext uri="{0D108BD9-81ED-4DB2-BD59-A6C34878D82A}">
                    <a16:rowId xmlns:a16="http://schemas.microsoft.com/office/drawing/2014/main" val="2875319201"/>
                  </a:ext>
                </a:extLst>
              </a:tr>
              <a:tr h="1269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-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xori  rd,  rs1, imm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xor immediate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rd = rs1 ^ SignExt(imm)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extLst>
                  <a:ext uri="{0D108BD9-81ED-4DB2-BD59-A6C34878D82A}">
                    <a16:rowId xmlns:a16="http://schemas.microsoft.com/office/drawing/2014/main" val="4062878592"/>
                  </a:ext>
                </a:extLst>
              </a:tr>
              <a:tr h="1269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srli  rd,  rs1, shamt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shift right logical immediate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rd = rs1 &gt;&gt; shamt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extLst>
                  <a:ext uri="{0D108BD9-81ED-4DB2-BD59-A6C34878D82A}">
                    <a16:rowId xmlns:a16="http://schemas.microsoft.com/office/drawing/2014/main" val="3301897765"/>
                  </a:ext>
                </a:extLst>
              </a:tr>
              <a:tr h="1269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srai  rd,  rs1, shamt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shift right arithmetic immediate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rd = rs1 &gt;&gt;&gt; shamt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extLst>
                  <a:ext uri="{0D108BD9-81ED-4DB2-BD59-A6C34878D82A}">
                    <a16:rowId xmlns:a16="http://schemas.microsoft.com/office/drawing/2014/main" val="3901204037"/>
                  </a:ext>
                </a:extLst>
              </a:tr>
              <a:tr h="1269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-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ori   rd,  rs1, imm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or immediate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rd = rs1 | SignExt(imm)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extLst>
                  <a:ext uri="{0D108BD9-81ED-4DB2-BD59-A6C34878D82A}">
                    <a16:rowId xmlns:a16="http://schemas.microsoft.com/office/drawing/2014/main" val="1056275589"/>
                  </a:ext>
                </a:extLst>
              </a:tr>
              <a:tr h="1269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-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andi  rd,  rs1, imm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and immediate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rd = rs1 &amp; SignExt(imm)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extLst>
                  <a:ext uri="{0D108BD9-81ED-4DB2-BD59-A6C34878D82A}">
                    <a16:rowId xmlns:a16="http://schemas.microsoft.com/office/drawing/2014/main" val="51816496"/>
                  </a:ext>
                </a:extLst>
              </a:tr>
              <a:tr h="957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-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-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U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auipc rd,  imm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add upper immediate to PC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rd = {imm</a:t>
                      </a:r>
                      <a:r>
                        <a:rPr lang="en-US" sz="600" baseline="-25000">
                          <a:effectLst/>
                        </a:rPr>
                        <a:t>31:12</a:t>
                      </a:r>
                      <a:r>
                        <a:rPr lang="en-US" sz="600">
                          <a:effectLst/>
                        </a:rPr>
                        <a:t>, 12’b0} + PC 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extLst>
                  <a:ext uri="{0D108BD9-81ED-4DB2-BD59-A6C34878D82A}">
                    <a16:rowId xmlns:a16="http://schemas.microsoft.com/office/drawing/2014/main" val="208358462"/>
                  </a:ext>
                </a:extLst>
              </a:tr>
              <a:tr h="1269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-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sb    rs2, imm(rs1)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store byte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[Address]</a:t>
                      </a:r>
                      <a:r>
                        <a:rPr lang="en-US" sz="600" baseline="-25000">
                          <a:effectLst/>
                        </a:rPr>
                        <a:t>7:0</a:t>
                      </a:r>
                      <a:r>
                        <a:rPr lang="en-US" sz="600">
                          <a:effectLst/>
                        </a:rPr>
                        <a:t> = rs2</a:t>
                      </a:r>
                      <a:r>
                        <a:rPr lang="en-US" sz="600" baseline="-25000">
                          <a:effectLst/>
                        </a:rPr>
                        <a:t>7:0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extLst>
                  <a:ext uri="{0D108BD9-81ED-4DB2-BD59-A6C34878D82A}">
                    <a16:rowId xmlns:a16="http://schemas.microsoft.com/office/drawing/2014/main" val="3755849331"/>
                  </a:ext>
                </a:extLst>
              </a:tr>
              <a:tr h="1269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-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sh    rs2, imm(rs1)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store half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[Address]</a:t>
                      </a:r>
                      <a:r>
                        <a:rPr lang="en-US" sz="600" baseline="-25000">
                          <a:effectLst/>
                        </a:rPr>
                        <a:t>15:0</a:t>
                      </a:r>
                      <a:r>
                        <a:rPr lang="en-US" sz="600">
                          <a:effectLst/>
                        </a:rPr>
                        <a:t> = rs2</a:t>
                      </a:r>
                      <a:r>
                        <a:rPr lang="en-US" sz="600" baseline="-25000">
                          <a:effectLst/>
                        </a:rPr>
                        <a:t>15:0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extLst>
                  <a:ext uri="{0D108BD9-81ED-4DB2-BD59-A6C34878D82A}">
                    <a16:rowId xmlns:a16="http://schemas.microsoft.com/office/drawing/2014/main" val="2376296438"/>
                  </a:ext>
                </a:extLst>
              </a:tr>
              <a:tr h="1269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-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sw    rs2, imm(rs1)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store word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[Address] = rs2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extLst>
                  <a:ext uri="{0D108BD9-81ED-4DB2-BD59-A6C34878D82A}">
                    <a16:rowId xmlns:a16="http://schemas.microsoft.com/office/drawing/2014/main" val="2445705503"/>
                  </a:ext>
                </a:extLst>
              </a:tr>
              <a:tr h="1269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add   rd,  rs1, rs2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add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rd = rs1 + rs2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extLst>
                  <a:ext uri="{0D108BD9-81ED-4DB2-BD59-A6C34878D82A}">
                    <a16:rowId xmlns:a16="http://schemas.microsoft.com/office/drawing/2014/main" val="1233025140"/>
                  </a:ext>
                </a:extLst>
              </a:tr>
              <a:tr h="1269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sub   rd,  rs1, rs2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sub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rd = rs1 - rs2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extLst>
                  <a:ext uri="{0D108BD9-81ED-4DB2-BD59-A6C34878D82A}">
                    <a16:rowId xmlns:a16="http://schemas.microsoft.com/office/drawing/2014/main" val="2315692186"/>
                  </a:ext>
                </a:extLst>
              </a:tr>
              <a:tr h="1269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sll   rd,  rs1, rs2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shift left logical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rd = rs1 &lt;&lt; rs2</a:t>
                      </a:r>
                      <a:r>
                        <a:rPr lang="en-US" sz="600" baseline="-25000">
                          <a:effectLst/>
                        </a:rPr>
                        <a:t>4:0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extLst>
                  <a:ext uri="{0D108BD9-81ED-4DB2-BD59-A6C34878D82A}">
                    <a16:rowId xmlns:a16="http://schemas.microsoft.com/office/drawing/2014/main" val="3570468337"/>
                  </a:ext>
                </a:extLst>
              </a:tr>
              <a:tr h="1269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slt   rd,  rs1, rs2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set less than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rd = (rs1 &lt; rs2)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extLst>
                  <a:ext uri="{0D108BD9-81ED-4DB2-BD59-A6C34878D82A}">
                    <a16:rowId xmlns:a16="http://schemas.microsoft.com/office/drawing/2014/main" val="4093207777"/>
                  </a:ext>
                </a:extLst>
              </a:tr>
              <a:tr h="1269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sltu  rd,  rs1, rs2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set less than unsigned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rd = (rs1 &lt; rs2)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extLst>
                  <a:ext uri="{0D108BD9-81ED-4DB2-BD59-A6C34878D82A}">
                    <a16:rowId xmlns:a16="http://schemas.microsoft.com/office/drawing/2014/main" val="1595767442"/>
                  </a:ext>
                </a:extLst>
              </a:tr>
              <a:tr h="1269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xor   rd,  rs1, rs2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xor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rd = rs1 ^ rs2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extLst>
                  <a:ext uri="{0D108BD9-81ED-4DB2-BD59-A6C34878D82A}">
                    <a16:rowId xmlns:a16="http://schemas.microsoft.com/office/drawing/2014/main" val="4113347139"/>
                  </a:ext>
                </a:extLst>
              </a:tr>
              <a:tr h="1269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srl   rd,  rs1, rs2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shift right logical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rd = rs1 &gt;&gt;  rs2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extLst>
                  <a:ext uri="{0D108BD9-81ED-4DB2-BD59-A6C34878D82A}">
                    <a16:rowId xmlns:a16="http://schemas.microsoft.com/office/drawing/2014/main" val="3053937453"/>
                  </a:ext>
                </a:extLst>
              </a:tr>
              <a:tr h="1269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sra   rd,  rs1, rs2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shift right arithmetic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rd = rs1 &gt;&gt;&gt; rs2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extLst>
                  <a:ext uri="{0D108BD9-81ED-4DB2-BD59-A6C34878D82A}">
                    <a16:rowId xmlns:a16="http://schemas.microsoft.com/office/drawing/2014/main" val="1672187461"/>
                  </a:ext>
                </a:extLst>
              </a:tr>
              <a:tr h="1269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or    rd,  rs1, rs2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or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rd = rs1 | rs2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extLst>
                  <a:ext uri="{0D108BD9-81ED-4DB2-BD59-A6C34878D82A}">
                    <a16:rowId xmlns:a16="http://schemas.microsoft.com/office/drawing/2014/main" val="626857577"/>
                  </a:ext>
                </a:extLst>
              </a:tr>
              <a:tr h="1269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and   rd,  rs1, rs2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and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rd = rs1 &amp; rs2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extLst>
                  <a:ext uri="{0D108BD9-81ED-4DB2-BD59-A6C34878D82A}">
                    <a16:rowId xmlns:a16="http://schemas.microsoft.com/office/drawing/2014/main" val="2164561820"/>
                  </a:ext>
                </a:extLst>
              </a:tr>
              <a:tr h="1269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-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-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U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lui   rd,  imm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load upper immediate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rd = {imm</a:t>
                      </a:r>
                      <a:r>
                        <a:rPr lang="en-US" sz="600" baseline="-25000">
                          <a:effectLst/>
                        </a:rPr>
                        <a:t>31:12</a:t>
                      </a:r>
                      <a:r>
                        <a:rPr lang="en-US" sz="600">
                          <a:effectLst/>
                        </a:rPr>
                        <a:t>, 12’b0}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extLst>
                  <a:ext uri="{0D108BD9-81ED-4DB2-BD59-A6C34878D82A}">
                    <a16:rowId xmlns:a16="http://schemas.microsoft.com/office/drawing/2014/main" val="1616277623"/>
                  </a:ext>
                </a:extLst>
              </a:tr>
              <a:tr h="1269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-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beq   rs1, rs2, label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branch if =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if (rs1==rs2) PC = BTA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extLst>
                  <a:ext uri="{0D108BD9-81ED-4DB2-BD59-A6C34878D82A}">
                    <a16:rowId xmlns:a16="http://schemas.microsoft.com/office/drawing/2014/main" val="2024856432"/>
                  </a:ext>
                </a:extLst>
              </a:tr>
              <a:tr h="1269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-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bne   rs1, rs2, label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branch if !=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if (rs1!=rs2) PC = BTA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extLst>
                  <a:ext uri="{0D108BD9-81ED-4DB2-BD59-A6C34878D82A}">
                    <a16:rowId xmlns:a16="http://schemas.microsoft.com/office/drawing/2014/main" val="69969069"/>
                  </a:ext>
                </a:extLst>
              </a:tr>
              <a:tr h="1269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-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blt   rs1, rs2, label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branch if &lt;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if (rs1&lt; rs2) PC = BTA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extLst>
                  <a:ext uri="{0D108BD9-81ED-4DB2-BD59-A6C34878D82A}">
                    <a16:rowId xmlns:a16="http://schemas.microsoft.com/office/drawing/2014/main" val="1146376279"/>
                  </a:ext>
                </a:extLst>
              </a:tr>
              <a:tr h="1269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-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bge   rs1, rs2, label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branch if ≥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if (rs1&gt;=rs2) PC = BTA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extLst>
                  <a:ext uri="{0D108BD9-81ED-4DB2-BD59-A6C34878D82A}">
                    <a16:rowId xmlns:a16="http://schemas.microsoft.com/office/drawing/2014/main" val="1944178635"/>
                  </a:ext>
                </a:extLst>
              </a:tr>
              <a:tr h="1269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-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bltu  rs1, rs2, label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branch if &lt; unsigned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if (rs1&lt; rs2) PC = BTA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extLst>
                  <a:ext uri="{0D108BD9-81ED-4DB2-BD59-A6C34878D82A}">
                    <a16:rowId xmlns:a16="http://schemas.microsoft.com/office/drawing/2014/main" val="1479732536"/>
                  </a:ext>
                </a:extLst>
              </a:tr>
              <a:tr h="1269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-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bgeu  rs1, rs2, label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branch if ≥ unsigned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if (rs1&gt;=rs2) PC = BTA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extLst>
                  <a:ext uri="{0D108BD9-81ED-4DB2-BD59-A6C34878D82A}">
                    <a16:rowId xmlns:a16="http://schemas.microsoft.com/office/drawing/2014/main" val="890745431"/>
                  </a:ext>
                </a:extLst>
              </a:tr>
              <a:tr h="1269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-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jalr  rd,  rs1, imm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jump and link register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rd = PC + 4, PC = rs1 + SignExt(imm)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extLst>
                  <a:ext uri="{0D108BD9-81ED-4DB2-BD59-A6C34878D82A}">
                    <a16:rowId xmlns:a16="http://schemas.microsoft.com/office/drawing/2014/main" val="2137829488"/>
                  </a:ext>
                </a:extLst>
              </a:tr>
              <a:tr h="1269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111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-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-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J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jal   rd,  label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jump and link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err="1">
                          <a:effectLst/>
                        </a:rPr>
                        <a:t>rd</a:t>
                      </a:r>
                      <a:r>
                        <a:rPr lang="en-US" sz="600" dirty="0">
                          <a:effectLst/>
                        </a:rPr>
                        <a:t> = PC + 4, PC = JTA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64" marR="13764" marT="0" marB="0" anchor="ctr"/>
                </a:tc>
                <a:extLst>
                  <a:ext uri="{0D108BD9-81ED-4DB2-BD59-A6C34878D82A}">
                    <a16:rowId xmlns:a16="http://schemas.microsoft.com/office/drawing/2014/main" val="133915312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C72E049A-8C7A-954C-A037-6B4EFE9FB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866" y="1122120"/>
            <a:ext cx="11062672" cy="50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CE5E16D-3863-1644-BBE7-A9F5A7102C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991062"/>
              </p:ext>
            </p:extLst>
          </p:nvPr>
        </p:nvGraphicFramePr>
        <p:xfrm>
          <a:off x="6231202" y="1517471"/>
          <a:ext cx="2799620" cy="1236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r:id="rId4" imgW="2844800" imgH="1282700" progId="Visio.Drawing.11">
                  <p:embed/>
                </p:oleObj>
              </mc:Choice>
              <mc:Fallback>
                <p:oleObj r:id="rId4" imgW="2844800" imgH="1282700" progId="Visio.Drawing.11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7189319-71B5-F943-9EDC-BBC201530B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1202" y="1517471"/>
                        <a:ext cx="2799620" cy="12363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7770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6858" y="13716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dotproduct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v1[],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v2[],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sum = 0;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for (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++) 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	sum += v1[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] * v2[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return sum;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void main(void) {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a[3] = {1, 2, 3};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b[3] = {4, 6, 6};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d;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d =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dotproduct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(a, b, 3);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58766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Assembly Language Programming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C6FCBB3-85C2-3E4F-A5E5-16B866187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34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6858" y="1371600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// v1 in a0, v2 in a1,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in a2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// i in s0, sum in s1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dotproduct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addi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-8		// room to save registers on stack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s0, 0(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)		// save s0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s1, 4(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)		// save s1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addi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s1, zero, 0	// sum =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addi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s0, zero, 0	//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bge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s0, a2, done	//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slli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t0, s0, 2		//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* 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add t1, s0, t0		// address of v1[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t1, 0(t1)		// v1[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add t2, s0, t0		// address of v2[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t2, 0(t2)		// v2[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t3, t1, t2		// v1[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] * v2[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add s1, s1, t3		// sum += v1[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] * v2[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addi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s0, s0, 1		//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++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j for			// repeat for loop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done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mv a0, s1		// return sum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s0, 0(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)		// restore s0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s1, 4(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)		// restore s1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addi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8		// restore stack pointer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jr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		// and go back to caller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82516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Assembly Language Programming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C6FCBB3-85C2-3E4F-A5E5-16B866187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88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916858" y="1371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x3, x8, x9</a:t>
            </a:r>
          </a:p>
          <a:p>
            <a:pPr marL="0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funct7 = 0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rs2    = 8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rs1    = 9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funct3 = 4</a:t>
            </a:r>
          </a:p>
          <a:p>
            <a:pPr marL="0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 = 3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op     = 51</a:t>
            </a:r>
          </a:p>
          <a:p>
            <a:pPr marL="0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0000000 01000 01001 100 00011 0110011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0x0084C1B3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82516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Assembly to Machine Language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C6FCBB3-85C2-3E4F-A5E5-16B866187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8DADF7E-4626-AE45-A554-8940F99C41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600761"/>
              </p:ext>
            </p:extLst>
          </p:nvPr>
        </p:nvGraphicFramePr>
        <p:xfrm>
          <a:off x="5031658" y="1371600"/>
          <a:ext cx="3563088" cy="1573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r:id="rId5" imgW="2844800" imgH="1282700" progId="Visio.Drawing.11">
                  <p:embed/>
                </p:oleObj>
              </mc:Choice>
              <mc:Fallback>
                <p:oleObj r:id="rId5" imgW="2844800" imgH="1282700" progId="Visio.Drawing.11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CE5E16D-3863-1644-BBE7-A9F5A7102C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1658" y="1371600"/>
                        <a:ext cx="3563088" cy="15734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F958A50-BC2B-8A47-A49F-5BCD6A76DF7A}"/>
              </a:ext>
            </a:extLst>
          </p:cNvPr>
          <p:cNvSpPr/>
          <p:nvPr/>
        </p:nvSpPr>
        <p:spPr>
          <a:xfrm>
            <a:off x="2800350" y="2071846"/>
            <a:ext cx="1679596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73C8EF-D05F-4C46-95A9-B241237F223A}"/>
              </a:ext>
            </a:extLst>
          </p:cNvPr>
          <p:cNvSpPr/>
          <p:nvPr/>
        </p:nvSpPr>
        <p:spPr>
          <a:xfrm>
            <a:off x="2800350" y="2487881"/>
            <a:ext cx="1679596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C3EFF1-CF1E-544D-A314-45E5C34DC5AD}"/>
              </a:ext>
            </a:extLst>
          </p:cNvPr>
          <p:cNvSpPr/>
          <p:nvPr/>
        </p:nvSpPr>
        <p:spPr>
          <a:xfrm>
            <a:off x="2800350" y="2930634"/>
            <a:ext cx="1679596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23422F-A54D-3E46-BF8F-9374DBEAA96D}"/>
              </a:ext>
            </a:extLst>
          </p:cNvPr>
          <p:cNvSpPr/>
          <p:nvPr/>
        </p:nvSpPr>
        <p:spPr>
          <a:xfrm>
            <a:off x="2800350" y="3348525"/>
            <a:ext cx="1679596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AB960D-F8F0-7948-9F7F-F7DF973955E9}"/>
              </a:ext>
            </a:extLst>
          </p:cNvPr>
          <p:cNvSpPr/>
          <p:nvPr/>
        </p:nvSpPr>
        <p:spPr>
          <a:xfrm>
            <a:off x="2800350" y="3634581"/>
            <a:ext cx="1679596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038AF8-7BC5-5B49-AA5B-7E183C46EC98}"/>
              </a:ext>
            </a:extLst>
          </p:cNvPr>
          <p:cNvSpPr/>
          <p:nvPr/>
        </p:nvSpPr>
        <p:spPr>
          <a:xfrm>
            <a:off x="2800350" y="4010378"/>
            <a:ext cx="1679596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9FBCCE-249F-2746-9E5B-8564D772D9B8}"/>
              </a:ext>
            </a:extLst>
          </p:cNvPr>
          <p:cNvSpPr/>
          <p:nvPr/>
        </p:nvSpPr>
        <p:spPr>
          <a:xfrm>
            <a:off x="916858" y="4940409"/>
            <a:ext cx="746514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AF0E1C-EE85-1240-9359-A2F02F6EBE00}"/>
              </a:ext>
            </a:extLst>
          </p:cNvPr>
          <p:cNvSpPr/>
          <p:nvPr/>
        </p:nvSpPr>
        <p:spPr>
          <a:xfrm>
            <a:off x="916858" y="5381977"/>
            <a:ext cx="746514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8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916858" y="13716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0x00A5A823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Based on the bottom 7 bits, op = 35 (S-type)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Interpret the other bits according to S-type 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0000000 01010 01011 010 10000 0100011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Imm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11:5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= 0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rs2     = 10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rs1     = 11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funct3  = 2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Imm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4:0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= 16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op      = 35</a:t>
            </a:r>
          </a:p>
          <a:p>
            <a:pPr marL="0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x10, 16(x11)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82516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Machine to Assembly Language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C6FCBB3-85C2-3E4F-A5E5-16B866187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8DADF7E-4626-AE45-A554-8940F99C41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270789"/>
              </p:ext>
            </p:extLst>
          </p:nvPr>
        </p:nvGraphicFramePr>
        <p:xfrm>
          <a:off x="4818912" y="3089847"/>
          <a:ext cx="3563088" cy="1573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r:id="rId5" imgW="2844800" imgH="1282700" progId="Visio.Drawing.11">
                  <p:embed/>
                </p:oleObj>
              </mc:Choice>
              <mc:Fallback>
                <p:oleObj r:id="rId5" imgW="2844800" imgH="1282700" progId="Visio.Drawing.11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8DADF7E-4626-AE45-A554-8940F99C41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912" y="3089847"/>
                        <a:ext cx="3563088" cy="15734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F958A50-BC2B-8A47-A49F-5BCD6A76DF7A}"/>
              </a:ext>
            </a:extLst>
          </p:cNvPr>
          <p:cNvSpPr/>
          <p:nvPr/>
        </p:nvSpPr>
        <p:spPr>
          <a:xfrm>
            <a:off x="2624966" y="2710068"/>
            <a:ext cx="1679596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73C8EF-D05F-4C46-95A9-B241237F223A}"/>
              </a:ext>
            </a:extLst>
          </p:cNvPr>
          <p:cNvSpPr/>
          <p:nvPr/>
        </p:nvSpPr>
        <p:spPr>
          <a:xfrm>
            <a:off x="2624966" y="3126103"/>
            <a:ext cx="1679596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C3EFF1-CF1E-544D-A314-45E5C34DC5AD}"/>
              </a:ext>
            </a:extLst>
          </p:cNvPr>
          <p:cNvSpPr/>
          <p:nvPr/>
        </p:nvSpPr>
        <p:spPr>
          <a:xfrm>
            <a:off x="2624966" y="3568856"/>
            <a:ext cx="1679596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23422F-A54D-3E46-BF8F-9374DBEAA96D}"/>
              </a:ext>
            </a:extLst>
          </p:cNvPr>
          <p:cNvSpPr/>
          <p:nvPr/>
        </p:nvSpPr>
        <p:spPr>
          <a:xfrm>
            <a:off x="2624966" y="3986747"/>
            <a:ext cx="1679596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AB960D-F8F0-7948-9F7F-F7DF973955E9}"/>
              </a:ext>
            </a:extLst>
          </p:cNvPr>
          <p:cNvSpPr/>
          <p:nvPr/>
        </p:nvSpPr>
        <p:spPr>
          <a:xfrm>
            <a:off x="2624966" y="4272803"/>
            <a:ext cx="1679596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038AF8-7BC5-5B49-AA5B-7E183C46EC98}"/>
              </a:ext>
            </a:extLst>
          </p:cNvPr>
          <p:cNvSpPr/>
          <p:nvPr/>
        </p:nvSpPr>
        <p:spPr>
          <a:xfrm>
            <a:off x="2624966" y="4648600"/>
            <a:ext cx="1679596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5C1054-53F8-0341-A274-BD80D80AE71B}"/>
              </a:ext>
            </a:extLst>
          </p:cNvPr>
          <p:cNvSpPr/>
          <p:nvPr/>
        </p:nvSpPr>
        <p:spPr>
          <a:xfrm>
            <a:off x="945369" y="5273081"/>
            <a:ext cx="256935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6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6858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Three Microarchitectures</a:t>
            </a:r>
          </a:p>
          <a:p>
            <a:pPr lvl="1"/>
            <a:r>
              <a:rPr lang="en-US" dirty="0"/>
              <a:t>Single-cycle</a:t>
            </a:r>
          </a:p>
          <a:p>
            <a:pPr lvl="1"/>
            <a:r>
              <a:rPr lang="en-US" dirty="0"/>
              <a:t>Multicycle</a:t>
            </a:r>
          </a:p>
          <a:p>
            <a:pPr lvl="1"/>
            <a:r>
              <a:rPr lang="en-US" dirty="0"/>
              <a:t>Pipelined</a:t>
            </a:r>
          </a:p>
          <a:p>
            <a:r>
              <a:rPr lang="en-US" dirty="0"/>
              <a:t>Be able to add new features, such as new instructions</a:t>
            </a:r>
            <a:endParaRPr lang="en-GB" dirty="0"/>
          </a:p>
          <a:p>
            <a:pPr lvl="1"/>
            <a:r>
              <a:rPr lang="en-GB" dirty="0"/>
              <a:t>Examples in the book/lecture and homework</a:t>
            </a:r>
            <a:endParaRPr lang="en-US" dirty="0"/>
          </a:p>
          <a:p>
            <a:r>
              <a:rPr lang="en-US" dirty="0"/>
              <a:t>Determine cycle time and performance</a:t>
            </a:r>
          </a:p>
          <a:p>
            <a:r>
              <a:rPr lang="en-US" dirty="0"/>
              <a:t>Don’t need to memorize diagrams or tables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Microarchitecture</a:t>
            </a:r>
          </a:p>
        </p:txBody>
      </p:sp>
    </p:spTree>
    <p:extLst>
      <p:ext uri="{BB962C8B-B14F-4D97-AF65-F5344CB8AC3E}">
        <p14:creationId xmlns:p14="http://schemas.microsoft.com/office/powerpoint/2010/main" val="1843895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Single Cycle Processor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1C63A4A-D400-EC41-943A-8229080FD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49" y="1238249"/>
            <a:ext cx="114667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F555E71-FF90-8447-B517-3A656BB04A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587691"/>
              </p:ext>
            </p:extLst>
          </p:nvPr>
        </p:nvGraphicFramePr>
        <p:xfrm>
          <a:off x="590550" y="1238249"/>
          <a:ext cx="7930188" cy="437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r:id="rId4" imgW="5346700" imgH="2946400" progId="Visio.Drawing.15">
                  <p:embed/>
                </p:oleObj>
              </mc:Choice>
              <mc:Fallback>
                <p:oleObj r:id="rId4" imgW="5346700" imgH="294640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1238249"/>
                        <a:ext cx="7930188" cy="4371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1999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Single Cycle Controller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1C63A4A-D400-EC41-943A-8229080FD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49" y="1238249"/>
            <a:ext cx="114667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11268DE-2997-0D4F-A32F-15B95A005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352D5C0-B55E-F242-8125-3DF2C247E1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385304"/>
              </p:ext>
            </p:extLst>
          </p:nvPr>
        </p:nvGraphicFramePr>
        <p:xfrm>
          <a:off x="-238125" y="1012346"/>
          <a:ext cx="4013200" cy="349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r:id="rId4" imgW="1930400" imgH="1689100" progId="Visio.Drawing.15">
                  <p:embed/>
                </p:oleObj>
              </mc:Choice>
              <mc:Fallback>
                <p:oleObj r:id="rId4" imgW="1930400" imgH="168910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38125" y="1012346"/>
                        <a:ext cx="4013200" cy="349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6672B4A-EBF8-3342-8E5B-645ACC7329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62516"/>
              </p:ext>
            </p:extLst>
          </p:nvPr>
        </p:nvGraphicFramePr>
        <p:xfrm>
          <a:off x="2006600" y="4504846"/>
          <a:ext cx="6692899" cy="1249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5373">
                  <a:extLst>
                    <a:ext uri="{9D8B030D-6E8A-4147-A177-3AD203B41FA5}">
                      <a16:colId xmlns:a16="http://schemas.microsoft.com/office/drawing/2014/main" val="2725062558"/>
                    </a:ext>
                  </a:extLst>
                </a:gridCol>
                <a:gridCol w="690349">
                  <a:extLst>
                    <a:ext uri="{9D8B030D-6E8A-4147-A177-3AD203B41FA5}">
                      <a16:colId xmlns:a16="http://schemas.microsoft.com/office/drawing/2014/main" val="1000545069"/>
                    </a:ext>
                  </a:extLst>
                </a:gridCol>
                <a:gridCol w="685743">
                  <a:extLst>
                    <a:ext uri="{9D8B030D-6E8A-4147-A177-3AD203B41FA5}">
                      <a16:colId xmlns:a16="http://schemas.microsoft.com/office/drawing/2014/main" val="3943244682"/>
                    </a:ext>
                  </a:extLst>
                </a:gridCol>
                <a:gridCol w="598873">
                  <a:extLst>
                    <a:ext uri="{9D8B030D-6E8A-4147-A177-3AD203B41FA5}">
                      <a16:colId xmlns:a16="http://schemas.microsoft.com/office/drawing/2014/main" val="3114828677"/>
                    </a:ext>
                  </a:extLst>
                </a:gridCol>
                <a:gridCol w="606770">
                  <a:extLst>
                    <a:ext uri="{9D8B030D-6E8A-4147-A177-3AD203B41FA5}">
                      <a16:colId xmlns:a16="http://schemas.microsoft.com/office/drawing/2014/main" val="891101831"/>
                    </a:ext>
                  </a:extLst>
                </a:gridCol>
                <a:gridCol w="758134">
                  <a:extLst>
                    <a:ext uri="{9D8B030D-6E8A-4147-A177-3AD203B41FA5}">
                      <a16:colId xmlns:a16="http://schemas.microsoft.com/office/drawing/2014/main" val="3478263872"/>
                    </a:ext>
                  </a:extLst>
                </a:gridCol>
                <a:gridCol w="871327">
                  <a:extLst>
                    <a:ext uri="{9D8B030D-6E8A-4147-A177-3AD203B41FA5}">
                      <a16:colId xmlns:a16="http://schemas.microsoft.com/office/drawing/2014/main" val="2257285523"/>
                    </a:ext>
                  </a:extLst>
                </a:gridCol>
                <a:gridCol w="555438">
                  <a:extLst>
                    <a:ext uri="{9D8B030D-6E8A-4147-A177-3AD203B41FA5}">
                      <a16:colId xmlns:a16="http://schemas.microsoft.com/office/drawing/2014/main" val="1882483856"/>
                    </a:ext>
                  </a:extLst>
                </a:gridCol>
                <a:gridCol w="592292">
                  <a:extLst>
                    <a:ext uri="{9D8B030D-6E8A-4147-A177-3AD203B41FA5}">
                      <a16:colId xmlns:a16="http://schemas.microsoft.com/office/drawing/2014/main" val="3009179843"/>
                    </a:ext>
                  </a:extLst>
                </a:gridCol>
                <a:gridCol w="568600">
                  <a:extLst>
                    <a:ext uri="{9D8B030D-6E8A-4147-A177-3AD203B41FA5}">
                      <a16:colId xmlns:a16="http://schemas.microsoft.com/office/drawing/2014/main" val="16027332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Instruction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Opcode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RegWrite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ImmSrc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ALUSrc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MemWrite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ResultSrc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Branch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ALUOp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Jump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3530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lw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0000011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8294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sw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0100011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9484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R-type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0110011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17166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beq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1100011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6398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addi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0010011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9608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1101111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x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879483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6883D41-33FF-0941-8C5F-9A61B3580D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64402"/>
              </p:ext>
            </p:extLst>
          </p:nvPr>
        </p:nvGraphicFramePr>
        <p:xfrm>
          <a:off x="4157186" y="1639722"/>
          <a:ext cx="4672965" cy="1432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5310">
                  <a:extLst>
                    <a:ext uri="{9D8B030D-6E8A-4147-A177-3AD203B41FA5}">
                      <a16:colId xmlns:a16="http://schemas.microsoft.com/office/drawing/2014/main" val="204411539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3103183498"/>
                    </a:ext>
                  </a:extLst>
                </a:gridCol>
                <a:gridCol w="1067435">
                  <a:extLst>
                    <a:ext uri="{9D8B030D-6E8A-4147-A177-3AD203B41FA5}">
                      <a16:colId xmlns:a16="http://schemas.microsoft.com/office/drawing/2014/main" val="859950404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3460694466"/>
                    </a:ext>
                  </a:extLst>
                </a:gridCol>
                <a:gridCol w="744220">
                  <a:extLst>
                    <a:ext uri="{9D8B030D-6E8A-4147-A177-3AD203B41FA5}">
                      <a16:colId xmlns:a16="http://schemas.microsoft.com/office/drawing/2014/main" val="36933725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ALUOp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funct3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op</a:t>
                      </a:r>
                      <a:r>
                        <a:rPr lang="en-US" sz="1000" baseline="-25000" dirty="0">
                          <a:effectLst/>
                        </a:rPr>
                        <a:t>5, </a:t>
                      </a:r>
                      <a:r>
                        <a:rPr lang="en-US" sz="1000" dirty="0">
                          <a:effectLst/>
                        </a:rPr>
                        <a:t>funct7</a:t>
                      </a:r>
                      <a:r>
                        <a:rPr lang="en-US" sz="1000" baseline="-250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ALUControl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Instruction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1048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010 (add)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lw, sw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9243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110 (subtract)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beq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09889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00, 01, 10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010 (add)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1742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110 (subtract)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12397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111 (set less than)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slt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22962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001 (or)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13918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xx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000 (and)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697267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99F3BBF-4BBC-3E4C-9956-8C1D24DFF8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692061"/>
              </p:ext>
            </p:extLst>
          </p:nvPr>
        </p:nvGraphicFramePr>
        <p:xfrm>
          <a:off x="3171825" y="3565680"/>
          <a:ext cx="5830887" cy="792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1188">
                  <a:extLst>
                    <a:ext uri="{9D8B030D-6E8A-4147-A177-3AD203B41FA5}">
                      <a16:colId xmlns:a16="http://schemas.microsoft.com/office/drawing/2014/main" val="1053025810"/>
                    </a:ext>
                  </a:extLst>
                </a:gridCol>
                <a:gridCol w="3112137">
                  <a:extLst>
                    <a:ext uri="{9D8B030D-6E8A-4147-A177-3AD203B41FA5}">
                      <a16:colId xmlns:a16="http://schemas.microsoft.com/office/drawing/2014/main" val="3940811700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1120143093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5910492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ImmSrc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ImmExt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Type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Description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6347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{{20{Instr[31]}}, Instr[31:20]}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12-bit signed immediate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1053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{{20{Instr[31]}}, Instr[31:25], Instr[11:7]}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12-bit signed immediate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338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{{20{Instr[31]}}, Instr[7], Instr[30:25], Instr[11:8], 1’b0}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13-bit signed immediate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6661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{{12{</a:t>
                      </a:r>
                      <a:r>
                        <a:rPr lang="de-DE" sz="1000" dirty="0" err="1">
                          <a:effectLst/>
                        </a:rPr>
                        <a:t>Instr</a:t>
                      </a:r>
                      <a:r>
                        <a:rPr lang="de-DE" sz="1000" dirty="0">
                          <a:effectLst/>
                        </a:rPr>
                        <a:t>[31]}}, </a:t>
                      </a:r>
                      <a:r>
                        <a:rPr lang="de-DE" sz="1000" dirty="0" err="1">
                          <a:effectLst/>
                        </a:rPr>
                        <a:t>Instr</a:t>
                      </a:r>
                      <a:r>
                        <a:rPr lang="de-DE" sz="1000" dirty="0">
                          <a:effectLst/>
                        </a:rPr>
                        <a:t>[19:12], </a:t>
                      </a:r>
                      <a:r>
                        <a:rPr lang="de-DE" sz="1000" dirty="0" err="1">
                          <a:effectLst/>
                        </a:rPr>
                        <a:t>Instr</a:t>
                      </a:r>
                      <a:r>
                        <a:rPr lang="de-DE" sz="1000" dirty="0">
                          <a:effectLst/>
                        </a:rPr>
                        <a:t>[20], </a:t>
                      </a:r>
                      <a:r>
                        <a:rPr lang="de-DE" sz="1000" dirty="0" err="1">
                          <a:effectLst/>
                        </a:rPr>
                        <a:t>Instr</a:t>
                      </a:r>
                      <a:r>
                        <a:rPr lang="de-DE" sz="1000" dirty="0">
                          <a:effectLst/>
                        </a:rPr>
                        <a:t>[30:21], 1’b0} 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J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21-bit </a:t>
                      </a:r>
                      <a:r>
                        <a:rPr lang="de-DE" sz="1000" dirty="0" err="1">
                          <a:effectLst/>
                        </a:rPr>
                        <a:t>signed</a:t>
                      </a:r>
                      <a:r>
                        <a:rPr lang="de-DE" sz="1000" dirty="0">
                          <a:effectLst/>
                        </a:rPr>
                        <a:t> immediate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822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579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Multicycle Processor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1C63A4A-D400-EC41-943A-8229080FD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49" y="1238249"/>
            <a:ext cx="114667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E744265-6C25-544F-B287-8A7CCDE4D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4" y="838199"/>
            <a:ext cx="115198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037C66A-59C5-6F4F-9A49-5FDED9FC43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513159"/>
              </p:ext>
            </p:extLst>
          </p:nvPr>
        </p:nvGraphicFramePr>
        <p:xfrm>
          <a:off x="238124" y="838200"/>
          <a:ext cx="8143875" cy="4975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r:id="rId4" imgW="6096000" imgH="3733800" progId="Visio.Drawing.11">
                  <p:embed/>
                </p:oleObj>
              </mc:Choice>
              <mc:Fallback>
                <p:oleObj r:id="rId4" imgW="6096000" imgH="373380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4" y="838200"/>
                        <a:ext cx="8143875" cy="49759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7000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Multicycle Controller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1C63A4A-D400-EC41-943A-8229080FD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49" y="1238249"/>
            <a:ext cx="114667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E744265-6C25-544F-B287-8A7CCDE4D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4" y="838199"/>
            <a:ext cx="115198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FB46AE-30B8-CF4B-BD0D-377951B2B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4" y="1038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ED60584-599D-3E49-AEB5-7D506E3636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130083"/>
              </p:ext>
            </p:extLst>
          </p:nvPr>
        </p:nvGraphicFramePr>
        <p:xfrm>
          <a:off x="238124" y="1283968"/>
          <a:ext cx="3293227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r:id="rId4" imgW="1892300" imgH="2463800" progId="Visio.Drawing.11">
                  <p:embed/>
                </p:oleObj>
              </mc:Choice>
              <mc:Fallback>
                <p:oleObj r:id="rId4" imgW="1892300" imgH="246380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4" y="1283968"/>
                        <a:ext cx="3293227" cy="427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6E6DB326-2B46-8B47-B14C-F56950A73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BEC8493-74E5-A14D-A4E9-0FE26956B8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043950"/>
              </p:ext>
            </p:extLst>
          </p:nvPr>
        </p:nvGraphicFramePr>
        <p:xfrm>
          <a:off x="3811497" y="1038225"/>
          <a:ext cx="4373075" cy="450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r:id="rId6" imgW="4711700" imgH="4851400" progId="Visio.Drawing.11">
                  <p:embed/>
                </p:oleObj>
              </mc:Choice>
              <mc:Fallback>
                <p:oleObj r:id="rId6" imgW="4711700" imgH="485140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1497" y="1038225"/>
                        <a:ext cx="4373075" cy="4505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0741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200" y="1133061"/>
            <a:ext cx="4075043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1</a:t>
            </a:r>
            <a:r>
              <a:rPr lang="en-US" sz="2400" b="1" baseline="30000" dirty="0"/>
              <a:t>st</a:t>
            </a:r>
            <a:r>
              <a:rPr lang="en-US" sz="2400" b="1" dirty="0"/>
              <a:t> Half Semester</a:t>
            </a:r>
          </a:p>
          <a:p>
            <a:r>
              <a:rPr lang="en-US" sz="2400" b="1" dirty="0"/>
              <a:t>Logic Levels</a:t>
            </a:r>
          </a:p>
          <a:p>
            <a:pPr eaLnBrk="1" hangingPunct="1"/>
            <a:r>
              <a:rPr lang="en-US" sz="2400" b="1" dirty="0"/>
              <a:t>Number Systems</a:t>
            </a:r>
          </a:p>
          <a:p>
            <a:pPr eaLnBrk="1" hangingPunct="1"/>
            <a:r>
              <a:rPr lang="en-US" sz="2400" b="1" dirty="0"/>
              <a:t>CMOS Transistors</a:t>
            </a:r>
          </a:p>
          <a:p>
            <a:pPr eaLnBrk="1" hangingPunct="1"/>
            <a:r>
              <a:rPr lang="en-US" sz="2400" b="1" dirty="0"/>
              <a:t>Power Consumption</a:t>
            </a:r>
          </a:p>
          <a:p>
            <a:pPr eaLnBrk="1" hangingPunct="1"/>
            <a:r>
              <a:rPr lang="en-US" sz="2400" b="1" dirty="0"/>
              <a:t>Combinational Logic Design</a:t>
            </a:r>
          </a:p>
          <a:p>
            <a:pPr eaLnBrk="1" hangingPunct="1"/>
            <a:r>
              <a:rPr lang="en-US" sz="2400" b="1" dirty="0"/>
              <a:t>Finite State Machines</a:t>
            </a:r>
          </a:p>
          <a:p>
            <a:pPr eaLnBrk="1" hangingPunct="1"/>
            <a:r>
              <a:rPr lang="en-US" sz="2400" b="1" dirty="0"/>
              <a:t>Timing</a:t>
            </a:r>
          </a:p>
          <a:p>
            <a:pPr eaLnBrk="1" hangingPunct="1"/>
            <a:r>
              <a:rPr lang="en-US" sz="2400" b="1" dirty="0"/>
              <a:t>Verilog</a:t>
            </a:r>
          </a:p>
          <a:p>
            <a:pPr eaLnBrk="1" hangingPunct="1"/>
            <a:r>
              <a:rPr lang="en-US" sz="2400" b="1" dirty="0"/>
              <a:t>Arithmetic Circuits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Course 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33098-2817-7840-BC2F-DDB1E29C1EA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4757530" y="1133060"/>
            <a:ext cx="40750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2</a:t>
            </a:r>
            <a:r>
              <a:rPr lang="en-US" sz="2400" b="1" baseline="30000" dirty="0"/>
              <a:t>nd</a:t>
            </a:r>
            <a:r>
              <a:rPr lang="en-US" sz="2400" b="1" dirty="0"/>
              <a:t> Half Semester</a:t>
            </a:r>
          </a:p>
          <a:p>
            <a:r>
              <a:rPr lang="en-US" sz="2400" b="1" dirty="0"/>
              <a:t>Fixed &amp; Floating Point</a:t>
            </a:r>
          </a:p>
          <a:p>
            <a:r>
              <a:rPr lang="en-US" sz="2400" b="1" dirty="0"/>
              <a:t>Building Blocks</a:t>
            </a:r>
          </a:p>
          <a:p>
            <a:r>
              <a:rPr lang="en-US" sz="2400" b="1" dirty="0"/>
              <a:t>C Programming</a:t>
            </a:r>
          </a:p>
          <a:p>
            <a:r>
              <a:rPr lang="en-US" sz="2400" b="1" dirty="0"/>
              <a:t>Assembly Language</a:t>
            </a:r>
          </a:p>
          <a:p>
            <a:r>
              <a:rPr lang="en-US" sz="2400" b="1" dirty="0"/>
              <a:t>Machine Language</a:t>
            </a:r>
          </a:p>
          <a:p>
            <a:r>
              <a:rPr lang="en-US" sz="2400" b="1" dirty="0"/>
              <a:t>Microarchitecture</a:t>
            </a:r>
          </a:p>
          <a:p>
            <a:endParaRPr lang="en-US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34071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Pipelined Processor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1C63A4A-D400-EC41-943A-8229080FD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49" y="1238249"/>
            <a:ext cx="114667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E744265-6C25-544F-B287-8A7CCDE4D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4" y="838199"/>
            <a:ext cx="115198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D4B6117-356F-7B44-85B4-EF632D490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49" y="1085849"/>
            <a:ext cx="1034715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B791B0F-8A54-F94B-B6A0-C306C3A98C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901782"/>
              </p:ext>
            </p:extLst>
          </p:nvPr>
        </p:nvGraphicFramePr>
        <p:xfrm>
          <a:off x="781049" y="1085850"/>
          <a:ext cx="7372350" cy="4728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r:id="rId4" imgW="7010400" imgH="4508500" progId="Visio.Drawing.11">
                  <p:embed/>
                </p:oleObj>
              </mc:Choice>
              <mc:Fallback>
                <p:oleObj r:id="rId4" imgW="7010400" imgH="450850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49" y="1085850"/>
                        <a:ext cx="7372350" cy="47280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4737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6858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Data hazards</a:t>
            </a:r>
          </a:p>
          <a:p>
            <a:pPr lvl="1"/>
            <a:r>
              <a:rPr lang="en-US" dirty="0"/>
              <a:t>Instruction depends on result of previous instruction</a:t>
            </a:r>
          </a:p>
          <a:p>
            <a:pPr lvl="1"/>
            <a:r>
              <a:rPr lang="en-US" dirty="0"/>
              <a:t>Handled by forwarding</a:t>
            </a:r>
          </a:p>
          <a:p>
            <a:pPr lvl="1"/>
            <a:r>
              <a:rPr lang="en-US" dirty="0"/>
              <a:t>Most data hazards have zero latency</a:t>
            </a:r>
          </a:p>
          <a:p>
            <a:pPr lvl="1"/>
            <a:r>
              <a:rPr lang="en-US" dirty="0"/>
              <a:t>1-cycle stall between load and use</a:t>
            </a:r>
          </a:p>
          <a:p>
            <a:r>
              <a:rPr lang="en-US" dirty="0"/>
              <a:t>Control hazards</a:t>
            </a:r>
          </a:p>
          <a:p>
            <a:pPr lvl="1"/>
            <a:r>
              <a:rPr lang="en-US" dirty="0"/>
              <a:t>What instruction to fetch after branch</a:t>
            </a:r>
          </a:p>
          <a:p>
            <a:pPr lvl="1"/>
            <a:r>
              <a:rPr lang="en-US" dirty="0"/>
              <a:t>Predict branch not taken, keep fetching from PC+4</a:t>
            </a:r>
          </a:p>
          <a:p>
            <a:pPr lvl="1"/>
            <a:r>
              <a:rPr lang="en-US" dirty="0"/>
              <a:t>Flush two instructions if branch is actually taken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Pipeline Hazards</a:t>
            </a:r>
          </a:p>
        </p:txBody>
      </p:sp>
    </p:spTree>
    <p:extLst>
      <p:ext uri="{BB962C8B-B14F-4D97-AF65-F5344CB8AC3E}">
        <p14:creationId xmlns:p14="http://schemas.microsoft.com/office/powerpoint/2010/main" val="1359732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Data Hazards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42F705-F424-B849-A799-BBE566373289}"/>
              </a:ext>
            </a:extLst>
          </p:cNvPr>
          <p:cNvSpPr txBox="1"/>
          <p:nvPr/>
        </p:nvSpPr>
        <p:spPr>
          <a:xfrm>
            <a:off x="2066925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97D2F9-7D55-B845-B7B6-946F64041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025" y="1800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68DDCFD-736B-1F4A-95A3-068DE44F9C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763900"/>
              </p:ext>
            </p:extLst>
          </p:nvPr>
        </p:nvGraphicFramePr>
        <p:xfrm>
          <a:off x="555439" y="1588532"/>
          <a:ext cx="7826561" cy="2621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r:id="rId4" imgW="5232400" imgH="1752600" progId="Visio.Drawing.11">
                  <p:embed/>
                </p:oleObj>
              </mc:Choice>
              <mc:Fallback>
                <p:oleObj r:id="rId4" imgW="5232400" imgH="175260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439" y="1588532"/>
                        <a:ext cx="7826561" cy="26215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8254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Control Hazards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42F705-F424-B849-A799-BBE566373289}"/>
              </a:ext>
            </a:extLst>
          </p:cNvPr>
          <p:cNvSpPr txBox="1"/>
          <p:nvPr/>
        </p:nvSpPr>
        <p:spPr>
          <a:xfrm>
            <a:off x="2066925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97D2F9-7D55-B845-B7B6-946F64041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025" y="1800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A477645-B7C4-2B4E-B47A-B28C37432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9" y="1933574"/>
            <a:ext cx="97691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D655567-2DA3-7247-9E15-BFE7AFDED9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783387"/>
              </p:ext>
            </p:extLst>
          </p:nvPr>
        </p:nvGraphicFramePr>
        <p:xfrm>
          <a:off x="457200" y="1933575"/>
          <a:ext cx="8174592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r:id="rId4" imgW="6248400" imgH="2146300" progId="Visio.Drawing.11">
                  <p:embed/>
                </p:oleObj>
              </mc:Choice>
              <mc:Fallback>
                <p:oleObj r:id="rId4" imgW="6248400" imgH="214630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33575"/>
                        <a:ext cx="8174592" cy="2819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1587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6858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See midterm review</a:t>
            </a:r>
          </a:p>
          <a:p>
            <a:r>
              <a:rPr lang="en-US" dirty="0"/>
              <a:t>Make sure you can:</a:t>
            </a:r>
          </a:p>
          <a:p>
            <a:pPr lvl="1"/>
            <a:r>
              <a:rPr lang="en-US" dirty="0"/>
              <a:t>Design a finite state machine</a:t>
            </a:r>
          </a:p>
          <a:p>
            <a:pPr lvl="1"/>
            <a:r>
              <a:rPr lang="en-US" dirty="0"/>
              <a:t>Analyze its timing</a:t>
            </a:r>
          </a:p>
          <a:p>
            <a:pPr lvl="1"/>
            <a:r>
              <a:rPr lang="en-US" dirty="0"/>
              <a:t>Express it in Verilog</a:t>
            </a:r>
          </a:p>
          <a:p>
            <a:pPr lvl="1"/>
            <a:r>
              <a:rPr lang="en-US" dirty="0"/>
              <a:t>Estimate static and dynamic power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First Half Semester</a:t>
            </a:r>
          </a:p>
        </p:txBody>
      </p:sp>
    </p:spTree>
    <p:extLst>
      <p:ext uri="{BB962C8B-B14F-4D97-AF65-F5344CB8AC3E}">
        <p14:creationId xmlns:p14="http://schemas.microsoft.com/office/powerpoint/2010/main" val="2512854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6858" y="1371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Express -5.625 as 4.4 fixed point and float</a:t>
            </a:r>
          </a:p>
          <a:p>
            <a:pPr marL="0" indent="0">
              <a:buNone/>
            </a:pPr>
            <a:r>
              <a:rPr lang="en-US" dirty="0"/>
              <a:t>Fixed:</a:t>
            </a:r>
          </a:p>
          <a:p>
            <a:pPr marL="0" indent="0">
              <a:buNone/>
            </a:pPr>
            <a:r>
              <a:rPr lang="en-US" dirty="0"/>
              <a:t>	5.625 = 0101.1010</a:t>
            </a:r>
          </a:p>
          <a:p>
            <a:pPr marL="0" indent="0">
              <a:buNone/>
            </a:pPr>
            <a:r>
              <a:rPr lang="en-US" dirty="0"/>
              <a:t>	-5.625 = 1010.0101 + 1 </a:t>
            </a:r>
            <a:r>
              <a:rPr lang="en-US" dirty="0" err="1"/>
              <a:t>lsb</a:t>
            </a:r>
            <a:r>
              <a:rPr lang="en-US" dirty="0"/>
              <a:t> = 1010.0110</a:t>
            </a:r>
          </a:p>
          <a:p>
            <a:pPr marL="0" indent="0">
              <a:buNone/>
            </a:pPr>
            <a:r>
              <a:rPr lang="en-US" dirty="0"/>
              <a:t>Float:</a:t>
            </a:r>
          </a:p>
          <a:p>
            <a:pPr marL="0" indent="0">
              <a:buNone/>
            </a:pPr>
            <a:r>
              <a:rPr lang="en-US" dirty="0"/>
              <a:t>	-5.625 = (-1)(1.01101)(2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Sign = 1, biased </a:t>
            </a:r>
            <a:r>
              <a:rPr lang="en-US" dirty="0" err="1"/>
              <a:t>exp</a:t>
            </a:r>
            <a:r>
              <a:rPr lang="en-US" dirty="0"/>
              <a:t> = 127+2 = 129, </a:t>
            </a:r>
            <a:r>
              <a:rPr lang="en-US" dirty="0" err="1"/>
              <a:t>fract</a:t>
            </a:r>
            <a:r>
              <a:rPr lang="en-US" dirty="0"/>
              <a:t> = 01101</a:t>
            </a:r>
          </a:p>
          <a:p>
            <a:pPr marL="0" indent="0">
              <a:buNone/>
            </a:pPr>
            <a:r>
              <a:rPr lang="en-US" dirty="0"/>
              <a:t>	1 10000001 0110100.00000 = 0xC0B40000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Fixed and Floating Point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0E5BB8-547F-BB4F-8D07-8261531EEC50}"/>
              </a:ext>
            </a:extLst>
          </p:cNvPr>
          <p:cNvSpPr/>
          <p:nvPr/>
        </p:nvSpPr>
        <p:spPr>
          <a:xfrm>
            <a:off x="3076712" y="2401173"/>
            <a:ext cx="4394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F024AA-1687-2443-B75F-8D1825492658}"/>
              </a:ext>
            </a:extLst>
          </p:cNvPr>
          <p:cNvSpPr/>
          <p:nvPr/>
        </p:nvSpPr>
        <p:spPr>
          <a:xfrm>
            <a:off x="3166359" y="2874934"/>
            <a:ext cx="45657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20AC15-891A-6644-8861-E2E2546B37CD}"/>
              </a:ext>
            </a:extLst>
          </p:cNvPr>
          <p:cNvSpPr/>
          <p:nvPr/>
        </p:nvSpPr>
        <p:spPr>
          <a:xfrm>
            <a:off x="2748808" y="4402426"/>
            <a:ext cx="327904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9ADEAE-6D71-5748-A3B4-B1E65E229672}"/>
              </a:ext>
            </a:extLst>
          </p:cNvPr>
          <p:cNvSpPr/>
          <p:nvPr/>
        </p:nvSpPr>
        <p:spPr>
          <a:xfrm>
            <a:off x="5101943" y="4407664"/>
            <a:ext cx="179639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E8DEEB-DC66-7F4F-A355-A6D30676BBD3}"/>
              </a:ext>
            </a:extLst>
          </p:cNvPr>
          <p:cNvSpPr/>
          <p:nvPr/>
        </p:nvSpPr>
        <p:spPr>
          <a:xfrm>
            <a:off x="8027894" y="4515240"/>
            <a:ext cx="9253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FD33B1-A7AF-634C-9AAC-1E899F88258F}"/>
              </a:ext>
            </a:extLst>
          </p:cNvPr>
          <p:cNvSpPr/>
          <p:nvPr/>
        </p:nvSpPr>
        <p:spPr>
          <a:xfrm>
            <a:off x="1823419" y="4921394"/>
            <a:ext cx="4160521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364215-0DDA-254A-8094-0F5CEF97F82F}"/>
              </a:ext>
            </a:extLst>
          </p:cNvPr>
          <p:cNvSpPr/>
          <p:nvPr/>
        </p:nvSpPr>
        <p:spPr>
          <a:xfrm>
            <a:off x="6656294" y="4921394"/>
            <a:ext cx="1518071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3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916858" y="1371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Counters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Shift Registers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Memories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Building Blocks</a:t>
            </a:r>
          </a:p>
        </p:txBody>
      </p:sp>
      <p:graphicFrame>
        <p:nvGraphicFramePr>
          <p:cNvPr id="4" name="Object 6">
            <a:extLst>
              <a:ext uri="{FF2B5EF4-FFF2-40B4-BE49-F238E27FC236}">
                <a16:creationId xmlns:a16="http://schemas.microsoft.com/office/drawing/2014/main" id="{2E50C1D6-B6EC-A242-9F6A-5E12C944A137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96926759"/>
              </p:ext>
            </p:extLst>
          </p:nvPr>
        </p:nvGraphicFramePr>
        <p:xfrm>
          <a:off x="4245896" y="1002750"/>
          <a:ext cx="2388423" cy="1395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" name="VISIO" r:id="rId11" imgW="2080800" imgH="1216440" progId="Visio.Drawing.6">
                  <p:embed/>
                </p:oleObj>
              </mc:Choice>
              <mc:Fallback>
                <p:oleObj name="VISIO" r:id="rId11" imgW="2080800" imgH="1216440" progId="Visio.Drawing.6">
                  <p:embed/>
                  <p:pic>
                    <p:nvPicPr>
                      <p:cNvPr id="9758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5896" y="1002750"/>
                        <a:ext cx="2388423" cy="13956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09320ECD-D633-F848-8978-E53F6B7EBB0B}"/>
              </a:ext>
            </a:extLst>
          </p:cNvPr>
          <p:cNvGrpSpPr/>
          <p:nvPr/>
        </p:nvGrpSpPr>
        <p:grpSpPr>
          <a:xfrm>
            <a:off x="4245896" y="2778612"/>
            <a:ext cx="3612776" cy="1008530"/>
            <a:chOff x="1214718" y="1309334"/>
            <a:chExt cx="6775938" cy="2393905"/>
          </a:xfrm>
        </p:grpSpPr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2C82957D-7AAD-244C-B07A-47B653688937}"/>
                </a:ext>
              </a:extLst>
            </p:cNvPr>
            <p:cNvGraphicFramePr>
              <a:graphicFrameLocks noChangeAspect="1"/>
            </p:cNvGraphicFramePr>
            <p:nvPr>
              <p:custDataLst>
                <p:tags r:id="rId5"/>
              </p:custDataLst>
              <p:extLst>
                <p:ext uri="{D42A27DB-BD31-4B8C-83A1-F6EECF244321}">
                  <p14:modId xmlns:p14="http://schemas.microsoft.com/office/powerpoint/2010/main" val="1829867671"/>
                </p:ext>
              </p:extLst>
            </p:nvPr>
          </p:nvGraphicFramePr>
          <p:xfrm>
            <a:off x="1214718" y="1984954"/>
            <a:ext cx="1360488" cy="1528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6" name="VISIO" r:id="rId13" imgW="612360" imgH="720360" progId="Visio.Drawing.6">
                    <p:embed/>
                  </p:oleObj>
                </mc:Choice>
                <mc:Fallback>
                  <p:oleObj name="VISIO" r:id="rId13" imgW="612360" imgH="720360" progId="Visio.Drawing.6">
                    <p:embed/>
                    <p:pic>
                      <p:nvPicPr>
                        <p:cNvPr id="97690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4718" y="1984954"/>
                          <a:ext cx="1360488" cy="1528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8">
              <a:extLst>
                <a:ext uri="{FF2B5EF4-FFF2-40B4-BE49-F238E27FC236}">
                  <a16:creationId xmlns:a16="http://schemas.microsoft.com/office/drawing/2014/main" id="{183B2557-57C7-544D-B5FB-52A6C94A0D96}"/>
                </a:ext>
              </a:extLst>
            </p:cNvPr>
            <p:cNvGraphicFramePr>
              <a:graphicFrameLocks noChangeAspect="1"/>
            </p:cNvGraphicFramePr>
            <p:nvPr>
              <p:custDataLst>
                <p:tags r:id="rId6"/>
              </p:custDataLst>
              <p:extLst>
                <p:ext uri="{D42A27DB-BD31-4B8C-83A1-F6EECF244321}">
                  <p14:modId xmlns:p14="http://schemas.microsoft.com/office/powerpoint/2010/main" val="4079477811"/>
                </p:ext>
              </p:extLst>
            </p:nvPr>
          </p:nvGraphicFramePr>
          <p:xfrm>
            <a:off x="2732857" y="1753789"/>
            <a:ext cx="5257799" cy="1949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7" name="VISIO" r:id="rId15" imgW="1914480" imgH="743040" progId="Visio.Drawing.6">
                    <p:embed/>
                  </p:oleObj>
                </mc:Choice>
                <mc:Fallback>
                  <p:oleObj name="VISIO" r:id="rId15" imgW="1914480" imgH="743040" progId="Visio.Drawing.6">
                    <p:embed/>
                    <p:pic>
                      <p:nvPicPr>
                        <p:cNvPr id="976904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2857" y="1753789"/>
                          <a:ext cx="5257799" cy="1949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7">
              <a:extLst>
                <a:ext uri="{FF2B5EF4-FFF2-40B4-BE49-F238E27FC236}">
                  <a16:creationId xmlns:a16="http://schemas.microsoft.com/office/drawing/2014/main" id="{9EAAE98A-8976-8C4F-A029-490F443D8F05}"/>
                </a:ext>
              </a:extLst>
            </p:cNvPr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729318" y="1313441"/>
              <a:ext cx="3048000" cy="499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rgbClr val="1D40EF"/>
                  </a:solidFill>
                </a:rPr>
                <a:t>Implementation:</a:t>
              </a:r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B68E275F-2519-DB49-8BE2-78F542A08961}"/>
                </a:ext>
              </a:extLst>
            </p:cNvPr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214718" y="1309334"/>
              <a:ext cx="1905000" cy="499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rgbClr val="1D40EF"/>
                  </a:solidFill>
                </a:rPr>
                <a:t>Symbol:</a:t>
              </a:r>
            </a:p>
          </p:txBody>
        </p:sp>
      </p:grpSp>
      <p:graphicFrame>
        <p:nvGraphicFramePr>
          <p:cNvPr id="10" name="Object 5">
            <a:extLst>
              <a:ext uri="{FF2B5EF4-FFF2-40B4-BE49-F238E27FC236}">
                <a16:creationId xmlns:a16="http://schemas.microsoft.com/office/drawing/2014/main" id="{B186E7E3-872B-2342-B20F-36BA79CA71E8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789476519"/>
              </p:ext>
            </p:extLst>
          </p:nvPr>
        </p:nvGraphicFramePr>
        <p:xfrm>
          <a:off x="4245896" y="3972657"/>
          <a:ext cx="2054278" cy="1641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" name="VISIO" r:id="rId17" imgW="1114560" imgH="931680" progId="Visio.Drawing.6">
                  <p:embed/>
                </p:oleObj>
              </mc:Choice>
              <mc:Fallback>
                <p:oleObj name="VISIO" r:id="rId17" imgW="1114560" imgH="931680" progId="Visio.Drawing.6">
                  <p:embed/>
                  <p:pic>
                    <p:nvPicPr>
                      <p:cNvPr id="9984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5896" y="3972657"/>
                        <a:ext cx="2054278" cy="1641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5974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6858" y="1371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Each logic element has a 4-input LUT and one flop</a:t>
            </a:r>
          </a:p>
          <a:p>
            <a:pPr marL="0" indent="0">
              <a:buNone/>
            </a:pPr>
            <a:r>
              <a:rPr lang="en-GB" dirty="0"/>
              <a:t>	Compute any function of up to 4 inputs</a:t>
            </a:r>
          </a:p>
          <a:p>
            <a:pPr marL="0" indent="0">
              <a:buNone/>
            </a:pPr>
            <a:r>
              <a:rPr lang="en-GB" dirty="0"/>
              <a:t>Ex:</a:t>
            </a:r>
          </a:p>
          <a:p>
            <a:pPr marL="0" indent="0">
              <a:buNone/>
            </a:pPr>
            <a:r>
              <a:rPr lang="en-GB" dirty="0"/>
              <a:t>	y = a + b | (c ^ d)			1</a:t>
            </a:r>
          </a:p>
          <a:p>
            <a:pPr marL="0" indent="0">
              <a:buNone/>
            </a:pPr>
            <a:r>
              <a:rPr lang="en-GB" dirty="0"/>
              <a:t>	7-input AND				2</a:t>
            </a:r>
          </a:p>
          <a:p>
            <a:pPr marL="0" indent="0">
              <a:buNone/>
            </a:pPr>
            <a:r>
              <a:rPr lang="en-GB" dirty="0"/>
              <a:t>	4-bit shift register			4</a:t>
            </a:r>
          </a:p>
          <a:p>
            <a:pPr marL="0" indent="0">
              <a:buNone/>
            </a:pPr>
            <a:r>
              <a:rPr lang="en-GB" dirty="0"/>
              <a:t>	3:8 decoder				8</a:t>
            </a:r>
          </a:p>
          <a:p>
            <a:pPr marL="0" indent="0">
              <a:buNone/>
            </a:pPr>
            <a:r>
              <a:rPr lang="en-GB" dirty="0"/>
              <a:t>	FSM 3 bits state, 1 in, 2 out	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FPGA Logic Elements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364E6F-E16B-CE44-BDCE-0CA574ECC455}"/>
              </a:ext>
            </a:extLst>
          </p:cNvPr>
          <p:cNvSpPr/>
          <p:nvPr/>
        </p:nvSpPr>
        <p:spPr>
          <a:xfrm>
            <a:off x="6266329" y="2912161"/>
            <a:ext cx="2218766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356313-98D7-F549-8B2E-79C4B155EA1B}"/>
              </a:ext>
            </a:extLst>
          </p:cNvPr>
          <p:cNvSpPr/>
          <p:nvPr/>
        </p:nvSpPr>
        <p:spPr>
          <a:xfrm>
            <a:off x="6266329" y="3405981"/>
            <a:ext cx="2218766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CC284D-5B18-BA48-8306-039F484FD1AB}"/>
              </a:ext>
            </a:extLst>
          </p:cNvPr>
          <p:cNvSpPr/>
          <p:nvPr/>
        </p:nvSpPr>
        <p:spPr>
          <a:xfrm>
            <a:off x="6266329" y="3939381"/>
            <a:ext cx="2218766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344FEA-8ADF-A645-8869-27EAD461219C}"/>
              </a:ext>
            </a:extLst>
          </p:cNvPr>
          <p:cNvSpPr/>
          <p:nvPr/>
        </p:nvSpPr>
        <p:spPr>
          <a:xfrm>
            <a:off x="6266329" y="4461272"/>
            <a:ext cx="2218766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0F8F98-BC4D-284B-AB3B-7676940EFB83}"/>
              </a:ext>
            </a:extLst>
          </p:cNvPr>
          <p:cNvSpPr/>
          <p:nvPr/>
        </p:nvSpPr>
        <p:spPr>
          <a:xfrm>
            <a:off x="6266329" y="4929981"/>
            <a:ext cx="2218766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4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6858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Write basic programs in C</a:t>
            </a:r>
          </a:p>
          <a:p>
            <a:pPr lvl="1"/>
            <a:r>
              <a:rPr lang="en-US" dirty="0"/>
              <a:t>Data types &amp; sizes (char, short, </a:t>
            </a:r>
            <a:r>
              <a:rPr lang="en-US" dirty="0" err="1"/>
              <a:t>int</a:t>
            </a:r>
            <a:r>
              <a:rPr lang="en-US" dirty="0"/>
              <a:t>, long, float, double)</a:t>
            </a:r>
          </a:p>
          <a:p>
            <a:pPr lvl="1"/>
            <a:r>
              <a:rPr lang="en-GB" dirty="0"/>
              <a:t>If/else</a:t>
            </a:r>
          </a:p>
          <a:p>
            <a:pPr lvl="1"/>
            <a:r>
              <a:rPr lang="en-GB" dirty="0"/>
              <a:t>For, while</a:t>
            </a:r>
          </a:p>
          <a:p>
            <a:pPr lvl="1"/>
            <a:r>
              <a:rPr lang="en-GB" dirty="0"/>
              <a:t>Structures</a:t>
            </a:r>
          </a:p>
          <a:p>
            <a:pPr lvl="1"/>
            <a:r>
              <a:rPr lang="en-GB" dirty="0"/>
              <a:t>Arrays</a:t>
            </a:r>
          </a:p>
          <a:p>
            <a:pPr lvl="1"/>
            <a:r>
              <a:rPr lang="en-GB" dirty="0"/>
              <a:t>Pointers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 Programming</a:t>
            </a:r>
          </a:p>
        </p:txBody>
      </p:sp>
    </p:spTree>
    <p:extLst>
      <p:ext uri="{BB962C8B-B14F-4D97-AF65-F5344CB8AC3E}">
        <p14:creationId xmlns:p14="http://schemas.microsoft.com/office/powerpoint/2010/main" val="791825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6858" y="1371600"/>
            <a:ext cx="8229600" cy="47333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typedef struct </a:t>
            </a:r>
            <a:r>
              <a:rPr lang="en-US" dirty="0" err="1"/>
              <a:t>materialProps</a:t>
            </a:r>
            <a:r>
              <a:rPr lang="en-US" dirty="0"/>
              <a:t> {</a:t>
            </a:r>
          </a:p>
          <a:p>
            <a:pPr marL="0" indent="0">
              <a:buNone/>
            </a:pPr>
            <a:r>
              <a:rPr lang="en-US" dirty="0"/>
              <a:t>	double </a:t>
            </a:r>
            <a:r>
              <a:rPr lang="en-US" dirty="0" err="1"/>
              <a:t>youngModulus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	double hardness;</a:t>
            </a:r>
          </a:p>
          <a:p>
            <a:pPr marL="0" indent="0">
              <a:buNone/>
            </a:pPr>
            <a:r>
              <a:rPr lang="en-US" dirty="0"/>
              <a:t>	double density;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int</a:t>
            </a:r>
            <a:r>
              <a:rPr lang="en-US" dirty="0"/>
              <a:t>	color[3];</a:t>
            </a:r>
          </a:p>
          <a:p>
            <a:pPr marL="0" indent="0">
              <a:buNone/>
            </a:pPr>
            <a:r>
              <a:rPr lang="en-US" dirty="0"/>
              <a:t>	char name[36];</a:t>
            </a:r>
          </a:p>
          <a:p>
            <a:pPr marL="0" indent="0">
              <a:buNone/>
            </a:pPr>
            <a:r>
              <a:rPr lang="en-US" dirty="0"/>
              <a:t>} </a:t>
            </a:r>
            <a:r>
              <a:rPr lang="en-US" dirty="0" err="1"/>
              <a:t>materialProps</a:t>
            </a:r>
            <a:r>
              <a:rPr lang="en-US" dirty="0"/>
              <a:t>;  // size = 8 + 8 + 8 + 3*4 + 36*1 = 72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materialProps</a:t>
            </a:r>
            <a:r>
              <a:rPr lang="en-US" dirty="0"/>
              <a:t> </a:t>
            </a:r>
            <a:r>
              <a:rPr lang="en-US" dirty="0" err="1"/>
              <a:t>myMaterials</a:t>
            </a:r>
            <a:r>
              <a:rPr lang="en-US" dirty="0"/>
              <a:t>[100]; // base address 2000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double *</a:t>
            </a:r>
            <a:r>
              <a:rPr lang="en-US" dirty="0" err="1"/>
              <a:t>dp</a:t>
            </a:r>
            <a:r>
              <a:rPr lang="en-US" dirty="0"/>
              <a:t> = &amp;</a:t>
            </a:r>
            <a:r>
              <a:rPr lang="en-US" dirty="0" err="1"/>
              <a:t>myMaterials</a:t>
            </a:r>
            <a:r>
              <a:rPr lang="en-US" dirty="0"/>
              <a:t>[2].density; // 2000 + 2*72 + 8 + 8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Structure 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B3F262-25D2-1B4B-AAEC-BAD8077B82C6}"/>
              </a:ext>
            </a:extLst>
          </p:cNvPr>
          <p:cNvSpPr/>
          <p:nvPr/>
        </p:nvSpPr>
        <p:spPr>
          <a:xfrm>
            <a:off x="6163234" y="5077138"/>
            <a:ext cx="2671484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8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916858" y="1371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Architectural State:</a:t>
            </a:r>
          </a:p>
          <a:p>
            <a:pPr marL="0" indent="0">
              <a:buNone/>
            </a:pPr>
            <a:r>
              <a:rPr lang="en-GB" dirty="0"/>
              <a:t>	32 registers (x0 is 0)</a:t>
            </a:r>
          </a:p>
          <a:p>
            <a:pPr marL="0" indent="0">
              <a:buNone/>
            </a:pPr>
            <a:r>
              <a:rPr lang="en-GB" dirty="0"/>
              <a:t>	32-bit program counter (PC)</a:t>
            </a:r>
          </a:p>
          <a:p>
            <a:pPr marL="0" indent="0">
              <a:buNone/>
            </a:pPr>
            <a:r>
              <a:rPr lang="en-GB" dirty="0"/>
              <a:t>	Up to 2</a:t>
            </a:r>
            <a:r>
              <a:rPr lang="en-GB" baseline="30000" dirty="0"/>
              <a:t>32</a:t>
            </a:r>
            <a:r>
              <a:rPr lang="en-GB" dirty="0"/>
              <a:t> bytes of memory</a:t>
            </a:r>
          </a:p>
          <a:p>
            <a:pPr marL="0" indent="0">
              <a:buNone/>
            </a:pPr>
            <a:r>
              <a:rPr lang="en-GB" dirty="0"/>
              <a:t>32-bit instructions: 6 formats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RISC-V Assembly &amp; Machine Language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C6FCBB3-85C2-3E4F-A5E5-16B866187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7189319-71B5-F943-9EDC-BBC201530B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279729"/>
              </p:ext>
            </p:extLst>
          </p:nvPr>
        </p:nvGraphicFramePr>
        <p:xfrm>
          <a:off x="1944547" y="3831220"/>
          <a:ext cx="4676172" cy="206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r:id="rId5" imgW="2844800" imgH="1282700" progId="Visio.Drawing.11">
                  <p:embed/>
                </p:oleObj>
              </mc:Choice>
              <mc:Fallback>
                <p:oleObj r:id="rId5" imgW="2844800" imgH="128270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547" y="3831220"/>
                        <a:ext cx="4676172" cy="2065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90670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1544</TotalTime>
  <Words>1987</Words>
  <Application>Microsoft Macintosh PowerPoint</Application>
  <PresentationFormat>On-screen Show (4:3)</PresentationFormat>
  <Paragraphs>593</Paragraphs>
  <Slides>23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ＭＳ Ｐゴシック</vt:lpstr>
      <vt:lpstr>Arial</vt:lpstr>
      <vt:lpstr>Arial Black</vt:lpstr>
      <vt:lpstr>Calibri</vt:lpstr>
      <vt:lpstr>Calibri Light</vt:lpstr>
      <vt:lpstr>Courier New</vt:lpstr>
      <vt:lpstr>Times New Roman</vt:lpstr>
      <vt:lpstr>Office Theme</vt:lpstr>
      <vt:lpstr>VISIO</vt:lpstr>
      <vt:lpstr>Visio.Drawing.11</vt:lpstr>
      <vt:lpstr>Visio.Drawing.15</vt:lpstr>
      <vt:lpstr>Lecture 25:  Final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11:  Midterm Review</dc:title>
  <dc:creator>Microsoft Office User</dc:creator>
  <cp:lastModifiedBy>David Harris</cp:lastModifiedBy>
  <cp:revision>69</cp:revision>
  <dcterms:created xsi:type="dcterms:W3CDTF">2019-10-23T14:14:40Z</dcterms:created>
  <dcterms:modified xsi:type="dcterms:W3CDTF">2020-04-29T14:59:07Z</dcterms:modified>
</cp:coreProperties>
</file>