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84" r:id="rId2"/>
    <p:sldId id="257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258" r:id="rId11"/>
    <p:sldId id="259" r:id="rId12"/>
    <p:sldId id="260" r:id="rId13"/>
    <p:sldId id="261" r:id="rId14"/>
    <p:sldId id="272" r:id="rId15"/>
    <p:sldId id="274" r:id="rId16"/>
    <p:sldId id="273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5" r:id="rId27"/>
    <p:sldId id="276" r:id="rId28"/>
    <p:sldId id="278" r:id="rId29"/>
    <p:sldId id="387" r:id="rId30"/>
    <p:sldId id="391" r:id="rId31"/>
    <p:sldId id="393" r:id="rId32"/>
    <p:sldId id="385" r:id="rId33"/>
    <p:sldId id="394" r:id="rId34"/>
    <p:sldId id="396" r:id="rId35"/>
    <p:sldId id="395" r:id="rId36"/>
    <p:sldId id="397" r:id="rId37"/>
    <p:sldId id="398" r:id="rId3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clrMru>
    <a:srgbClr val="1D40EF"/>
    <a:srgbClr val="32A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0" autoAdjust="0"/>
    <p:restoredTop sz="94142" autoAdjust="0"/>
  </p:normalViewPr>
  <p:slideViewPr>
    <p:cSldViewPr>
      <p:cViewPr>
        <p:scale>
          <a:sx n="110" d="100"/>
          <a:sy n="110" d="100"/>
        </p:scale>
        <p:origin x="440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92A92-002F-9548-A607-E9EB9B3F9572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7A377-B5FF-0841-9F36-EF30438B3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41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D5E47-F045-4C01-A154-66E3997AD16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EC52C-64D1-4EF5-AC14-14AF6A3FC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D2E1503E-EACF-3142-AD1F-7CBD8573E1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B4F368-4724-3841-AF0B-812A139452A8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F3080A3-914E-214E-94F9-BAD243FFF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65B9C15-9878-DC40-B9B9-8BA996DE7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6175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9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6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28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8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6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48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58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4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19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45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99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7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2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24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05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22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46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23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2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4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0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158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899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69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0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022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37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81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50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9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6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7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6788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07E65D-A422-4C30-B3F0-AE1AD199FA59}" type="slidenum">
              <a:rPr lang="en-US" sz="1200">
                <a:latin typeface="Times New Roman" pitchFamily="18" charset="0"/>
              </a:rPr>
              <a:pPr eaLnBrk="1" hangingPunct="1"/>
              <a:t>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928846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477000" y="6248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Chapter 7 &lt;</a:t>
            </a:r>
            <a:fld id="{D1B2EFE9-D440-4A3B-858C-5FEDF5DD0E10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en-US" sz="1400" dirty="0">
                <a:solidFill>
                  <a:schemeClr val="bg1"/>
                </a:solidFill>
              </a:rPr>
              <a:t>&gt;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2064"/>
            <a:ext cx="990600" cy="8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1295400" y="6248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Digital Design and Computer Architecture:</a:t>
            </a:r>
            <a:r>
              <a:rPr lang="en-US" sz="1400" baseline="0" dirty="0">
                <a:solidFill>
                  <a:schemeClr val="bg1"/>
                </a:solidFill>
              </a:rPr>
              <a:t> ARM® Edition © 2015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773569" cy="8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39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28846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919089"/>
          </a:xfrm>
          <a:prstGeom prst="rect">
            <a:avLst/>
          </a:prstGeom>
          <a:solidFill>
            <a:srgbClr val="231F20"/>
          </a:solidFill>
          <a:ln>
            <a:solidFill>
              <a:srgbClr val="231F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477000" y="6248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Chapter 7 &lt;</a:t>
            </a:r>
            <a:fld id="{D1B2EFE9-D440-4A3B-858C-5FEDF5DD0E10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en-US" sz="1400" dirty="0">
                <a:solidFill>
                  <a:schemeClr val="bg1"/>
                </a:solidFill>
              </a:rPr>
              <a:t>&gt;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2064"/>
            <a:ext cx="990600" cy="88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1295400" y="6248400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Digital Design and Computer Architecture:</a:t>
            </a:r>
            <a:r>
              <a:rPr lang="en-US" sz="1400" baseline="0" dirty="0">
                <a:solidFill>
                  <a:schemeClr val="bg1"/>
                </a:solidFill>
              </a:rPr>
              <a:t> ARM® Edition © 2015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773569" cy="86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0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CC12C447-90FA-420C-B74C-1A635C444937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9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E7ED6BBA-2425-4A43-B586-383F2BB07C4C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3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19200"/>
            <a:ext cx="7772400" cy="4953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68946159-E475-47D9-8550-A9F0B445C791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CCDCC2DC-EBCD-44EE-92DB-9C06DDE632FD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468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1-&lt;</a:t>
            </a:r>
            <a:fld id="{B4FEF99E-A19F-4A0B-A62E-3729EECDD901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50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01600"/>
            <a:ext cx="7772400" cy="889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Copyright © 2012  Elsevier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1-&lt;</a:t>
            </a:r>
            <a:fld id="{9F7ADD3E-E1D6-46D5-BCAD-B4AEBA813F75}" type="slidenum">
              <a:rPr lang="en-US"/>
              <a:pPr>
                <a:defRPr/>
              </a:pPr>
              <a:t>‹#›</a:t>
            </a:fld>
            <a:r>
              <a:rPr lang="en-US"/>
              <a:t>&gt;</a:t>
            </a:r>
          </a:p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6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E0959C-64E3-5747-B117-D63FEC92B5A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7772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230745-C281-EA47-9BE8-AF4FC50421F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1BE0502-0B5A-424E-B7C7-93BA69F8CC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E0733-E7CE-8A4B-993C-38564D01BA3B}"/>
              </a:ext>
            </a:extLst>
          </p:cNvPr>
          <p:cNvSpPr/>
          <p:nvPr userDrawn="1"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945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46080-453C-4BEF-9A1F-F094B996EB79}" type="datetimeFigureOut">
              <a:rPr lang="en-US" smtClean="0"/>
              <a:t>4/27/20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EFE9-D440-4A3B-858C-5FEDF5DD0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5.tiff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26.tiff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27.tiff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28.tiff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29.tiff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30.tiff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A1E0682-7980-454F-944D-3280DDBF53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53000" y="2743200"/>
            <a:ext cx="4191000" cy="1524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40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Lecture 24: </a:t>
            </a:r>
            <a:br>
              <a:rPr lang="en-US" altLang="en-US" sz="40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Evolution of</a:t>
            </a:r>
            <a:br>
              <a:rPr lang="en-US" altLang="en-US" sz="24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</a:br>
            <a:r>
              <a:rPr lang="en-US" altLang="en-US" sz="2400" b="1" dirty="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  <a:cs typeface="Arial Black" panose="020B0604020202020204" pitchFamily="34" charset="0"/>
              </a:rPr>
              <a:t>ARM Processors</a:t>
            </a:r>
          </a:p>
        </p:txBody>
      </p:sp>
      <p:sp>
        <p:nvSpPr>
          <p:cNvPr id="15362" name="Line 4">
            <a:extLst>
              <a:ext uri="{FF2B5EF4-FFF2-40B4-BE49-F238E27FC236}">
                <a16:creationId xmlns:a16="http://schemas.microsoft.com/office/drawing/2014/main" id="{27BFFB2D-1369-824C-8077-7F4215AD1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57200"/>
            <a:ext cx="0" cy="6172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5">
            <a:extLst>
              <a:ext uri="{FF2B5EF4-FFF2-40B4-BE49-F238E27FC236}">
                <a16:creationId xmlns:a16="http://schemas.microsoft.com/office/drawing/2014/main" id="{00A5256B-DC5F-F743-9B70-2FEBC0BE8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57200"/>
            <a:ext cx="830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6">
            <a:extLst>
              <a:ext uri="{FF2B5EF4-FFF2-40B4-BE49-F238E27FC236}">
                <a16:creationId xmlns:a16="http://schemas.microsoft.com/office/drawing/2014/main" id="{09C03B16-F696-DD4B-A3C9-E4EED7E1F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457200"/>
            <a:ext cx="0" cy="6172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7">
            <a:extLst>
              <a:ext uri="{FF2B5EF4-FFF2-40B4-BE49-F238E27FC236}">
                <a16:creationId xmlns:a16="http://schemas.microsoft.com/office/drawing/2014/main" id="{4AC4167B-AAA7-AB42-91B4-957EBBDC2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629400"/>
            <a:ext cx="830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6" name="Picture 1" descr="ddcacover.jpg">
            <a:extLst>
              <a:ext uri="{FF2B5EF4-FFF2-40B4-BE49-F238E27FC236}">
                <a16:creationId xmlns:a16="http://schemas.microsoft.com/office/drawing/2014/main" id="{6A47BA2A-8CE9-8946-BF46-969BB12C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447800"/>
            <a:ext cx="453866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2">
            <a:extLst>
              <a:ext uri="{FF2B5EF4-FFF2-40B4-BE49-F238E27FC236}">
                <a16:creationId xmlns:a16="http://schemas.microsoft.com/office/drawing/2014/main" id="{5FD2FB04-88C7-144F-9589-7AA8323E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dirty="0">
                <a:latin typeface="Arial Black" panose="020B0604020202020204" pitchFamily="34" charset="0"/>
              </a:rPr>
              <a:t>E85</a:t>
            </a:r>
            <a:r>
              <a:rPr lang="en-US" altLang="en-US" dirty="0">
                <a:latin typeface="Arial Black" panose="020B0604020202020204" pitchFamily="34" charset="0"/>
              </a:rPr>
              <a:t> Digital Design &amp; Computer Engineering</a:t>
            </a:r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7818D-043C-5041-8E5C-3EE514FA6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51689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2992"/>
      </p:ext>
    </p:extLst>
  </p:cSld>
  <p:clrMapOvr>
    <a:masterClrMapping/>
  </p:clrMapOvr>
  <p:transition advTm="7000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Architecture Revisions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ARMv2: 1985  Acorn Computer</a:t>
            </a:r>
          </a:p>
          <a:p>
            <a:pPr marL="0" indent="0">
              <a:buNone/>
            </a:pPr>
            <a:r>
              <a:rPr lang="en-US" dirty="0"/>
              <a:t>	26-bit address bus, status in upper PC bits </a:t>
            </a:r>
          </a:p>
          <a:p>
            <a:pPr marL="0" indent="0">
              <a:buNone/>
            </a:pPr>
            <a:r>
              <a:rPr lang="en-US" dirty="0"/>
              <a:t>ARMv3: 32-bit address bus, CPSR</a:t>
            </a:r>
          </a:p>
          <a:p>
            <a:pPr marL="0" indent="0">
              <a:buNone/>
            </a:pPr>
            <a:r>
              <a:rPr lang="en-GB" dirty="0"/>
              <a:t>ARMv4: 1993  Halfword loads &amp; stores</a:t>
            </a:r>
          </a:p>
          <a:p>
            <a:pPr marL="0" indent="0">
              <a:buNone/>
            </a:pPr>
            <a:r>
              <a:rPr lang="en-GB" dirty="0"/>
              <a:t>	Core ARM instruction set, described here</a:t>
            </a:r>
          </a:p>
          <a:p>
            <a:pPr marL="0" indent="0">
              <a:buNone/>
            </a:pPr>
            <a:r>
              <a:rPr lang="en-GB" dirty="0"/>
              <a:t>ARMv4T: Thumb instruction set (16-bit)</a:t>
            </a:r>
          </a:p>
          <a:p>
            <a:pPr marL="0" indent="0">
              <a:buNone/>
            </a:pPr>
            <a:r>
              <a:rPr lang="en-GB" dirty="0"/>
              <a:t>ARMv5TE: DSP, Floating point</a:t>
            </a:r>
          </a:p>
          <a:p>
            <a:pPr marL="0" indent="0">
              <a:buNone/>
            </a:pPr>
            <a:r>
              <a:rPr lang="en-GB" dirty="0"/>
              <a:t>ARMv6: multimedia, enhanced Thumb</a:t>
            </a:r>
          </a:p>
          <a:p>
            <a:pPr marL="0" indent="0">
              <a:buNone/>
            </a:pPr>
            <a:r>
              <a:rPr lang="en-GB" dirty="0"/>
              <a:t>ARMv7: advanced SIMD</a:t>
            </a:r>
          </a:p>
          <a:p>
            <a:pPr marL="0" indent="0">
              <a:buNone/>
            </a:pPr>
            <a:r>
              <a:rPr lang="en-GB" dirty="0"/>
              <a:t>ARMv8: 64-bit new instruction set</a:t>
            </a:r>
          </a:p>
        </p:txBody>
      </p:sp>
    </p:spTree>
    <p:extLst>
      <p:ext uri="{BB962C8B-B14F-4D97-AF65-F5344CB8AC3E}">
        <p14:creationId xmlns:p14="http://schemas.microsoft.com/office/powerpoint/2010/main" val="79433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Thumb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Pack common instructions into 16 bits.</a:t>
            </a:r>
          </a:p>
          <a:p>
            <a:pPr marL="0" indent="0">
              <a:buNone/>
            </a:pPr>
            <a:r>
              <a:rPr lang="en-GB" dirty="0"/>
              <a:t>Compete with 16-bit processors for code density.</a:t>
            </a:r>
          </a:p>
          <a:p>
            <a:pPr marL="0" indent="0">
              <a:buNone/>
            </a:pPr>
            <a:r>
              <a:rPr lang="en-GB" dirty="0"/>
              <a:t>Limitations: </a:t>
            </a:r>
          </a:p>
          <a:p>
            <a:pPr marL="0" indent="0">
              <a:buNone/>
            </a:pPr>
            <a:r>
              <a:rPr lang="en-GB" dirty="0"/>
              <a:t>	R0-R7</a:t>
            </a:r>
          </a:p>
          <a:p>
            <a:pPr marL="0" indent="0">
              <a:buNone/>
            </a:pPr>
            <a:r>
              <a:rPr lang="en-GB" dirty="0"/>
              <a:t>	Reuse register as source and </a:t>
            </a:r>
            <a:r>
              <a:rPr lang="en-GB" dirty="0" err="1"/>
              <a:t>dest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Shorter </a:t>
            </a:r>
            <a:r>
              <a:rPr lang="en-GB" dirty="0" err="1"/>
              <a:t>immediates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No conditional execution</a:t>
            </a:r>
          </a:p>
          <a:p>
            <a:pPr marL="0" indent="0">
              <a:buNone/>
            </a:pPr>
            <a:r>
              <a:rPr lang="en-GB" dirty="0"/>
              <a:t>	Always write status flags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400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Thumb Example Encodings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9DED3-0C07-564E-BC9F-103A7E39B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90599"/>
            <a:ext cx="8610600" cy="446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Digital Signal Processing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Efficient DSP code, e.g. FFT and FIR</a:t>
            </a:r>
          </a:p>
          <a:p>
            <a:pPr marL="0" indent="0">
              <a:buNone/>
            </a:pPr>
            <a:r>
              <a:rPr lang="en-GB" dirty="0"/>
              <a:t>Especially support multiply-accumulate (MAC)</a:t>
            </a:r>
          </a:p>
          <a:p>
            <a:pPr marL="0" indent="0">
              <a:buNone/>
            </a:pPr>
            <a:r>
              <a:rPr lang="en-GB" dirty="0"/>
              <a:t>	Z = Z + A * B</a:t>
            </a:r>
          </a:p>
          <a:p>
            <a:pPr marL="0" indent="0">
              <a:buNone/>
            </a:pPr>
            <a:r>
              <a:rPr lang="en-GB" dirty="0"/>
              <a:t>	Needs extra source</a:t>
            </a:r>
          </a:p>
          <a:p>
            <a:pPr marL="0" indent="0">
              <a:buNone/>
            </a:pPr>
            <a:r>
              <a:rPr lang="en-GB" dirty="0"/>
              <a:t>Often run on shorter data types (e.g. 16 bits)</a:t>
            </a:r>
          </a:p>
          <a:p>
            <a:pPr marL="0" indent="0">
              <a:buNone/>
            </a:pPr>
            <a:r>
              <a:rPr lang="en-GB" dirty="0"/>
              <a:t>	Need longer accumulator Z</a:t>
            </a:r>
          </a:p>
          <a:p>
            <a:pPr marL="0" indent="0">
              <a:buNone/>
            </a:pPr>
            <a:r>
              <a:rPr lang="en-GB" dirty="0"/>
              <a:t>Saturated arithmetic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2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DSP Data Types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4324C-F531-E142-8711-E66DE23C4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90" y="1219199"/>
            <a:ext cx="8346209" cy="44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5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Floating Point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16 64-bit double registers D0-D15</a:t>
            </a:r>
          </a:p>
          <a:p>
            <a:pPr marL="0" indent="0">
              <a:buNone/>
            </a:pPr>
            <a:r>
              <a:rPr lang="en-GB" dirty="0"/>
              <a:t>Also usable as 32 32-bit float registers S0-S31</a:t>
            </a:r>
          </a:p>
          <a:p>
            <a:pPr marL="0" indent="0">
              <a:buNone/>
            </a:pPr>
            <a:r>
              <a:rPr lang="en-GB" dirty="0"/>
              <a:t>Or 8 128-bit quad registers Q0-Q7 for SIMD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VADD.F32 S2, S0, S1</a:t>
            </a:r>
          </a:p>
          <a:p>
            <a:pPr marL="0" indent="0">
              <a:buNone/>
            </a:pPr>
            <a:r>
              <a:rPr lang="en-GB" dirty="0"/>
              <a:t>VADD.F64 D2,D0, D1</a:t>
            </a:r>
          </a:p>
        </p:txBody>
      </p:sp>
    </p:spTree>
    <p:extLst>
      <p:ext uri="{BB962C8B-B14F-4D97-AF65-F5344CB8AC3E}">
        <p14:creationId xmlns:p14="http://schemas.microsoft.com/office/powerpoint/2010/main" val="418335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Floating-Point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1AE684-FD87-F34E-B27F-B6DB03B0A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066799"/>
            <a:ext cx="4876800" cy="45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86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SIMD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Packed operations on 8-64 bit data </a:t>
            </a:r>
          </a:p>
          <a:p>
            <a:pPr marL="0" indent="0">
              <a:buNone/>
            </a:pPr>
            <a:r>
              <a:rPr lang="en-GB" dirty="0"/>
              <a:t>	in 64-128 bit registers D, Q</a:t>
            </a:r>
          </a:p>
          <a:p>
            <a:pPr marL="0" indent="0">
              <a:buNone/>
            </a:pPr>
            <a:r>
              <a:rPr lang="en-GB" dirty="0"/>
              <a:t>.I8, .I16, .I32, .I64</a:t>
            </a:r>
          </a:p>
          <a:p>
            <a:pPr marL="0" indent="0">
              <a:buNone/>
            </a:pPr>
            <a:r>
              <a:rPr lang="en-GB" dirty="0"/>
              <a:t>.F32, .F64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VADD.I8 D2, D1, D0</a:t>
            </a:r>
          </a:p>
          <a:p>
            <a:pPr marL="0" indent="0">
              <a:buNone/>
            </a:pPr>
            <a:r>
              <a:rPr lang="en-GB" dirty="0"/>
              <a:t>VADD.I32 Q2, Q1, Q0</a:t>
            </a:r>
          </a:p>
          <a:p>
            <a:pPr marL="0" indent="0">
              <a:buNone/>
            </a:pPr>
            <a:r>
              <a:rPr lang="en-GB" dirty="0"/>
              <a:t>VADD.F32 D2, D1, D0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044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64-bit Instruction Set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32-bit addresses access 2</a:t>
            </a:r>
            <a:r>
              <a:rPr lang="en-GB" baseline="30000" dirty="0"/>
              <a:t>32</a:t>
            </a:r>
            <a:r>
              <a:rPr lang="en-GB" dirty="0"/>
              <a:t> = 4GB of RAM</a:t>
            </a:r>
          </a:p>
          <a:p>
            <a:pPr marL="0" indent="0">
              <a:buNone/>
            </a:pPr>
            <a:r>
              <a:rPr lang="en-GB" dirty="0"/>
              <a:t>	too little for PCs or phone nowadays</a:t>
            </a:r>
          </a:p>
          <a:p>
            <a:pPr marL="0" indent="0">
              <a:buNone/>
            </a:pPr>
            <a:r>
              <a:rPr lang="en-GB" dirty="0"/>
              <a:t>64-bit addresses access 2</a:t>
            </a:r>
            <a:r>
              <a:rPr lang="en-GB" baseline="30000" dirty="0"/>
              <a:t>64</a:t>
            </a:r>
            <a:r>
              <a:rPr lang="en-GB" dirty="0"/>
              <a:t> bytes (huge)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ARMv8 uses 64-bit registers and addresses</a:t>
            </a:r>
          </a:p>
          <a:p>
            <a:pPr marL="0" indent="0">
              <a:buNone/>
            </a:pPr>
            <a:r>
              <a:rPr lang="en-GB" dirty="0"/>
              <a:t>	Instructions still 32 bits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90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ARMv8 Registers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Expands to 32 64-bit registers</a:t>
            </a:r>
          </a:p>
          <a:p>
            <a:pPr marL="0" indent="0">
              <a:buNone/>
            </a:pPr>
            <a:r>
              <a:rPr lang="en-GB" dirty="0"/>
              <a:t>	X0-X30</a:t>
            </a:r>
          </a:p>
          <a:p>
            <a:pPr marL="0" indent="0">
              <a:buNone/>
            </a:pPr>
            <a:r>
              <a:rPr lang="en-GB" dirty="0"/>
              <a:t>PC and SP are no longer general purpose </a:t>
            </a:r>
            <a:r>
              <a:rPr lang="en-GB" dirty="0" err="1"/>
              <a:t>regs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X30 acts as the link </a:t>
            </a:r>
            <a:r>
              <a:rPr lang="en-GB" dirty="0" err="1"/>
              <a:t>regiser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No X31, but Zero Reg (ZR) instead</a:t>
            </a:r>
          </a:p>
          <a:p>
            <a:pPr marL="0" indent="0">
              <a:buNone/>
            </a:pPr>
            <a:r>
              <a:rPr lang="en-GB" dirty="0"/>
              <a:t>	Hardwired to 0</a:t>
            </a:r>
          </a:p>
        </p:txBody>
      </p:sp>
    </p:spTree>
    <p:extLst>
      <p:ext uri="{BB962C8B-B14F-4D97-AF65-F5344CB8AC3E}">
        <p14:creationId xmlns:p14="http://schemas.microsoft.com/office/powerpoint/2010/main" val="12786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Evolution of ARM Processors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Architecture</a:t>
            </a:r>
          </a:p>
          <a:p>
            <a:r>
              <a:rPr lang="en-US" b="1" dirty="0"/>
              <a:t>Microarchitecture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52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ARMv8 Instruction Encodings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Different instruction encoding in 64-bit mode</a:t>
            </a:r>
          </a:p>
          <a:p>
            <a:pPr marL="0" indent="0">
              <a:buNone/>
            </a:pPr>
            <a:r>
              <a:rPr lang="en-GB" dirty="0"/>
              <a:t>5 bit register addresses</a:t>
            </a:r>
          </a:p>
          <a:p>
            <a:pPr marL="0" indent="0">
              <a:buNone/>
            </a:pPr>
            <a:r>
              <a:rPr lang="en-GB" dirty="0"/>
              <a:t>Remove conditionals from all but branch </a:t>
            </a:r>
            <a:r>
              <a:rPr lang="en-GB" dirty="0" err="1"/>
              <a:t>instrs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Expands SIMD registers</a:t>
            </a:r>
          </a:p>
          <a:p>
            <a:pPr marL="0" indent="0">
              <a:buNone/>
            </a:pPr>
            <a:r>
              <a:rPr lang="en-GB" dirty="0"/>
              <a:t>Cryptography instructions</a:t>
            </a:r>
          </a:p>
          <a:p>
            <a:pPr marL="0" indent="0">
              <a:buNone/>
            </a:pPr>
            <a:r>
              <a:rPr lang="en-GB" dirty="0"/>
              <a:t>Boot in 64-bit mode</a:t>
            </a:r>
          </a:p>
          <a:p>
            <a:pPr marL="0" indent="0">
              <a:buNone/>
            </a:pPr>
            <a:r>
              <a:rPr lang="en-GB" dirty="0"/>
              <a:t>	Can change to 32-bit for compatibility</a:t>
            </a:r>
          </a:p>
        </p:txBody>
      </p:sp>
    </p:spTree>
    <p:extLst>
      <p:ext uri="{BB962C8B-B14F-4D97-AF65-F5344CB8AC3E}">
        <p14:creationId xmlns:p14="http://schemas.microsoft.com/office/powerpoint/2010/main" val="23549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Evolution of ARM Processors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A05E8-9E40-2A4E-90BF-835EDD73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229600" cy="44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9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ARM1 die photo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D9409-B18B-AF41-B5B6-99CB029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066799"/>
            <a:ext cx="4572000" cy="468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ARM7 Block Diagram (v4T)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57A7C-7FB4-7140-A208-D12595584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295400"/>
            <a:ext cx="3122677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77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ARM9 Block Diagram (v5TE)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915119-E271-F649-B264-55D616CB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66799"/>
            <a:ext cx="8153400" cy="4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97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Cortex A9 Block Diagram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1CD6D7-A024-484A-9331-6ABB5A92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7315200" cy="45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3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Cortex A7 Pipeline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1A678-F422-4A46-B31A-709BF0A3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2999"/>
            <a:ext cx="7467600" cy="44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Cortex A15 Pipeline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9EC71-B41D-334D-BBA4-F4D412779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15486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57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Recent Developments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64-bit ARMv8</a:t>
            </a:r>
          </a:p>
          <a:p>
            <a:pPr marL="0" indent="0">
              <a:buNone/>
            </a:pPr>
            <a:r>
              <a:rPr lang="en-GB" dirty="0" err="1"/>
              <a:t>Bit.LITTLE</a:t>
            </a:r>
            <a:r>
              <a:rPr lang="en-GB" dirty="0"/>
              <a:t> / </a:t>
            </a:r>
            <a:r>
              <a:rPr lang="en-GB" dirty="0" err="1"/>
              <a:t>DynamIQ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Cortex A73/A53</a:t>
            </a:r>
          </a:p>
          <a:p>
            <a:pPr marL="0" indent="0">
              <a:buNone/>
            </a:pPr>
            <a:r>
              <a:rPr lang="en-GB" dirty="0"/>
              <a:t>Cortex A75/A55</a:t>
            </a:r>
          </a:p>
          <a:p>
            <a:pPr marL="0" indent="0">
              <a:buNone/>
            </a:pPr>
            <a:r>
              <a:rPr lang="en-GB" dirty="0"/>
              <a:t>Cortex A76</a:t>
            </a:r>
          </a:p>
          <a:p>
            <a:pPr marL="0" indent="0">
              <a:buNone/>
            </a:pPr>
            <a:r>
              <a:rPr lang="en-GB" dirty="0"/>
              <a:t>Cortex A77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609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2019 Benchmarks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5E6AFB-63F7-AE46-B23A-997B5E367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715094"/>
              </p:ext>
            </p:extLst>
          </p:nvPr>
        </p:nvGraphicFramePr>
        <p:xfrm>
          <a:off x="152400" y="1397000"/>
          <a:ext cx="861059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733">
                  <a:extLst>
                    <a:ext uri="{9D8B030D-6E8A-4147-A177-3AD203B41FA5}">
                      <a16:colId xmlns:a16="http://schemas.microsoft.com/office/drawing/2014/main" val="1695853745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32527704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3599854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058454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361489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0066772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205102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75168814"/>
                    </a:ext>
                  </a:extLst>
                </a:gridCol>
                <a:gridCol w="761997">
                  <a:extLst>
                    <a:ext uri="{9D8B030D-6E8A-4147-A177-3AD203B41FA5}">
                      <a16:colId xmlns:a16="http://schemas.microsoft.com/office/drawing/2014/main" val="3171697187"/>
                    </a:ext>
                  </a:extLst>
                </a:gridCol>
              </a:tblGrid>
              <a:tr h="217311">
                <a:tc>
                  <a:txBody>
                    <a:bodyPr/>
                    <a:lstStyle/>
                    <a:p>
                      <a:r>
                        <a:rPr lang="en-US" sz="900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Big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Frequency (GHz)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SpecInt2006 </a:t>
                      </a:r>
                      <a:r>
                        <a:rPr lang="en-US" sz="1200" dirty="0"/>
                        <a:t>Energy (kJ)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SpecInt2006 </a:t>
                      </a:r>
                      <a:r>
                        <a:rPr lang="en-US" sz="1200" dirty="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Core Size (mm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64966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iPhone XS/XR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TSMC 7nm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Vortex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57492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Exynos</a:t>
                      </a:r>
                      <a:r>
                        <a:rPr lang="en-US" sz="1200" dirty="0"/>
                        <a:t> 9820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Galaxy S10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Samsung 8nm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31390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Snapdragon</a:t>
                      </a:r>
                      <a:r>
                        <a:rPr lang="en-US" sz="1200" dirty="0"/>
                        <a:t>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Galaxy S10+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TSMC 7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2917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Huawei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Kirin 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Huawei P30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TSMC 7nm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595292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iPhone 8/X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TSCM 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Monsoon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957016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Exynos</a:t>
                      </a:r>
                      <a:r>
                        <a:rPr lang="en-US" sz="1200" dirty="0"/>
                        <a:t>  9810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Galaxy S9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Samsung 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80051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Snapdragon</a:t>
                      </a:r>
                      <a:r>
                        <a:rPr lang="en-US" sz="1200" dirty="0"/>
                        <a:t> 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Note S9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Samsung 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34433"/>
                  </a:ext>
                </a:extLst>
              </a:tr>
              <a:tr h="217311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Snapdragon</a:t>
                      </a:r>
                      <a:r>
                        <a:rPr lang="en-US" sz="1200" dirty="0"/>
                        <a:t> 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Galaxy S8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620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82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 v4 Architecture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7543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16 32-bit registers</a:t>
            </a:r>
          </a:p>
          <a:p>
            <a:pPr lvl="1"/>
            <a:r>
              <a:rPr lang="en-US" b="1" dirty="0"/>
              <a:t>R15 is the program counter</a:t>
            </a:r>
          </a:p>
          <a:p>
            <a:pPr lvl="2"/>
            <a:r>
              <a:rPr lang="en-US" b="1" dirty="0"/>
              <a:t>Write to R15 causes a jump</a:t>
            </a:r>
          </a:p>
          <a:p>
            <a:pPr lvl="2"/>
            <a:r>
              <a:rPr lang="en-US" b="1" dirty="0"/>
              <a:t>Read to R15 returns PC+8</a:t>
            </a:r>
          </a:p>
          <a:p>
            <a:pPr lvl="1"/>
            <a:r>
              <a:rPr lang="en-US" b="1" dirty="0"/>
              <a:t>R14 is the link register for function calls</a:t>
            </a:r>
          </a:p>
          <a:p>
            <a:r>
              <a:rPr lang="en-US" b="1" dirty="0"/>
              <a:t>Typical RISC instruction set +</a:t>
            </a:r>
          </a:p>
          <a:p>
            <a:pPr lvl="1"/>
            <a:r>
              <a:rPr lang="en-US" b="1" dirty="0"/>
              <a:t>Conditional execution</a:t>
            </a:r>
          </a:p>
          <a:p>
            <a:pPr lvl="2"/>
            <a:r>
              <a:rPr lang="en-US" b="1" dirty="0"/>
              <a:t>Avoids need for some branches</a:t>
            </a:r>
          </a:p>
          <a:p>
            <a:pPr lvl="1"/>
            <a:r>
              <a:rPr lang="en-US" b="1" dirty="0"/>
              <a:t>Shifter in </a:t>
            </a:r>
            <a:r>
              <a:rPr lang="en-US" b="1" dirty="0" err="1"/>
              <a:t>datapath</a:t>
            </a:r>
            <a:r>
              <a:rPr lang="en-US" b="1" dirty="0"/>
              <a:t> on second source</a:t>
            </a:r>
          </a:p>
          <a:p>
            <a:pPr lvl="2"/>
            <a:r>
              <a:rPr lang="en-US" b="1" dirty="0"/>
              <a:t>Helpful for memory addressing</a:t>
            </a:r>
          </a:p>
          <a:p>
            <a:pPr lvl="1"/>
            <a:r>
              <a:rPr lang="en-US" b="1" dirty="0" err="1"/>
              <a:t>Postincrement</a:t>
            </a:r>
            <a:r>
              <a:rPr lang="en-US" b="1" dirty="0"/>
              <a:t> memory addressing mode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18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2019 Benchmarks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5E6AFB-63F7-AE46-B23A-997B5E367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646907"/>
              </p:ext>
            </p:extLst>
          </p:nvPr>
        </p:nvGraphicFramePr>
        <p:xfrm>
          <a:off x="152400" y="1397000"/>
          <a:ext cx="8229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695853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527704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9520206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1189549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4851486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86038356"/>
                    </a:ext>
                  </a:extLst>
                </a:gridCol>
              </a:tblGrid>
              <a:tr h="313329">
                <a:tc>
                  <a:txBody>
                    <a:bodyPr/>
                    <a:lstStyle/>
                    <a:p>
                      <a:r>
                        <a:rPr lang="en-US" sz="900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Cache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Die Size (mm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Transistors (Billion)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64966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Vortex, 4 Tempest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6.9B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57492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Exynos</a:t>
                      </a:r>
                      <a:r>
                        <a:rPr lang="en-US" sz="1200" dirty="0"/>
                        <a:t> 9820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M4, 2 A75, 4 A55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31390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Snapdragon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A76, 4 A55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2917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Huawei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Kirin 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A76, 4 A55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595292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Monsoon, 4 Mistral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957016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Exynos</a:t>
                      </a:r>
                      <a:r>
                        <a:rPr lang="en-US" sz="1200" dirty="0"/>
                        <a:t>  9810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80051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Snapdragon 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A75, 4 A55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134433"/>
                  </a:ext>
                </a:extLst>
              </a:tr>
              <a:tr h="224359">
                <a:tc>
                  <a:txBody>
                    <a:bodyPr/>
                    <a:lstStyle/>
                    <a:p>
                      <a:r>
                        <a:rPr lang="en-US" sz="1200" dirty="0"/>
                        <a:t>Qualcomm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Snapdragon 835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 A73, 4 A53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620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318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Microarchitectures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5E6AFB-63F7-AE46-B23A-997B5E367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53477"/>
              </p:ext>
            </p:extLst>
          </p:nvPr>
        </p:nvGraphicFramePr>
        <p:xfrm>
          <a:off x="152400" y="1397000"/>
          <a:ext cx="8458200" cy="2035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69585374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25277040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9520206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111895499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009074895"/>
                    </a:ext>
                  </a:extLst>
                </a:gridCol>
              </a:tblGrid>
              <a:tr h="315659">
                <a:tc>
                  <a:txBody>
                    <a:bodyPr/>
                    <a:lstStyle/>
                    <a:p>
                      <a:r>
                        <a:rPr lang="en-US" sz="900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Out-of-Order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Pipeline Stages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64966"/>
                  </a:ext>
                </a:extLst>
              </a:tr>
              <a:tr h="421126">
                <a:tc>
                  <a:txBody>
                    <a:bodyPr/>
                    <a:lstStyle/>
                    <a:p>
                      <a:r>
                        <a:rPr lang="en-US" sz="120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Vortex (A12)</a:t>
                      </a:r>
                    </a:p>
                    <a:p>
                      <a:r>
                        <a:rPr lang="en-US" sz="1200" dirty="0"/>
                        <a:t>Monsoon (A11)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57492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r>
                        <a:rPr lang="en-US" sz="1200" dirty="0"/>
                        <a:t>Samsung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931390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r>
                        <a:rPr lang="en-US" sz="1200" dirty="0"/>
                        <a:t>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Cortex A76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2917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r>
                        <a:rPr lang="en-US" sz="1200" dirty="0"/>
                        <a:t>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Cortex A75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11-13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8595292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r>
                        <a:rPr lang="en-US" sz="1200" dirty="0"/>
                        <a:t>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Cortex A55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957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28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Apple A12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2018</a:t>
            </a:r>
          </a:p>
          <a:p>
            <a:pPr marL="0" indent="0">
              <a:buNone/>
            </a:pPr>
            <a:r>
              <a:rPr lang="en-GB" dirty="0"/>
              <a:t>TSMC 7 nm</a:t>
            </a:r>
          </a:p>
          <a:p>
            <a:pPr marL="0" indent="0">
              <a:buNone/>
            </a:pPr>
            <a:r>
              <a:rPr lang="en-GB" dirty="0"/>
              <a:t>83 mm</a:t>
            </a:r>
            <a:r>
              <a:rPr lang="en-GB" baseline="30000" dirty="0"/>
              <a:t>2</a:t>
            </a:r>
          </a:p>
          <a:p>
            <a:pPr marL="0" indent="0">
              <a:buNone/>
            </a:pPr>
            <a:r>
              <a:rPr lang="en-GB" dirty="0"/>
              <a:t>2x Vortex </a:t>
            </a:r>
          </a:p>
          <a:p>
            <a:pPr marL="0" indent="0">
              <a:buNone/>
            </a:pPr>
            <a:r>
              <a:rPr lang="en-GB" dirty="0"/>
              <a:t>	2.49 GHz</a:t>
            </a:r>
          </a:p>
          <a:p>
            <a:pPr marL="0" indent="0">
              <a:buNone/>
            </a:pPr>
            <a:r>
              <a:rPr lang="en-GB" dirty="0"/>
              <a:t>	512 KB L2$</a:t>
            </a:r>
          </a:p>
          <a:p>
            <a:pPr marL="0" indent="0">
              <a:buNone/>
            </a:pPr>
            <a:r>
              <a:rPr lang="en-GB" dirty="0"/>
              <a:t>4x Tempest</a:t>
            </a:r>
          </a:p>
          <a:p>
            <a:pPr marL="0" indent="0">
              <a:buNone/>
            </a:pPr>
            <a:r>
              <a:rPr lang="en-GB" dirty="0"/>
              <a:t>	 1.8 GHz</a:t>
            </a:r>
          </a:p>
          <a:p>
            <a:pPr marL="0" indent="0">
              <a:buNone/>
            </a:pPr>
            <a:r>
              <a:rPr lang="en-GB" dirty="0"/>
              <a:t>	128 KB L2$</a:t>
            </a:r>
          </a:p>
          <a:p>
            <a:pPr marL="0" indent="0">
              <a:buNone/>
            </a:pPr>
            <a:r>
              <a:rPr lang="en-GB" dirty="0"/>
              <a:t>4 MB L3$</a:t>
            </a:r>
          </a:p>
          <a:p>
            <a:pPr marL="0" indent="0">
              <a:buNone/>
            </a:pPr>
            <a:r>
              <a:rPr lang="en-GB" dirty="0"/>
              <a:t>Mali GPU</a:t>
            </a:r>
          </a:p>
          <a:p>
            <a:pPr marL="0" indent="0">
              <a:buNone/>
            </a:pPr>
            <a:r>
              <a:rPr lang="en-GB" dirty="0"/>
              <a:t>LTE Modem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7D674-D0C1-1C4E-9194-86425AE56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916" y="1219200"/>
            <a:ext cx="525699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7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Samsung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Exynos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9820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2018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TSMC 7 nm</a:t>
            </a:r>
          </a:p>
          <a:p>
            <a:pPr marL="0" indent="0">
              <a:buNone/>
            </a:pPr>
            <a:r>
              <a:rPr lang="en-GB" dirty="0"/>
              <a:t>74 mm</a:t>
            </a:r>
            <a:r>
              <a:rPr lang="en-GB" baseline="30000" dirty="0"/>
              <a:t>2</a:t>
            </a:r>
          </a:p>
          <a:p>
            <a:pPr marL="0" indent="0">
              <a:buNone/>
            </a:pPr>
            <a:r>
              <a:rPr lang="en-GB" dirty="0"/>
              <a:t>2x M4 2.6 GHz</a:t>
            </a:r>
          </a:p>
          <a:p>
            <a:pPr marL="0" indent="0">
              <a:buNone/>
            </a:pPr>
            <a:r>
              <a:rPr lang="en-GB" dirty="0"/>
              <a:t>	512 KB L2$</a:t>
            </a:r>
          </a:p>
          <a:p>
            <a:pPr marL="0" indent="0">
              <a:buNone/>
            </a:pPr>
            <a:r>
              <a:rPr lang="en-GB" dirty="0"/>
              <a:t>2x A75 1.92 GHz</a:t>
            </a:r>
          </a:p>
          <a:p>
            <a:pPr marL="0" indent="0">
              <a:buNone/>
            </a:pPr>
            <a:r>
              <a:rPr lang="en-GB" dirty="0"/>
              <a:t>4x A55 1.8 GHz</a:t>
            </a:r>
          </a:p>
          <a:p>
            <a:pPr marL="0" indent="0">
              <a:buNone/>
            </a:pPr>
            <a:r>
              <a:rPr lang="en-GB" dirty="0"/>
              <a:t>	128 KB L2$</a:t>
            </a:r>
          </a:p>
          <a:p>
            <a:pPr marL="0" indent="0">
              <a:buNone/>
            </a:pPr>
            <a:r>
              <a:rPr lang="en-GB" dirty="0"/>
              <a:t>4 MB L3$</a:t>
            </a:r>
          </a:p>
          <a:p>
            <a:pPr marL="0" indent="0">
              <a:buNone/>
            </a:pPr>
            <a:r>
              <a:rPr lang="en-GB" dirty="0"/>
              <a:t>Mali GPU</a:t>
            </a:r>
          </a:p>
          <a:p>
            <a:pPr marL="0" indent="0">
              <a:buNone/>
            </a:pPr>
            <a:r>
              <a:rPr lang="en-GB" dirty="0"/>
              <a:t>LTE Modem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B5D67E-AACC-9846-8329-40EDBEEDA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200" y="1092200"/>
            <a:ext cx="43053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2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Samsung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Exynos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9820 M4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uArch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6-way decode</a:t>
            </a:r>
          </a:p>
          <a:p>
            <a:pPr marL="0" indent="0">
              <a:buNone/>
            </a:pPr>
            <a:r>
              <a:rPr lang="en-GB" dirty="0"/>
              <a:t>12 execution pipes</a:t>
            </a:r>
          </a:p>
          <a:p>
            <a:pPr marL="0" indent="0">
              <a:buNone/>
            </a:pPr>
            <a:r>
              <a:rPr lang="en-GB" dirty="0"/>
              <a:t>	1 branch</a:t>
            </a:r>
          </a:p>
          <a:p>
            <a:pPr marL="0" indent="0">
              <a:buNone/>
            </a:pPr>
            <a:r>
              <a:rPr lang="en-GB" dirty="0"/>
              <a:t>	2 </a:t>
            </a:r>
            <a:r>
              <a:rPr lang="en-GB" dirty="0" err="1"/>
              <a:t>alu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2 complex</a:t>
            </a:r>
          </a:p>
          <a:p>
            <a:pPr marL="0" indent="0">
              <a:buNone/>
            </a:pPr>
            <a:r>
              <a:rPr lang="en-GB" dirty="0"/>
              <a:t>	4 </a:t>
            </a:r>
            <a:r>
              <a:rPr lang="en-GB" dirty="0" err="1"/>
              <a:t>ld</a:t>
            </a:r>
            <a:r>
              <a:rPr lang="en-GB" dirty="0"/>
              <a:t>/store</a:t>
            </a:r>
          </a:p>
          <a:p>
            <a:pPr marL="0" indent="0">
              <a:buNone/>
            </a:pPr>
            <a:r>
              <a:rPr lang="en-GB" dirty="0"/>
              <a:t>	3 FP pipes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84BA3-8452-AF40-88BF-65E9CFD82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181100"/>
            <a:ext cx="47026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5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Huawei Kirin 980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62336-778B-EA41-A133-3A6EF0119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0" y="1066800"/>
            <a:ext cx="5080000" cy="45593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2018</a:t>
            </a:r>
          </a:p>
          <a:p>
            <a:pPr marL="0" indent="0">
              <a:buNone/>
            </a:pPr>
            <a:r>
              <a:rPr lang="en-GB" dirty="0"/>
              <a:t>TSMC 7 nm</a:t>
            </a:r>
          </a:p>
          <a:p>
            <a:pPr marL="0" indent="0">
              <a:buNone/>
            </a:pPr>
            <a:r>
              <a:rPr lang="en-GB" dirty="0"/>
              <a:t>74 mm</a:t>
            </a:r>
            <a:r>
              <a:rPr lang="en-GB" baseline="30000" dirty="0"/>
              <a:t>2</a:t>
            </a:r>
          </a:p>
          <a:p>
            <a:pPr marL="0" indent="0">
              <a:buNone/>
            </a:pPr>
            <a:r>
              <a:rPr lang="en-GB" dirty="0"/>
              <a:t>2x A76 2.6 GHz</a:t>
            </a:r>
          </a:p>
          <a:p>
            <a:pPr marL="0" indent="0">
              <a:buNone/>
            </a:pPr>
            <a:r>
              <a:rPr lang="en-GB" dirty="0"/>
              <a:t>	512 KB L2$</a:t>
            </a:r>
          </a:p>
          <a:p>
            <a:pPr marL="0" indent="0">
              <a:buNone/>
            </a:pPr>
            <a:r>
              <a:rPr lang="en-GB" dirty="0"/>
              <a:t>2x A76 1.92 GHz</a:t>
            </a:r>
          </a:p>
          <a:p>
            <a:pPr marL="0" indent="0">
              <a:buNone/>
            </a:pPr>
            <a:r>
              <a:rPr lang="en-GB" dirty="0"/>
              <a:t>4x A55 1.8 GHz</a:t>
            </a:r>
          </a:p>
          <a:p>
            <a:pPr marL="0" indent="0">
              <a:buNone/>
            </a:pPr>
            <a:r>
              <a:rPr lang="en-GB" dirty="0"/>
              <a:t>	128 KB L2$</a:t>
            </a:r>
          </a:p>
          <a:p>
            <a:pPr marL="0" indent="0">
              <a:buNone/>
            </a:pPr>
            <a:r>
              <a:rPr lang="en-GB" dirty="0"/>
              <a:t>4 MB L3$</a:t>
            </a:r>
          </a:p>
          <a:p>
            <a:pPr marL="0" indent="0">
              <a:buNone/>
            </a:pPr>
            <a:r>
              <a:rPr lang="en-GB" dirty="0"/>
              <a:t>Mali GPU</a:t>
            </a:r>
          </a:p>
          <a:p>
            <a:pPr marL="0" indent="0">
              <a:buNone/>
            </a:pPr>
            <a:r>
              <a:rPr lang="en-GB" dirty="0"/>
              <a:t>LTE Modem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2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 A76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uArch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4-way decode</a:t>
            </a:r>
          </a:p>
          <a:p>
            <a:pPr marL="0" indent="0">
              <a:buNone/>
            </a:pPr>
            <a:r>
              <a:rPr lang="en-GB" dirty="0"/>
              <a:t>8 execution pipes</a:t>
            </a:r>
          </a:p>
          <a:p>
            <a:pPr marL="0" indent="0">
              <a:buNone/>
            </a:pPr>
            <a:r>
              <a:rPr lang="en-GB" dirty="0"/>
              <a:t>	1 branch</a:t>
            </a:r>
          </a:p>
          <a:p>
            <a:pPr marL="0" indent="0">
              <a:buNone/>
            </a:pPr>
            <a:r>
              <a:rPr lang="en-GB" dirty="0"/>
              <a:t>	2 </a:t>
            </a:r>
            <a:r>
              <a:rPr lang="en-GB" dirty="0" err="1"/>
              <a:t>alu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1 complex</a:t>
            </a:r>
          </a:p>
          <a:p>
            <a:pPr marL="0" indent="0">
              <a:buNone/>
            </a:pPr>
            <a:r>
              <a:rPr lang="en-GB" dirty="0"/>
              <a:t>	2 </a:t>
            </a:r>
            <a:r>
              <a:rPr lang="en-GB" dirty="0" err="1"/>
              <a:t>ld</a:t>
            </a:r>
            <a:r>
              <a:rPr lang="en-GB" dirty="0"/>
              <a:t>/store</a:t>
            </a:r>
          </a:p>
          <a:p>
            <a:pPr marL="0" indent="0">
              <a:buNone/>
            </a:pPr>
            <a:r>
              <a:rPr lang="en-GB" dirty="0"/>
              <a:t>	2 FP pipes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974392-D702-B342-B15A-3F1289106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219200"/>
            <a:ext cx="4114800" cy="44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25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 A77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uArch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5D83C8-33CD-B64A-8333-38355BA3DA8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38200" y="1371600"/>
            <a:ext cx="81534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4-way decode</a:t>
            </a:r>
          </a:p>
          <a:p>
            <a:pPr marL="0" indent="0">
              <a:buNone/>
            </a:pPr>
            <a:r>
              <a:rPr lang="en-GB" dirty="0"/>
              <a:t>12 execution pipes</a:t>
            </a:r>
          </a:p>
          <a:p>
            <a:pPr marL="0" indent="0">
              <a:buNone/>
            </a:pPr>
            <a:r>
              <a:rPr lang="en-GB" dirty="0"/>
              <a:t>	2 branch</a:t>
            </a:r>
          </a:p>
          <a:p>
            <a:pPr marL="0" indent="0">
              <a:buNone/>
            </a:pPr>
            <a:r>
              <a:rPr lang="en-GB" dirty="0"/>
              <a:t>	3 </a:t>
            </a:r>
            <a:r>
              <a:rPr lang="en-GB" dirty="0" err="1"/>
              <a:t>alu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1 complex</a:t>
            </a:r>
          </a:p>
          <a:p>
            <a:pPr marL="0" indent="0">
              <a:buNone/>
            </a:pPr>
            <a:r>
              <a:rPr lang="en-GB" dirty="0"/>
              <a:t>	4 </a:t>
            </a:r>
            <a:r>
              <a:rPr lang="en-GB" dirty="0" err="1"/>
              <a:t>ld</a:t>
            </a:r>
            <a:r>
              <a:rPr lang="en-GB" dirty="0"/>
              <a:t>/store</a:t>
            </a:r>
          </a:p>
          <a:p>
            <a:pPr marL="0" indent="0">
              <a:buNone/>
            </a:pPr>
            <a:r>
              <a:rPr lang="en-GB" dirty="0"/>
              <a:t>	2 FP pipes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4894B1-7DD8-8A48-87D9-E4CE33E3E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59" y="1219200"/>
            <a:ext cx="448094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ARM v4 Instruction Formats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0A38CA-B407-EA46-AB2F-FA1DA1157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38" y="4770068"/>
            <a:ext cx="3800062" cy="894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86A99-9D24-D245-92AF-25D757B4D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218084"/>
            <a:ext cx="5849486" cy="1201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585DA2-8FF9-D941-841F-D007EDA87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38" y="1117600"/>
            <a:ext cx="5884903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9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Data Processing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AF511A-FCBC-5F45-9CA3-657C2F1DF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1066800"/>
            <a:ext cx="4594924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65D45-A42E-F345-87A4-5E0346E53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724400"/>
            <a:ext cx="4594925" cy="1391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38ABA-5DBD-154F-968F-7A596C10D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705" y="1371600"/>
            <a:ext cx="2961862" cy="10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28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Memory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ADFE9-245C-C04E-A123-327E87A45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86008"/>
            <a:ext cx="7840266" cy="1609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7B8C96-A046-4F4A-8875-35A8752A1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9" y="3315434"/>
            <a:ext cx="7601383" cy="15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5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Branch Instructions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653FD-6CBA-254E-82C4-89CC4ED9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5" y="1219200"/>
            <a:ext cx="7995557" cy="99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680A0-A0B6-204B-8656-E8B6AB519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51" y="3276600"/>
            <a:ext cx="777240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80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Conditional Execution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12E3F-B478-2644-9876-0EE1A95A2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73163"/>
            <a:ext cx="491066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68759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Single Cycle ARM Processor</a:t>
            </a:r>
          </a:p>
        </p:txBody>
      </p:sp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85800" y="1219200"/>
            <a:ext cx="67389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5E17D-C1D3-2F4D-9931-AD5EF5181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83" y="1219200"/>
            <a:ext cx="6754937" cy="3602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E6C78-0342-7848-9FA6-4ACCD263FC8F}"/>
              </a:ext>
            </a:extLst>
          </p:cNvPr>
          <p:cNvSpPr txBox="1"/>
          <p:nvPr/>
        </p:nvSpPr>
        <p:spPr>
          <a:xfrm>
            <a:off x="463783" y="4724400"/>
            <a:ext cx="3713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to RISC-V</a:t>
            </a:r>
          </a:p>
          <a:p>
            <a:r>
              <a:rPr lang="en-US" dirty="0"/>
              <a:t>PC/R15 input to register file</a:t>
            </a:r>
          </a:p>
          <a:p>
            <a:r>
              <a:rPr lang="en-US" dirty="0"/>
              <a:t>Source registers fields vary in location</a:t>
            </a:r>
          </a:p>
          <a:p>
            <a:r>
              <a:rPr lang="en-US" dirty="0"/>
              <a:t>ALU Flags</a:t>
            </a:r>
          </a:p>
        </p:txBody>
      </p:sp>
    </p:spTree>
    <p:extLst>
      <p:ext uri="{BB962C8B-B14F-4D97-AF65-F5344CB8AC3E}">
        <p14:creationId xmlns:p14="http://schemas.microsoft.com/office/powerpoint/2010/main" val="6217252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39030</TotalTime>
  <Words>1047</Words>
  <Application>Microsoft Macintosh PowerPoint</Application>
  <PresentationFormat>On-screen Show (4:3)</PresentationFormat>
  <Paragraphs>373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ＭＳ Ｐゴシック</vt:lpstr>
      <vt:lpstr>Arial</vt:lpstr>
      <vt:lpstr>Arial Black</vt:lpstr>
      <vt:lpstr>Calibri</vt:lpstr>
      <vt:lpstr>Times New Roman</vt:lpstr>
      <vt:lpstr>Office Theme</vt:lpstr>
      <vt:lpstr>Lecture 24:  Evolution of ARM Processors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 Mudd College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sharris</dc:creator>
  <cp:lastModifiedBy>David Harris</cp:lastModifiedBy>
  <cp:revision>414</cp:revision>
  <cp:lastPrinted>2020-04-27T14:53:24Z</cp:lastPrinted>
  <dcterms:created xsi:type="dcterms:W3CDTF">2012-08-07T04:56:47Z</dcterms:created>
  <dcterms:modified xsi:type="dcterms:W3CDTF">2020-04-27T14:53:33Z</dcterms:modified>
</cp:coreProperties>
</file>