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5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6.xml" ContentType="application/vnd.openxmlformats-officedocument.presentationml.notesSlide+xml"/>
  <Override PartName="/ppt/tags/tag45.xml" ContentType="application/vnd.openxmlformats-officedocument.presentationml.tags+xml"/>
  <Override PartName="/ppt/notesSlides/notesSlide17.xml" ContentType="application/vnd.openxmlformats-officedocument.presentationml.notesSlide+xml"/>
  <Override PartName="/ppt/tags/tag46.xml" ContentType="application/vnd.openxmlformats-officedocument.presentationml.tags+xml"/>
  <Override PartName="/ppt/notesSlides/notesSlide18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9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0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1.xml" ContentType="application/vnd.openxmlformats-officedocument.presentationml.notesSlide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3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4.xml" ContentType="application/vnd.openxmlformats-officedocument.presentationml.notesSlide+xml"/>
  <Override PartName="/ppt/tags/tag60.xml" ContentType="application/vnd.openxmlformats-officedocument.presentationml.tags+xml"/>
  <Override PartName="/ppt/notesSlides/notesSlide25.xml" ContentType="application/vnd.openxmlformats-officedocument.presentationml.notesSlide+xml"/>
  <Override PartName="/ppt/tags/tag61.xml" ContentType="application/vnd.openxmlformats-officedocument.presentationml.tags+xml"/>
  <Override PartName="/ppt/notesSlides/notesSlide26.xml" ContentType="application/vnd.openxmlformats-officedocument.presentationml.notesSlide+xml"/>
  <Override PartName="/ppt/tags/tag62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84" r:id="rId2"/>
    <p:sldId id="512" r:id="rId3"/>
    <p:sldId id="513" r:id="rId4"/>
    <p:sldId id="579" r:id="rId5"/>
    <p:sldId id="581" r:id="rId6"/>
    <p:sldId id="580" r:id="rId7"/>
    <p:sldId id="514" r:id="rId8"/>
    <p:sldId id="515" r:id="rId9"/>
    <p:sldId id="516" r:id="rId10"/>
    <p:sldId id="517" r:id="rId11"/>
    <p:sldId id="518" r:id="rId12"/>
    <p:sldId id="519" r:id="rId13"/>
    <p:sldId id="520" r:id="rId14"/>
    <p:sldId id="521" r:id="rId15"/>
    <p:sldId id="522" r:id="rId16"/>
    <p:sldId id="523" r:id="rId17"/>
    <p:sldId id="524" r:id="rId18"/>
    <p:sldId id="525" r:id="rId19"/>
    <p:sldId id="526" r:id="rId20"/>
    <p:sldId id="527" r:id="rId21"/>
    <p:sldId id="538" r:id="rId22"/>
    <p:sldId id="529" r:id="rId23"/>
    <p:sldId id="530" r:id="rId24"/>
    <p:sldId id="582" r:id="rId25"/>
    <p:sldId id="583" r:id="rId26"/>
    <p:sldId id="584" r:id="rId27"/>
    <p:sldId id="585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88" autoAdjust="0"/>
    <p:restoredTop sz="90787" autoAdjust="0"/>
  </p:normalViewPr>
  <p:slideViewPr>
    <p:cSldViewPr>
      <p:cViewPr varScale="1">
        <p:scale>
          <a:sx n="86" d="100"/>
          <a:sy n="86" d="100"/>
        </p:scale>
        <p:origin x="84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58DC7-2DB0-F743-B206-666BD2CB356D}" type="datetimeFigureOut">
              <a:rPr lang="en-US" smtClean="0"/>
              <a:t>12/7/19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B4F19-52D0-CA4D-A6ED-ADA89533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12/7/19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2E1503E-EACF-3142-AD1F-7CBD8573E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B4F368-4724-3841-AF0B-812A139452A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F3080A3-914E-214E-94F9-BAD243FFF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5B9C15-9878-DC40-B9B9-8BA996DE7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145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5577E-5C37-4CC8-9CB9-BF0367170214}" type="slidenum">
              <a:rPr lang="en-US"/>
              <a:pPr/>
              <a:t>10</a:t>
            </a:fld>
            <a:endParaRPr lang="en-US"/>
          </a:p>
        </p:txBody>
      </p:sp>
      <p:sp>
        <p:nvSpPr>
          <p:cNvPr id="147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26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70ACA-11B1-4E66-8D91-C65B08C616C7}" type="slidenum">
              <a:rPr lang="en-US"/>
              <a:pPr/>
              <a:t>11</a:t>
            </a:fld>
            <a:endParaRPr lang="en-US"/>
          </a:p>
        </p:txBody>
      </p:sp>
      <p:sp>
        <p:nvSpPr>
          <p:cNvPr id="147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82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530B4-8073-4B12-B94F-3C40EBFDFC48}" type="slidenum">
              <a:rPr lang="en-US"/>
              <a:pPr/>
              <a:t>12</a:t>
            </a:fld>
            <a:endParaRPr lang="en-US"/>
          </a:p>
        </p:txBody>
      </p:sp>
      <p:sp>
        <p:nvSpPr>
          <p:cNvPr id="147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5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A6A2C7-0542-4912-85FB-E8455F8251AB}" type="slidenum">
              <a:rPr lang="en-US"/>
              <a:pPr/>
              <a:t>13</a:t>
            </a:fld>
            <a:endParaRPr lang="en-US"/>
          </a:p>
        </p:txBody>
      </p:sp>
      <p:sp>
        <p:nvSpPr>
          <p:cNvPr id="147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74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0B824-E040-4414-AF7F-ED074F5F8E71}" type="slidenum">
              <a:rPr lang="en-US"/>
              <a:pPr/>
              <a:t>14</a:t>
            </a:fld>
            <a:endParaRPr lang="en-US"/>
          </a:p>
        </p:txBody>
      </p:sp>
      <p:sp>
        <p:nvSpPr>
          <p:cNvPr id="147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24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97CEA-9E85-442A-887F-380AD7765851}" type="slidenum">
              <a:rPr lang="en-US"/>
              <a:pPr/>
              <a:t>15</a:t>
            </a:fld>
            <a:endParaRPr lang="en-US"/>
          </a:p>
        </p:txBody>
      </p:sp>
      <p:sp>
        <p:nvSpPr>
          <p:cNvPr id="147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38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64D62-7399-4839-AD1B-04006C7C3824}" type="slidenum">
              <a:rPr lang="en-US"/>
              <a:pPr/>
              <a:t>16</a:t>
            </a:fld>
            <a:endParaRPr lang="en-US"/>
          </a:p>
        </p:txBody>
      </p:sp>
      <p:sp>
        <p:nvSpPr>
          <p:cNvPr id="147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23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CF946A-6720-4E28-BFD2-C4DA39E14602}" type="slidenum">
              <a:rPr lang="en-US"/>
              <a:pPr/>
              <a:t>17</a:t>
            </a:fld>
            <a:endParaRPr lang="en-US"/>
          </a:p>
        </p:txBody>
      </p:sp>
      <p:sp>
        <p:nvSpPr>
          <p:cNvPr id="148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9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B3889-2A1B-49B7-8B85-F923DE23B8C1}" type="slidenum">
              <a:rPr lang="en-US"/>
              <a:pPr/>
              <a:t>18</a:t>
            </a:fld>
            <a:endParaRPr lang="en-US"/>
          </a:p>
        </p:txBody>
      </p:sp>
      <p:sp>
        <p:nvSpPr>
          <p:cNvPr id="148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39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A80EE-7CC1-4E39-B7FE-BA4CE30C8D0D}" type="slidenum">
              <a:rPr lang="en-US"/>
              <a:pPr/>
              <a:t>19</a:t>
            </a:fld>
            <a:endParaRPr lang="en-US"/>
          </a:p>
        </p:txBody>
      </p:sp>
      <p:sp>
        <p:nvSpPr>
          <p:cNvPr id="148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14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5F79E-BEBA-4CA0-97A4-7B0A9455AC73}" type="slidenum">
              <a:rPr lang="en-US"/>
              <a:pPr/>
              <a:t>2</a:t>
            </a:fld>
            <a:endParaRPr lang="en-US"/>
          </a:p>
        </p:txBody>
      </p:sp>
      <p:sp>
        <p:nvSpPr>
          <p:cNvPr id="146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16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42F8F-B3B4-4541-A719-73EBA94EF251}" type="slidenum">
              <a:rPr lang="en-US"/>
              <a:pPr/>
              <a:t>20</a:t>
            </a:fld>
            <a:endParaRPr lang="en-US"/>
          </a:p>
        </p:txBody>
      </p:sp>
      <p:sp>
        <p:nvSpPr>
          <p:cNvPr id="148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36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42F8F-B3B4-4541-A719-73EBA94EF251}" type="slidenum">
              <a:rPr lang="en-US"/>
              <a:pPr/>
              <a:t>21</a:t>
            </a:fld>
            <a:endParaRPr lang="en-US"/>
          </a:p>
        </p:txBody>
      </p:sp>
      <p:sp>
        <p:nvSpPr>
          <p:cNvPr id="148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41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B4C39-5F56-48D1-B818-B0BD6B2512E3}" type="slidenum">
              <a:rPr lang="en-US"/>
              <a:pPr/>
              <a:t>22</a:t>
            </a:fld>
            <a:endParaRPr lang="en-US"/>
          </a:p>
        </p:txBody>
      </p:sp>
      <p:sp>
        <p:nvSpPr>
          <p:cNvPr id="148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68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3AF8E-FB36-42C1-9FD0-E0CF2B653514}" type="slidenum">
              <a:rPr lang="en-US"/>
              <a:pPr/>
              <a:t>23</a:t>
            </a:fld>
            <a:endParaRPr lang="en-US"/>
          </a:p>
        </p:txBody>
      </p:sp>
      <p:sp>
        <p:nvSpPr>
          <p:cNvPr id="148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98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3AF8E-FB36-42C1-9FD0-E0CF2B653514}" type="slidenum">
              <a:rPr lang="en-US"/>
              <a:pPr/>
              <a:t>24</a:t>
            </a:fld>
            <a:endParaRPr lang="en-US"/>
          </a:p>
        </p:txBody>
      </p:sp>
      <p:sp>
        <p:nvSpPr>
          <p:cNvPr id="148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485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3AF8E-FB36-42C1-9FD0-E0CF2B653514}" type="slidenum">
              <a:rPr lang="en-US"/>
              <a:pPr/>
              <a:t>25</a:t>
            </a:fld>
            <a:endParaRPr lang="en-US"/>
          </a:p>
        </p:txBody>
      </p:sp>
      <p:sp>
        <p:nvSpPr>
          <p:cNvPr id="148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434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3AF8E-FB36-42C1-9FD0-E0CF2B653514}" type="slidenum">
              <a:rPr lang="en-US"/>
              <a:pPr/>
              <a:t>26</a:t>
            </a:fld>
            <a:endParaRPr lang="en-US"/>
          </a:p>
        </p:txBody>
      </p:sp>
      <p:sp>
        <p:nvSpPr>
          <p:cNvPr id="148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260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3AF8E-FB36-42C1-9FD0-E0CF2B653514}" type="slidenum">
              <a:rPr lang="en-US"/>
              <a:pPr/>
              <a:t>27</a:t>
            </a:fld>
            <a:endParaRPr lang="en-US"/>
          </a:p>
        </p:txBody>
      </p:sp>
      <p:sp>
        <p:nvSpPr>
          <p:cNvPr id="148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12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913E8-79FF-4AEB-9A75-85C49707BFC6}" type="slidenum">
              <a:rPr lang="en-US"/>
              <a:pPr/>
              <a:t>3</a:t>
            </a:fld>
            <a:endParaRPr lang="en-US"/>
          </a:p>
        </p:txBody>
      </p:sp>
      <p:sp>
        <p:nvSpPr>
          <p:cNvPr id="146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38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C5325-BD0A-4DE7-8C01-F5B129B4F7C0}" type="slidenum">
              <a:rPr lang="en-US"/>
              <a:pPr/>
              <a:t>4</a:t>
            </a:fld>
            <a:endParaRPr lang="en-US"/>
          </a:p>
        </p:txBody>
      </p:sp>
      <p:sp>
        <p:nvSpPr>
          <p:cNvPr id="153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98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C5325-BD0A-4DE7-8C01-F5B129B4F7C0}" type="slidenum">
              <a:rPr lang="en-US"/>
              <a:pPr/>
              <a:t>5</a:t>
            </a:fld>
            <a:endParaRPr lang="en-US"/>
          </a:p>
        </p:txBody>
      </p:sp>
      <p:sp>
        <p:nvSpPr>
          <p:cNvPr id="153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24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C5325-BD0A-4DE7-8C01-F5B129B4F7C0}" type="slidenum">
              <a:rPr lang="en-US"/>
              <a:pPr/>
              <a:t>6</a:t>
            </a:fld>
            <a:endParaRPr lang="en-US"/>
          </a:p>
        </p:txBody>
      </p:sp>
      <p:sp>
        <p:nvSpPr>
          <p:cNvPr id="153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11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9B68F-BB09-412A-8618-FB1FAAD0AAC3}" type="slidenum">
              <a:rPr lang="en-US"/>
              <a:pPr/>
              <a:t>7</a:t>
            </a:fld>
            <a:endParaRPr lang="en-US"/>
          </a:p>
        </p:txBody>
      </p:sp>
      <p:sp>
        <p:nvSpPr>
          <p:cNvPr id="147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18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57A0A-9F8C-4737-A3F9-0D72E38FF074}" type="slidenum">
              <a:rPr lang="en-US"/>
              <a:pPr/>
              <a:t>8</a:t>
            </a:fld>
            <a:endParaRPr lang="en-US"/>
          </a:p>
        </p:txBody>
      </p:sp>
      <p:sp>
        <p:nvSpPr>
          <p:cNvPr id="147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81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1DC253-3114-42E5-87D4-56BA4E1EA771}" type="slidenum">
              <a:rPr lang="en-US"/>
              <a:pPr/>
              <a:t>9</a:t>
            </a:fld>
            <a:endParaRPr lang="en-US"/>
          </a:p>
        </p:txBody>
      </p:sp>
      <p:sp>
        <p:nvSpPr>
          <p:cNvPr id="147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2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Chapter 1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Lecture 23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E0959C-64E3-5747-B117-D63FEC92B5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230745-C281-EA47-9BE8-AF4FC50421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BE0502-0B5A-424E-B7C7-93BA69F8CC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5E0733-E7CE-8A4B-993C-38564D01BA3B}"/>
              </a:ext>
            </a:extLst>
          </p:cNvPr>
          <p:cNvSpPr/>
          <p:nvPr userDrawn="1"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4763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12/7/19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1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tags" Target="../tags/tag25.xml"/><Relationship Id="rId7" Type="http://schemas.openxmlformats.org/officeDocument/2006/relationships/oleObject" Target="../embeddings/oleObject2.bin"/><Relationship Id="rId2" Type="http://schemas.openxmlformats.org/officeDocument/2006/relationships/tags" Target="../tags/tag24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28.xml"/><Relationship Id="rId7" Type="http://schemas.openxmlformats.org/officeDocument/2006/relationships/package" Target="../embeddings/Microsoft_Visio_Drawing414141.vsdx"/><Relationship Id="rId2" Type="http://schemas.openxmlformats.org/officeDocument/2006/relationships/tags" Target="../tags/tag27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31.xml"/><Relationship Id="rId7" Type="http://schemas.openxmlformats.org/officeDocument/2006/relationships/package" Target="../embeddings/Microsoft_Visio_Drawing424242.vsdx"/><Relationship Id="rId2" Type="http://schemas.openxmlformats.org/officeDocument/2006/relationships/tags" Target="../tags/tag30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Visio_Drawing434343.vsdx"/><Relationship Id="rId3" Type="http://schemas.openxmlformats.org/officeDocument/2006/relationships/tags" Target="../tags/tag42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41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Visio_Drawing444444.vsdx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Visio_Drawing454545.vsdx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1E0682-7980-454F-944D-3280DDBF53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53000" y="2743200"/>
            <a:ext cx="4191000" cy="1524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Lecture 23: </a:t>
            </a:r>
            <a:b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Advanced </a:t>
            </a:r>
            <a:br>
              <a:rPr lang="en-US" altLang="en-US" sz="2400" b="1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Microarchitecture</a:t>
            </a:r>
            <a:endParaRPr lang="en-US" altLang="en-US" sz="2400" b="1" dirty="0">
              <a:solidFill>
                <a:schemeClr val="tx1"/>
              </a:solidFill>
              <a:latin typeface="Arial Black" panose="020B0604020202020204" pitchFamily="34" charset="0"/>
              <a:ea typeface="ＭＳ Ｐゴシック" panose="020B0600070205080204" pitchFamily="34" charset="-128"/>
              <a:cs typeface="Arial Black" panose="020B0604020202020204" pitchFamily="34" charset="0"/>
            </a:endParaRPr>
          </a:p>
        </p:txBody>
      </p:sp>
      <p:sp>
        <p:nvSpPr>
          <p:cNvPr id="15362" name="Line 4">
            <a:extLst>
              <a:ext uri="{FF2B5EF4-FFF2-40B4-BE49-F238E27FC236}">
                <a16:creationId xmlns:a16="http://schemas.microsoft.com/office/drawing/2014/main" id="{27BFFB2D-1369-824C-8077-7F4215AD1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5">
            <a:extLst>
              <a:ext uri="{FF2B5EF4-FFF2-40B4-BE49-F238E27FC236}">
                <a16:creationId xmlns:a16="http://schemas.microsoft.com/office/drawing/2014/main" id="{00A5256B-DC5F-F743-9B70-2FEBC0BE8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6">
            <a:extLst>
              <a:ext uri="{FF2B5EF4-FFF2-40B4-BE49-F238E27FC236}">
                <a16:creationId xmlns:a16="http://schemas.microsoft.com/office/drawing/2014/main" id="{09C03B16-F696-DD4B-A3C9-E4EED7E1F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7">
            <a:extLst>
              <a:ext uri="{FF2B5EF4-FFF2-40B4-BE49-F238E27FC236}">
                <a16:creationId xmlns:a16="http://schemas.microsoft.com/office/drawing/2014/main" id="{4AC4167B-AAA7-AB42-91B4-957EBBDC2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6294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1" descr="ddcacover.jpg">
            <a:extLst>
              <a:ext uri="{FF2B5EF4-FFF2-40B4-BE49-F238E27FC236}">
                <a16:creationId xmlns:a16="http://schemas.microsoft.com/office/drawing/2014/main" id="{6A47BA2A-8CE9-8946-BF46-969BB12C9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47800"/>
            <a:ext cx="45386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2">
            <a:extLst>
              <a:ext uri="{FF2B5EF4-FFF2-40B4-BE49-F238E27FC236}">
                <a16:creationId xmlns:a16="http://schemas.microsoft.com/office/drawing/2014/main" id="{5FD2FB04-88C7-144F-9589-7AA8323E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latin typeface="Arial Black" panose="020B0604020202020204" pitchFamily="34" charset="0"/>
              </a:rPr>
              <a:t>E85</a:t>
            </a:r>
            <a:r>
              <a:rPr lang="en-US" altLang="en-US" dirty="0">
                <a:latin typeface="Arial Black" panose="020B0604020202020204" pitchFamily="34" charset="0"/>
              </a:rPr>
              <a:t> Digital Design &amp; Computer Engineering</a:t>
            </a:r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57818D-043C-5041-8E5C-3EE514FA6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1689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89948"/>
      </p:ext>
    </p:extLst>
  </p:cSld>
  <p:clrMapOvr>
    <a:masterClrMapping/>
  </p:clrMapOvr>
  <p:transition advTm="7000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9" name="Rectangle 5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1828800" y="4038600"/>
            <a:ext cx="63246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Only </a:t>
            </a:r>
            <a:r>
              <a:rPr lang="en-US" b="1" dirty="0" err="1"/>
              <a:t>mispredicts</a:t>
            </a:r>
            <a:r>
              <a:rPr lang="en-US" b="1" dirty="0"/>
              <a:t> last branch of loop</a:t>
            </a:r>
          </a:p>
        </p:txBody>
      </p:sp>
      <p:graphicFrame>
        <p:nvGraphicFramePr>
          <p:cNvPr id="1337350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533400" y="1631950"/>
          <a:ext cx="8458200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9" name="VISIO" r:id="rId8" imgW="4943520" imgH="918000" progId="Visio.Drawing.6">
                  <p:embed/>
                </p:oleObj>
              </mc:Choice>
              <mc:Fallback>
                <p:oleObj name="VISIO" r:id="rId8" imgW="4943520" imgH="918000" progId="Visio.Drawing.6">
                  <p:embed/>
                  <p:pic>
                    <p:nvPicPr>
                      <p:cNvPr id="13373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31950"/>
                        <a:ext cx="8458200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7347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7348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2-Bit Branch Predictor</a:t>
            </a:r>
          </a:p>
        </p:txBody>
      </p:sp>
    </p:spTree>
    <p:extLst>
      <p:ext uri="{BB962C8B-B14F-4D97-AF65-F5344CB8AC3E}">
        <p14:creationId xmlns:p14="http://schemas.microsoft.com/office/powerpoint/2010/main" val="23742808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6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533400" y="12192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/>
              <a:t>Multiple copies of </a:t>
            </a:r>
            <a:r>
              <a:rPr lang="en-US" dirty="0" err="1"/>
              <a:t>datapath</a:t>
            </a:r>
            <a:r>
              <a:rPr lang="en-US" dirty="0"/>
              <a:t> execute multiple instructions at once</a:t>
            </a:r>
          </a:p>
          <a:p>
            <a:r>
              <a:rPr lang="en-US" dirty="0"/>
              <a:t>Dependencies make it tricky to issue multiple instructions at once</a:t>
            </a:r>
          </a:p>
        </p:txBody>
      </p:sp>
      <p:graphicFrame>
        <p:nvGraphicFramePr>
          <p:cNvPr id="1329159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685800" y="3352800"/>
          <a:ext cx="7696200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3" name="VISIO" r:id="rId7" imgW="4701600" imgH="1572480" progId="Visio.Drawing.6">
                  <p:embed/>
                </p:oleObj>
              </mc:Choice>
              <mc:Fallback>
                <p:oleObj name="VISIO" r:id="rId7" imgW="4701600" imgH="1572480" progId="Visio.Drawing.6">
                  <p:embed/>
                  <p:pic>
                    <p:nvPicPr>
                      <p:cNvPr id="13291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352800"/>
                        <a:ext cx="7696200" cy="245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915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Superscalar</a:t>
            </a:r>
          </a:p>
        </p:txBody>
      </p:sp>
    </p:spTree>
    <p:extLst>
      <p:ext uri="{BB962C8B-B14F-4D97-AF65-F5344CB8AC3E}">
        <p14:creationId xmlns:p14="http://schemas.microsoft.com/office/powerpoint/2010/main" val="78341029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4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609600" y="1219200"/>
            <a:ext cx="7696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 dirty="0">
                <a:solidFill>
                  <a:schemeClr val="accent1"/>
                </a:solidFill>
              </a:rPr>
              <a:t>Ideal IPC: 	2</a:t>
            </a:r>
            <a:endParaRPr lang="en-US" sz="2000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b="1" dirty="0">
                <a:solidFill>
                  <a:schemeClr val="accent1"/>
                </a:solidFill>
              </a:rPr>
              <a:t>Actual IPC:	2</a:t>
            </a:r>
          </a:p>
        </p:txBody>
      </p:sp>
      <p:sp>
        <p:nvSpPr>
          <p:cNvPr id="134144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144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Superscalar Example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2133600"/>
          <a:ext cx="727660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7" name="Visio" r:id="rId7" imgW="4886241" imgH="2200343" progId="Visio.Drawing.15">
                  <p:embed/>
                </p:oleObj>
              </mc:Choice>
              <mc:Fallback>
                <p:oleObj name="Visio" r:id="rId7" imgW="4886241" imgH="2200343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2133600"/>
                        <a:ext cx="7276605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103523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24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Superscalar with Dependencies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143000" y="2133600"/>
          <a:ext cx="7095504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1" name="Visio" r:id="rId7" imgW="5267376" imgH="2771843" progId="Visio.Drawing.15">
                  <p:embed/>
                </p:oleObj>
              </mc:Choice>
              <mc:Fallback>
                <p:oleObj name="Visio" r:id="rId7" imgW="5267376" imgH="2771843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2133600"/>
                        <a:ext cx="7095504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609600" y="12192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000" b="1" dirty="0">
                <a:solidFill>
                  <a:schemeClr val="accent1"/>
                </a:solidFill>
              </a:rPr>
              <a:t>Ideal IPC: 	2</a:t>
            </a:r>
            <a:endParaRPr lang="en-US" sz="2000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b="1" dirty="0">
                <a:solidFill>
                  <a:schemeClr val="accent1"/>
                </a:solidFill>
              </a:rPr>
              <a:t>Actual IPC:	6/5 = 1.2</a:t>
            </a:r>
          </a:p>
        </p:txBody>
      </p:sp>
    </p:spTree>
    <p:extLst>
      <p:ext uri="{BB962C8B-B14F-4D97-AF65-F5344CB8AC3E}">
        <p14:creationId xmlns:p14="http://schemas.microsoft.com/office/powerpoint/2010/main" val="160870114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80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381000" y="1066800"/>
            <a:ext cx="7924800" cy="4953000"/>
          </a:xfrm>
        </p:spPr>
        <p:txBody>
          <a:bodyPr>
            <a:noAutofit/>
          </a:bodyPr>
          <a:lstStyle/>
          <a:p>
            <a:r>
              <a:rPr lang="en-US" sz="2800" dirty="0"/>
              <a:t>Looks ahead across multiple instructions</a:t>
            </a:r>
          </a:p>
          <a:p>
            <a:r>
              <a:rPr lang="en-US" sz="2800" dirty="0"/>
              <a:t>Issues as many instructions as possible at once</a:t>
            </a:r>
          </a:p>
          <a:p>
            <a:r>
              <a:rPr lang="en-US" sz="2800" dirty="0"/>
              <a:t>Issues instructions out of order (as long as no dependencies)</a:t>
            </a:r>
          </a:p>
          <a:p>
            <a:r>
              <a:rPr lang="en-US" sz="2800" b="1" dirty="0"/>
              <a:t>Dependencies:</a:t>
            </a:r>
          </a:p>
          <a:p>
            <a:pPr lvl="1"/>
            <a:r>
              <a:rPr lang="en-US" sz="2200" b="1" dirty="0">
                <a:solidFill>
                  <a:schemeClr val="accent1"/>
                </a:solidFill>
              </a:rPr>
              <a:t>RAW</a:t>
            </a:r>
            <a:r>
              <a:rPr lang="en-US" sz="2200" dirty="0"/>
              <a:t> (read after write): one instruction writes, later instruction reads a register</a:t>
            </a:r>
          </a:p>
          <a:p>
            <a:pPr lvl="1"/>
            <a:r>
              <a:rPr lang="en-US" sz="2200" b="1" dirty="0">
                <a:solidFill>
                  <a:schemeClr val="accent1"/>
                </a:solidFill>
              </a:rPr>
              <a:t>WAR</a:t>
            </a:r>
            <a:r>
              <a:rPr lang="en-US" sz="2200" dirty="0"/>
              <a:t> (write after read): one instruction reads, later instruction writes a register</a:t>
            </a:r>
          </a:p>
          <a:p>
            <a:pPr lvl="1"/>
            <a:r>
              <a:rPr lang="en-US" sz="2200" b="1" dirty="0">
                <a:solidFill>
                  <a:schemeClr val="accent1"/>
                </a:solidFill>
              </a:rPr>
              <a:t>WAW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/>
              <a:t>(write after write): one instruction writes, later instruction writes a register</a:t>
            </a:r>
          </a:p>
        </p:txBody>
      </p:sp>
      <p:sp>
        <p:nvSpPr>
          <p:cNvPr id="133017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3018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018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Out of Order Processor</a:t>
            </a:r>
          </a:p>
        </p:txBody>
      </p:sp>
    </p:spTree>
    <p:extLst>
      <p:ext uri="{BB962C8B-B14F-4D97-AF65-F5344CB8AC3E}">
        <p14:creationId xmlns:p14="http://schemas.microsoft.com/office/powerpoint/2010/main" val="353689420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516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609600" y="1219200"/>
            <a:ext cx="7924800" cy="4953000"/>
          </a:xfrm>
        </p:spPr>
        <p:txBody>
          <a:bodyPr>
            <a:normAutofit/>
          </a:bodyPr>
          <a:lstStyle/>
          <a:p>
            <a:r>
              <a:rPr lang="en-US" b="1" dirty="0"/>
              <a:t>Instruction level parallelism (ILP): </a:t>
            </a:r>
            <a:r>
              <a:rPr lang="en-US" dirty="0"/>
              <a:t>number of  instruction that can be issued simultaneously (average &lt; 3)</a:t>
            </a:r>
          </a:p>
          <a:p>
            <a:r>
              <a:rPr lang="en-US" b="1" dirty="0"/>
              <a:t>Scoreboard:</a:t>
            </a:r>
            <a:r>
              <a:rPr lang="en-US" dirty="0"/>
              <a:t> table that keeps track of:</a:t>
            </a:r>
          </a:p>
          <a:p>
            <a:pPr lvl="1"/>
            <a:r>
              <a:rPr lang="en-US" sz="3200" dirty="0"/>
              <a:t>Instructions waiting to issue</a:t>
            </a:r>
          </a:p>
          <a:p>
            <a:pPr lvl="1"/>
            <a:r>
              <a:rPr lang="en-US" sz="3200" dirty="0"/>
              <a:t>Available functional units</a:t>
            </a:r>
          </a:p>
          <a:p>
            <a:pPr lvl="1"/>
            <a:r>
              <a:rPr lang="en-US" sz="3200" dirty="0"/>
              <a:t>Dependencies</a:t>
            </a:r>
          </a:p>
        </p:txBody>
      </p:sp>
      <p:sp>
        <p:nvSpPr>
          <p:cNvPr id="134451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45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451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Out of Order Processor</a:t>
            </a:r>
          </a:p>
        </p:txBody>
      </p:sp>
    </p:spTree>
    <p:extLst>
      <p:ext uri="{BB962C8B-B14F-4D97-AF65-F5344CB8AC3E}">
        <p14:creationId xmlns:p14="http://schemas.microsoft.com/office/powerpoint/2010/main" val="231603891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20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609600" y="1219200"/>
            <a:ext cx="6705600" cy="49530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z="1800" dirty="0">
                <a:latin typeface="Courier New" pitchFamily="49" charset="0"/>
              </a:rPr>
              <a:t>LDR  R8, [R0, #40]		</a:t>
            </a:r>
            <a:endParaRPr lang="en-US" sz="1800" b="1" dirty="0">
              <a:solidFill>
                <a:schemeClr val="accent2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1800" dirty="0">
                <a:latin typeface="Courier New" pitchFamily="49" charset="0"/>
              </a:rPr>
              <a:t>ADD  R9,  R8, R1		</a:t>
            </a:r>
            <a:endParaRPr lang="en-US" sz="1800" b="1" dirty="0"/>
          </a:p>
          <a:p>
            <a:pPr algn="just">
              <a:buFontTx/>
              <a:buNone/>
            </a:pPr>
            <a:r>
              <a:rPr lang="en-US" sz="1800" dirty="0">
                <a:latin typeface="Courier New" pitchFamily="49" charset="0"/>
              </a:rPr>
              <a:t>SUB  R8,  R2, R3</a:t>
            </a:r>
            <a:r>
              <a:rPr lang="en-US" sz="1800" dirty="0"/>
              <a:t>	</a:t>
            </a:r>
            <a:r>
              <a:rPr lang="en-US" sz="1800" dirty="0">
                <a:latin typeface="Courier New" pitchFamily="49" charset="0"/>
              </a:rPr>
              <a:t>	 </a:t>
            </a:r>
            <a:r>
              <a:rPr lang="en-US" sz="1800" b="1" dirty="0">
                <a:solidFill>
                  <a:schemeClr val="accent1"/>
                </a:solidFill>
              </a:rPr>
              <a:t>Ideal IPC: 	2</a:t>
            </a:r>
            <a:endParaRPr lang="en-US" sz="1800" dirty="0">
              <a:solidFill>
                <a:schemeClr val="accent1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1800" dirty="0">
                <a:latin typeface="Courier New" pitchFamily="49" charset="0"/>
              </a:rPr>
              <a:t>AND  R10, R4, R8		 </a:t>
            </a:r>
            <a:r>
              <a:rPr lang="en-US" sz="1800" b="1" dirty="0">
                <a:solidFill>
                  <a:schemeClr val="accent1"/>
                </a:solidFill>
              </a:rPr>
              <a:t>Actual IPC:	6/4 = 1.5</a:t>
            </a:r>
            <a:endParaRPr lang="en-US" sz="1800" dirty="0">
              <a:solidFill>
                <a:schemeClr val="accent1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1800" dirty="0">
                <a:latin typeface="Courier New" pitchFamily="49" charset="0"/>
              </a:rPr>
              <a:t>ORR  R11, R5, R6</a:t>
            </a:r>
          </a:p>
          <a:p>
            <a:pPr algn="just">
              <a:buFontTx/>
              <a:buNone/>
            </a:pPr>
            <a:r>
              <a:rPr lang="en-US" sz="1800" dirty="0">
                <a:latin typeface="Courier New" pitchFamily="49" charset="0"/>
              </a:rPr>
              <a:t>STR  R7, [R11, #80]</a:t>
            </a:r>
          </a:p>
        </p:txBody>
      </p:sp>
      <p:sp>
        <p:nvSpPr>
          <p:cNvPr id="134041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042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042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Out of Order Processor Example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981200" y="2743200"/>
          <a:ext cx="597188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5" name="Visio" r:id="rId8" imgW="5172159" imgH="2771843" progId="Visio.Drawing.15">
                  <p:embed/>
                </p:oleObj>
              </mc:Choice>
              <mc:Fallback>
                <p:oleObj name="Visio" r:id="rId8" imgW="5172159" imgH="2771843" progId="Visio.Drawing.15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81200" y="2743200"/>
                        <a:ext cx="5971880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194821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403" name="Rectangle 11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609600" y="1219200"/>
            <a:ext cx="6705600" cy="4953000"/>
          </a:xfrm>
          <a:noFill/>
          <a:ln/>
        </p:spPr>
        <p:txBody>
          <a:bodyPr/>
          <a:lstStyle/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LDR  R8, [R0, #40]		</a:t>
            </a:r>
            <a:endParaRPr lang="en-US" sz="2000" b="1" dirty="0">
              <a:solidFill>
                <a:schemeClr val="accent2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ADD  R9,  R8, R1		</a:t>
            </a:r>
            <a:endParaRPr lang="en-US" sz="2000" b="1" dirty="0"/>
          </a:p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SUB  R8,  R2, R3</a:t>
            </a:r>
            <a:r>
              <a:rPr lang="en-US" sz="2000" dirty="0"/>
              <a:t>	</a:t>
            </a:r>
            <a:r>
              <a:rPr lang="en-US" sz="2000" dirty="0">
                <a:latin typeface="Courier New" pitchFamily="49" charset="0"/>
              </a:rPr>
              <a:t>	 </a:t>
            </a:r>
            <a:r>
              <a:rPr lang="en-US" sz="2000" b="1" dirty="0">
                <a:solidFill>
                  <a:schemeClr val="accent1"/>
                </a:solidFill>
              </a:rPr>
              <a:t>Ideal IPC: 	2</a:t>
            </a:r>
            <a:endParaRPr lang="en-US" sz="2000" dirty="0">
              <a:solidFill>
                <a:schemeClr val="accent1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AND  R10, R4, R8		 </a:t>
            </a:r>
            <a:r>
              <a:rPr lang="en-US" sz="2000" b="1" dirty="0">
                <a:solidFill>
                  <a:schemeClr val="accent1"/>
                </a:solidFill>
              </a:rPr>
              <a:t>Actual IPC:	6/3 = 2</a:t>
            </a:r>
            <a:endParaRPr lang="en-US" sz="2000" dirty="0">
              <a:solidFill>
                <a:schemeClr val="accent1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ORR  R11, R5, R6</a:t>
            </a:r>
          </a:p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STR  R7, [R11, #80]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Register Renaming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981200" y="3048000"/>
          <a:ext cx="6129647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9" name="Visio" r:id="rId5" imgW="4657776" imgH="2200343" progId="Visio.Drawing.15">
                  <p:embed/>
                </p:oleObj>
              </mc:Choice>
              <mc:Fallback>
                <p:oleObj name="Visio" r:id="rId5" imgW="4657776" imgH="2200343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1200" y="3048000"/>
                        <a:ext cx="6129647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569385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91" name="Rectangle 3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457200" y="1066800"/>
            <a:ext cx="8001000" cy="4953000"/>
          </a:xfrm>
        </p:spPr>
        <p:txBody>
          <a:bodyPr>
            <a:noAutofit/>
          </a:bodyPr>
          <a:lstStyle/>
          <a:p>
            <a:r>
              <a:rPr lang="en-US" dirty="0"/>
              <a:t>Single Instruction Multiple Data (SIMD)</a:t>
            </a:r>
          </a:p>
          <a:p>
            <a:pPr lvl="1"/>
            <a:r>
              <a:rPr lang="en-US" sz="2400" dirty="0"/>
              <a:t>Single instruction acts on multiple pieces of data at once</a:t>
            </a:r>
          </a:p>
          <a:p>
            <a:pPr lvl="1"/>
            <a:r>
              <a:rPr lang="en-US" sz="2400" dirty="0"/>
              <a:t>Common application: graphics</a:t>
            </a:r>
          </a:p>
          <a:p>
            <a:pPr lvl="1"/>
            <a:r>
              <a:rPr lang="en-US" sz="2400" dirty="0"/>
              <a:t>Perform short arithmetic operations (also called </a:t>
            </a:r>
            <a:r>
              <a:rPr lang="en-US" sz="2400" i="1" dirty="0"/>
              <a:t>packed arithmetic</a:t>
            </a:r>
            <a:r>
              <a:rPr lang="en-US" sz="2400" dirty="0"/>
              <a:t>)</a:t>
            </a:r>
          </a:p>
          <a:p>
            <a:r>
              <a:rPr lang="en-US" dirty="0"/>
              <a:t>For example, add eight 8-bit elements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SIMD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066800" y="4114800"/>
          <a:ext cx="697992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3" name="Visio" r:id="rId5" imgW="4362416" imgH="1000057" progId="Visio.Drawing.15">
                  <p:embed/>
                </p:oleObj>
              </mc:Choice>
              <mc:Fallback>
                <p:oleObj name="Visio" r:id="rId5" imgW="4362416" imgH="1000057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4114800"/>
                        <a:ext cx="6979920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84282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06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09600" y="1219200"/>
            <a:ext cx="8229600" cy="4525963"/>
          </a:xfrm>
        </p:spPr>
        <p:txBody>
          <a:bodyPr/>
          <a:lstStyle/>
          <a:p>
            <a:r>
              <a:rPr lang="en-US" b="1" dirty="0"/>
              <a:t>Multithreading</a:t>
            </a:r>
          </a:p>
          <a:p>
            <a:pPr lvl="1"/>
            <a:r>
              <a:rPr lang="en-US" dirty="0"/>
              <a:t>Word processor: thread for typing, spell checking, printing</a:t>
            </a:r>
          </a:p>
          <a:p>
            <a:r>
              <a:rPr lang="en-US" b="1" dirty="0"/>
              <a:t>Multiprocessors</a:t>
            </a:r>
          </a:p>
          <a:p>
            <a:pPr lvl="1"/>
            <a:r>
              <a:rPr lang="en-US" dirty="0"/>
              <a:t>Multiple processors (cores) on a single chip</a:t>
            </a:r>
          </a:p>
          <a:p>
            <a:endParaRPr lang="en-US" dirty="0"/>
          </a:p>
        </p:txBody>
      </p:sp>
      <p:sp>
        <p:nvSpPr>
          <p:cNvPr id="133120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3120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20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+mj-lt"/>
              </a:rPr>
              <a:t>Advanced Architecture Techniques</a:t>
            </a:r>
          </a:p>
        </p:txBody>
      </p:sp>
    </p:spTree>
    <p:extLst>
      <p:ext uri="{BB962C8B-B14F-4D97-AF65-F5344CB8AC3E}">
        <p14:creationId xmlns:p14="http://schemas.microsoft.com/office/powerpoint/2010/main" val="32254109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134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27463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Deep Pipelining</a:t>
            </a:r>
          </a:p>
          <a:p>
            <a:r>
              <a:rPr lang="en-US" dirty="0"/>
              <a:t>Micro-operations</a:t>
            </a:r>
          </a:p>
          <a:p>
            <a:r>
              <a:rPr lang="en-US" dirty="0"/>
              <a:t>Branch Prediction</a:t>
            </a:r>
          </a:p>
          <a:p>
            <a:r>
              <a:rPr lang="en-US" dirty="0"/>
              <a:t>Superscalar Processors</a:t>
            </a:r>
          </a:p>
          <a:p>
            <a:r>
              <a:rPr lang="en-US" dirty="0"/>
              <a:t>Out of Order Processors</a:t>
            </a:r>
          </a:p>
          <a:p>
            <a:r>
              <a:rPr lang="en-US" dirty="0"/>
              <a:t>Register Renaming</a:t>
            </a:r>
          </a:p>
          <a:p>
            <a:r>
              <a:rPr lang="en-US" dirty="0"/>
              <a:t>SIMD</a:t>
            </a:r>
          </a:p>
          <a:p>
            <a:r>
              <a:rPr lang="en-US" dirty="0"/>
              <a:t>Multithreading</a:t>
            </a:r>
          </a:p>
          <a:p>
            <a:r>
              <a:rPr lang="en-US" dirty="0"/>
              <a:t>Multiprocessors</a:t>
            </a:r>
          </a:p>
        </p:txBody>
      </p:sp>
      <p:sp>
        <p:nvSpPr>
          <p:cNvPr id="132813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81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81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Advanced Microarchitecture</a:t>
            </a:r>
          </a:p>
        </p:txBody>
      </p:sp>
    </p:spTree>
    <p:extLst>
      <p:ext uri="{BB962C8B-B14F-4D97-AF65-F5344CB8AC3E}">
        <p14:creationId xmlns:p14="http://schemas.microsoft.com/office/powerpoint/2010/main" val="46567490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4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09600" y="1143000"/>
            <a:ext cx="8077200" cy="4953000"/>
          </a:xfrm>
        </p:spPr>
        <p:txBody>
          <a:bodyPr>
            <a:normAutofit/>
          </a:bodyPr>
          <a:lstStyle/>
          <a:p>
            <a:r>
              <a:rPr lang="en-US" b="1" dirty="0"/>
              <a:t>Process:</a:t>
            </a:r>
            <a:r>
              <a:rPr lang="en-US" dirty="0"/>
              <a:t> program running on a computer</a:t>
            </a:r>
          </a:p>
          <a:p>
            <a:pPr lvl="1"/>
            <a:r>
              <a:rPr lang="en-US" dirty="0"/>
              <a:t>Multiple processes can run at once: e.g., surfing Web, playing music, writing a paper</a:t>
            </a:r>
          </a:p>
          <a:p>
            <a:r>
              <a:rPr lang="en-US" b="1" dirty="0"/>
              <a:t>Thread:</a:t>
            </a:r>
            <a:r>
              <a:rPr lang="en-US" dirty="0"/>
              <a:t> part of a program</a:t>
            </a:r>
          </a:p>
          <a:p>
            <a:pPr lvl="1"/>
            <a:r>
              <a:rPr lang="en-US" dirty="0"/>
              <a:t>Each process has multiple threads: e.g., a word processor may have threads for typing, spell checking, printing</a:t>
            </a:r>
          </a:p>
        </p:txBody>
      </p:sp>
      <p:sp>
        <p:nvSpPr>
          <p:cNvPr id="134554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Threading: Definitions</a:t>
            </a:r>
          </a:p>
        </p:txBody>
      </p:sp>
    </p:spTree>
    <p:extLst>
      <p:ext uri="{BB962C8B-B14F-4D97-AF65-F5344CB8AC3E}">
        <p14:creationId xmlns:p14="http://schemas.microsoft.com/office/powerpoint/2010/main" val="57515791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4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09600" y="1143000"/>
            <a:ext cx="8077200" cy="4953000"/>
          </a:xfrm>
        </p:spPr>
        <p:txBody>
          <a:bodyPr>
            <a:noAutofit/>
          </a:bodyPr>
          <a:lstStyle/>
          <a:p>
            <a:r>
              <a:rPr lang="en-US" dirty="0"/>
              <a:t>One thread runs at at at a time</a:t>
            </a:r>
          </a:p>
          <a:p>
            <a:r>
              <a:rPr lang="en-US" dirty="0"/>
              <a:t>When one thread stalls (for example, waiting for memory):</a:t>
            </a:r>
          </a:p>
          <a:p>
            <a:pPr lvl="1"/>
            <a:r>
              <a:rPr lang="en-US" sz="2600" dirty="0"/>
              <a:t>Architectural state of that thread stored</a:t>
            </a:r>
          </a:p>
          <a:p>
            <a:pPr lvl="1"/>
            <a:r>
              <a:rPr lang="en-US" sz="2600" dirty="0"/>
              <a:t>Architectural state of waiting thread loaded into processor and it runs</a:t>
            </a:r>
          </a:p>
          <a:p>
            <a:pPr lvl="1"/>
            <a:r>
              <a:rPr lang="en-US" sz="2600" dirty="0"/>
              <a:t>Called </a:t>
            </a:r>
            <a:r>
              <a:rPr lang="en-US" sz="2600" b="1" dirty="0">
                <a:solidFill>
                  <a:schemeClr val="accent1"/>
                </a:solidFill>
              </a:rPr>
              <a:t>context switching</a:t>
            </a:r>
          </a:p>
          <a:p>
            <a:r>
              <a:rPr lang="en-US" dirty="0"/>
              <a:t>Appears to user like all threads running simultaneously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34554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>
                <a:solidFill>
                  <a:schemeClr val="bg1"/>
                </a:solidFill>
                <a:latin typeface="+mj-lt"/>
              </a:rPr>
              <a:t>Threads in Conventional Processor</a:t>
            </a:r>
          </a:p>
        </p:txBody>
      </p:sp>
    </p:spTree>
    <p:extLst>
      <p:ext uri="{BB962C8B-B14F-4D97-AF65-F5344CB8AC3E}">
        <p14:creationId xmlns:p14="http://schemas.microsoft.com/office/powerpoint/2010/main" val="295496600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88" name="Rectangle 4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09600" y="12192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/>
              <a:t>Multiple copies of architectural state</a:t>
            </a:r>
          </a:p>
          <a:p>
            <a:r>
              <a:rPr lang="en-US" dirty="0"/>
              <a:t>Multiple threads </a:t>
            </a:r>
            <a:r>
              <a:rPr lang="en-US" b="1" dirty="0">
                <a:solidFill>
                  <a:srgbClr val="0070C0"/>
                </a:solidFill>
              </a:rPr>
              <a:t>active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at once:</a:t>
            </a:r>
          </a:p>
          <a:p>
            <a:pPr lvl="1"/>
            <a:r>
              <a:rPr lang="en-US" sz="2600" dirty="0"/>
              <a:t>When one thread stalls, another runs immediately</a:t>
            </a:r>
          </a:p>
          <a:p>
            <a:pPr lvl="1"/>
            <a:r>
              <a:rPr lang="en-US" sz="2600" dirty="0"/>
              <a:t>If one thread can’t keep all execution units busy, another thread can use them</a:t>
            </a:r>
          </a:p>
          <a:p>
            <a:r>
              <a:rPr lang="en-US" dirty="0"/>
              <a:t>Does not increase instruction-level parallelism (ILP) of single thread, but increases throughput </a:t>
            </a:r>
            <a:endParaRPr lang="en-US" sz="1000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	Intel calls this “</a:t>
            </a:r>
            <a:r>
              <a:rPr lang="en-US" b="1" dirty="0" err="1">
                <a:solidFill>
                  <a:srgbClr val="0070C0"/>
                </a:solidFill>
              </a:rPr>
              <a:t>hyperthreading</a:t>
            </a:r>
            <a:r>
              <a:rPr lang="en-US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Multithreading</a:t>
            </a:r>
          </a:p>
        </p:txBody>
      </p:sp>
    </p:spTree>
    <p:extLst>
      <p:ext uri="{BB962C8B-B14F-4D97-AF65-F5344CB8AC3E}">
        <p14:creationId xmlns:p14="http://schemas.microsoft.com/office/powerpoint/2010/main" val="231679397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4" name="Rectangle 4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09600" y="12954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/>
              <a:t>Multiple processors (cores) with a method of communication between them</a:t>
            </a:r>
          </a:p>
          <a:p>
            <a:r>
              <a:rPr lang="en-US" dirty="0"/>
              <a:t>Types:</a:t>
            </a:r>
          </a:p>
          <a:p>
            <a:pPr lvl="1"/>
            <a:r>
              <a:rPr lang="en-US" sz="2600" b="1" dirty="0">
                <a:solidFill>
                  <a:srgbClr val="0070C0"/>
                </a:solidFill>
              </a:rPr>
              <a:t>Homogeneous:</a:t>
            </a:r>
            <a:r>
              <a:rPr lang="en-US" sz="2600" dirty="0"/>
              <a:t> multiple cores with shared main memory</a:t>
            </a:r>
          </a:p>
          <a:p>
            <a:pPr lvl="1"/>
            <a:r>
              <a:rPr lang="en-US" sz="2600" b="1" dirty="0">
                <a:solidFill>
                  <a:srgbClr val="0070C0"/>
                </a:solidFill>
              </a:rPr>
              <a:t>Heterogeneous:</a:t>
            </a:r>
            <a:r>
              <a:rPr lang="en-US" sz="2600" dirty="0">
                <a:solidFill>
                  <a:schemeClr val="accent1"/>
                </a:solidFill>
              </a:rPr>
              <a:t> </a:t>
            </a:r>
            <a:r>
              <a:rPr lang="en-US" sz="2600" dirty="0"/>
              <a:t>separate cores for different tasks (for example, DSP and CPU in cell phone)</a:t>
            </a:r>
          </a:p>
          <a:p>
            <a:pPr lvl="1"/>
            <a:r>
              <a:rPr lang="en-US" sz="2600" b="1" dirty="0">
                <a:solidFill>
                  <a:srgbClr val="0070C0"/>
                </a:solidFill>
              </a:rPr>
              <a:t>Clusters:</a:t>
            </a:r>
            <a:r>
              <a:rPr lang="en-US" sz="2600" dirty="0"/>
              <a:t> each core has own memory system</a:t>
            </a:r>
          </a:p>
          <a:p>
            <a:pPr lvl="1"/>
            <a:endParaRPr lang="en-US" sz="3200" dirty="0"/>
          </a:p>
          <a:p>
            <a:endParaRPr lang="en-US" dirty="0"/>
          </a:p>
        </p:txBody>
      </p:sp>
      <p:sp>
        <p:nvSpPr>
          <p:cNvPr id="134656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Multiprocessors</a:t>
            </a:r>
          </a:p>
        </p:txBody>
      </p:sp>
    </p:spTree>
    <p:extLst>
      <p:ext uri="{BB962C8B-B14F-4D97-AF65-F5344CB8AC3E}">
        <p14:creationId xmlns:p14="http://schemas.microsoft.com/office/powerpoint/2010/main" val="208116939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4" name="Rectangle 4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09600" y="12954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4656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Multicycle Processor Test Bench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179525-8C23-CE4D-856C-3040F8E75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295400"/>
            <a:ext cx="568297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7745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Multicycle Processor Test Bench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6190A9-05DD-464B-A8EB-A2D5FF349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" y="1295400"/>
            <a:ext cx="760541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3602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Multicycle Processor Test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1886A-E113-D841-8864-7DD79729C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" y="1187450"/>
            <a:ext cx="79502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8789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Multicycle Processor Memory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8287C3-CCDC-E443-889D-4CACE9D41AD3}"/>
              </a:ext>
            </a:extLst>
          </p:cNvPr>
          <p:cNvSpPr txBox="1"/>
          <p:nvPr/>
        </p:nvSpPr>
        <p:spPr>
          <a:xfrm>
            <a:off x="7315200" y="1049953"/>
            <a:ext cx="1371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E04F000F E2802005 E280300C E2437009 E1874002 E0035004 E0855004 E255500A C2555002 E285500C E0558007 0A00000C E0538004 AA000000 E2805000 E0578002 B2857001 E0477002 E58370E0 E59020EC E08FF000 E280200E EA000001 E280200D E280200A E58020F8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32D2B4-9313-1143-B18A-037CF1F91E85}"/>
              </a:ext>
            </a:extLst>
          </p:cNvPr>
          <p:cNvSpPr/>
          <p:nvPr/>
        </p:nvSpPr>
        <p:spPr>
          <a:xfrm>
            <a:off x="457200" y="1752600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initial   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$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readmemh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("memfile.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",RAM); 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1778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4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189037"/>
            <a:ext cx="8229600" cy="4525963"/>
          </a:xfrm>
        </p:spPr>
        <p:txBody>
          <a:bodyPr/>
          <a:lstStyle/>
          <a:p>
            <a:r>
              <a:rPr lang="en-US" dirty="0"/>
              <a:t>10-20 stages typical</a:t>
            </a:r>
          </a:p>
          <a:p>
            <a:r>
              <a:rPr lang="en-US" dirty="0"/>
              <a:t>Number of stages limited by:</a:t>
            </a:r>
          </a:p>
          <a:p>
            <a:pPr lvl="1"/>
            <a:r>
              <a:rPr lang="en-US" dirty="0"/>
              <a:t>Pipeline hazards</a:t>
            </a:r>
          </a:p>
          <a:p>
            <a:pPr lvl="1"/>
            <a:r>
              <a:rPr lang="en-US" dirty="0"/>
              <a:t>Sequencing overhead</a:t>
            </a:r>
          </a:p>
          <a:p>
            <a:pPr lvl="1"/>
            <a:r>
              <a:rPr lang="en-US" dirty="0"/>
              <a:t>Power</a:t>
            </a:r>
          </a:p>
          <a:p>
            <a:pPr lvl="1"/>
            <a:r>
              <a:rPr lang="en-US" dirty="0"/>
              <a:t>Cost</a:t>
            </a:r>
          </a:p>
          <a:p>
            <a:endParaRPr lang="en-US" dirty="0"/>
          </a:p>
        </p:txBody>
      </p:sp>
      <p:sp>
        <p:nvSpPr>
          <p:cNvPr id="133325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25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Deep Pipelining</a:t>
            </a:r>
          </a:p>
        </p:txBody>
      </p:sp>
    </p:spTree>
    <p:extLst>
      <p:ext uri="{BB962C8B-B14F-4D97-AF65-F5344CB8AC3E}">
        <p14:creationId xmlns:p14="http://schemas.microsoft.com/office/powerpoint/2010/main" val="34465524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88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609600" y="990600"/>
            <a:ext cx="8229600" cy="5181600"/>
          </a:xfrm>
        </p:spPr>
        <p:txBody>
          <a:bodyPr>
            <a:noAutofit/>
          </a:bodyPr>
          <a:lstStyle/>
          <a:p>
            <a:r>
              <a:rPr lang="en-US" sz="2400" dirty="0"/>
              <a:t>Decompose more complex instructions into a series of simple instructions called </a:t>
            </a:r>
            <a:r>
              <a:rPr lang="en-US" sz="2400" i="1" dirty="0"/>
              <a:t>micro-operations</a:t>
            </a:r>
            <a:r>
              <a:rPr lang="en-US" sz="2400" dirty="0"/>
              <a:t> (</a:t>
            </a:r>
            <a:r>
              <a:rPr lang="en-US" sz="2400" i="1" dirty="0"/>
              <a:t>micro-ops</a:t>
            </a:r>
            <a:r>
              <a:rPr lang="en-US" sz="2400" dirty="0"/>
              <a:t> or </a:t>
            </a:r>
            <a:r>
              <a:rPr lang="en-US" sz="2400" i="1" dirty="0"/>
              <a:t>µ-ops</a:t>
            </a:r>
            <a:r>
              <a:rPr lang="en-US" sz="2400" dirty="0"/>
              <a:t>)</a:t>
            </a:r>
          </a:p>
          <a:p>
            <a:r>
              <a:rPr lang="en-US" sz="2400" dirty="0"/>
              <a:t>At run-time, complex instructions are decoded into one or more micro-ops</a:t>
            </a:r>
          </a:p>
          <a:p>
            <a:r>
              <a:rPr lang="en-US" sz="2400" dirty="0"/>
              <a:t>Used heavily in CISC (complex instruction set computer) architectures (e.g., x86)</a:t>
            </a:r>
          </a:p>
          <a:p>
            <a:r>
              <a:rPr lang="en-US" sz="2400" dirty="0"/>
              <a:t>Used for some ARM instructions, for example: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b="1" dirty="0">
                <a:solidFill>
                  <a:srgbClr val="0070C0"/>
                </a:solidFill>
              </a:rPr>
              <a:t>Complex Op			Micro-op Sequence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LDR R1, [R2], #4	LDR R1, [R2]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		ADD R2, R2, #4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  Without u-ops, would need 2nd write port on the register file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Micro-operations</a:t>
            </a:r>
          </a:p>
        </p:txBody>
      </p:sp>
    </p:spTree>
    <p:extLst>
      <p:ext uri="{BB962C8B-B14F-4D97-AF65-F5344CB8AC3E}">
        <p14:creationId xmlns:p14="http://schemas.microsoft.com/office/powerpoint/2010/main" val="395908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88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143000"/>
            <a:ext cx="8001000" cy="5181600"/>
          </a:xfrm>
        </p:spPr>
        <p:txBody>
          <a:bodyPr>
            <a:normAutofit/>
          </a:bodyPr>
          <a:lstStyle/>
          <a:p>
            <a:r>
              <a:rPr lang="en-US" sz="2800" dirty="0"/>
              <a:t>Allow for dense code (fewer memory accesses)</a:t>
            </a:r>
          </a:p>
          <a:p>
            <a:r>
              <a:rPr lang="en-US" sz="2800" dirty="0">
                <a:latin typeface="+mj-lt"/>
                <a:cs typeface="Courier New" panose="02070309020205020404" pitchFamily="49" charset="0"/>
              </a:rPr>
              <a:t>Yet preserve simplicity of RISC hardware</a:t>
            </a:r>
          </a:p>
          <a:p>
            <a:r>
              <a:rPr lang="en-US" sz="2800" dirty="0">
                <a:latin typeface="+mj-lt"/>
                <a:cs typeface="Courier New" panose="02070309020205020404" pitchFamily="49" charset="0"/>
              </a:rPr>
              <a:t>ARM strikes balance by choosing instructions that:</a:t>
            </a:r>
          </a:p>
          <a:p>
            <a:pPr lvl="1"/>
            <a:r>
              <a:rPr lang="en-US" sz="2400" dirty="0">
                <a:latin typeface="+mj-lt"/>
                <a:cs typeface="Courier New" panose="02070309020205020404" pitchFamily="49" charset="0"/>
              </a:rPr>
              <a:t>Give better code density than pure RISC instruction sets (such as MIPS)</a:t>
            </a:r>
          </a:p>
          <a:p>
            <a:pPr lvl="1"/>
            <a:r>
              <a:rPr lang="en-US" sz="2400" dirty="0">
                <a:latin typeface="+mj-lt"/>
                <a:cs typeface="Courier New" panose="02070309020205020404" pitchFamily="49" charset="0"/>
              </a:rPr>
              <a:t>Enable more efficient decoding than CISC instruction sets (such as x86)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Micro-operations</a:t>
            </a:r>
          </a:p>
        </p:txBody>
      </p:sp>
    </p:spTree>
    <p:extLst>
      <p:ext uri="{BB962C8B-B14F-4D97-AF65-F5344CB8AC3E}">
        <p14:creationId xmlns:p14="http://schemas.microsoft.com/office/powerpoint/2010/main" val="3651902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88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143000"/>
            <a:ext cx="8229600" cy="4525963"/>
          </a:xfrm>
        </p:spPr>
        <p:txBody>
          <a:bodyPr/>
          <a:lstStyle/>
          <a:p>
            <a:r>
              <a:rPr lang="en-US" dirty="0"/>
              <a:t>Guess whether branch will be taken</a:t>
            </a:r>
          </a:p>
          <a:p>
            <a:pPr lvl="1"/>
            <a:r>
              <a:rPr lang="en-US" dirty="0"/>
              <a:t>Backward branches are usually taken (loops)</a:t>
            </a:r>
          </a:p>
          <a:p>
            <a:pPr lvl="1"/>
            <a:r>
              <a:rPr lang="en-US" dirty="0"/>
              <a:t>Consider history to improve guess</a:t>
            </a:r>
          </a:p>
          <a:p>
            <a:r>
              <a:rPr lang="en-US" dirty="0"/>
              <a:t>Good prediction reduces fraction of branches requiring a flush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Branch Prediction</a:t>
            </a:r>
          </a:p>
        </p:txBody>
      </p:sp>
    </p:spTree>
    <p:extLst>
      <p:ext uri="{BB962C8B-B14F-4D97-AF65-F5344CB8AC3E}">
        <p14:creationId xmlns:p14="http://schemas.microsoft.com/office/powerpoint/2010/main" val="2704486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7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Ideal pipelined processor: CPI = 1</a:t>
            </a:r>
          </a:p>
          <a:p>
            <a:r>
              <a:rPr lang="en-US" dirty="0"/>
              <a:t>Branch </a:t>
            </a:r>
            <a:r>
              <a:rPr lang="en-US" dirty="0" err="1"/>
              <a:t>misprediction</a:t>
            </a:r>
            <a:r>
              <a:rPr lang="en-US" dirty="0"/>
              <a:t> increases CPI</a:t>
            </a:r>
          </a:p>
          <a:p>
            <a:r>
              <a:rPr lang="en-US" b="1" dirty="0"/>
              <a:t>Static branch prediction:</a:t>
            </a:r>
          </a:p>
          <a:p>
            <a:pPr lvl="1"/>
            <a:r>
              <a:rPr lang="en-US" dirty="0"/>
              <a:t>Check direction of branch (forward or backward)</a:t>
            </a:r>
          </a:p>
          <a:p>
            <a:pPr lvl="1"/>
            <a:r>
              <a:rPr lang="en-US" dirty="0"/>
              <a:t>If backward, predict taken</a:t>
            </a:r>
          </a:p>
          <a:p>
            <a:pPr lvl="1"/>
            <a:r>
              <a:rPr lang="en-US" dirty="0"/>
              <a:t>Else, predict not taken</a:t>
            </a:r>
          </a:p>
          <a:p>
            <a:r>
              <a:rPr lang="en-US" b="1" dirty="0"/>
              <a:t>Dynamic branch prediction:</a:t>
            </a:r>
          </a:p>
          <a:p>
            <a:pPr lvl="1"/>
            <a:r>
              <a:rPr lang="en-US" dirty="0"/>
              <a:t>Keep history of last several hundred (or thousand) branches in </a:t>
            </a:r>
            <a:r>
              <a:rPr lang="en-US" i="1" dirty="0"/>
              <a:t>branch target buffer</a:t>
            </a:r>
            <a:r>
              <a:rPr lang="en-US" dirty="0"/>
              <a:t>, record:</a:t>
            </a:r>
          </a:p>
          <a:p>
            <a:pPr lvl="2"/>
            <a:r>
              <a:rPr lang="en-US" dirty="0"/>
              <a:t>Branch destination</a:t>
            </a:r>
          </a:p>
          <a:p>
            <a:pPr lvl="2"/>
            <a:r>
              <a:rPr lang="en-US" dirty="0"/>
              <a:t>Whether branch was taken</a:t>
            </a:r>
          </a:p>
          <a:p>
            <a:endParaRPr lang="en-US" dirty="0"/>
          </a:p>
        </p:txBody>
      </p:sp>
      <p:sp>
        <p:nvSpPr>
          <p:cNvPr id="133427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427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Branch Prediction</a:t>
            </a:r>
          </a:p>
        </p:txBody>
      </p:sp>
    </p:spTree>
    <p:extLst>
      <p:ext uri="{BB962C8B-B14F-4D97-AF65-F5344CB8AC3E}">
        <p14:creationId xmlns:p14="http://schemas.microsoft.com/office/powerpoint/2010/main" val="23052855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5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31817" y="12954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MOV R1, #0		; R1 = sum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MOV R0, #0		; R0 = </a:t>
            </a:r>
            <a:r>
              <a:rPr lang="en-US" sz="2000" dirty="0" err="1">
                <a:latin typeface="Courier New" pitchFamily="49" charset="0"/>
              </a:rPr>
              <a:t>i</a:t>
            </a: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FOR				; for (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=0;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&lt;10;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=i+1)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CMP R0, #10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BGE DONE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ADD R1, R1, R0		; sum = sum + </a:t>
            </a:r>
            <a:r>
              <a:rPr lang="en-US" sz="2000" dirty="0" err="1">
                <a:latin typeface="Courier New" pitchFamily="49" charset="0"/>
              </a:rPr>
              <a:t>i</a:t>
            </a: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ADD R0, R0, #1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B   FOR</a:t>
            </a: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DONE</a:t>
            </a: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33632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632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Branch Prediction Example</a:t>
            </a:r>
          </a:p>
        </p:txBody>
      </p:sp>
    </p:spTree>
    <p:extLst>
      <p:ext uri="{BB962C8B-B14F-4D97-AF65-F5344CB8AC3E}">
        <p14:creationId xmlns:p14="http://schemas.microsoft.com/office/powerpoint/2010/main" val="33003142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301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Remembers whether branch was taken the last time and does the same thing</a:t>
            </a:r>
          </a:p>
          <a:p>
            <a:r>
              <a:rPr lang="en-US" dirty="0" err="1"/>
              <a:t>Mispredicts</a:t>
            </a:r>
            <a:r>
              <a:rPr lang="en-US" dirty="0"/>
              <a:t> first and last branch of loop</a:t>
            </a:r>
          </a:p>
        </p:txBody>
      </p:sp>
      <p:sp>
        <p:nvSpPr>
          <p:cNvPr id="133529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53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1-Bit Branch Predictor</a:t>
            </a:r>
          </a:p>
        </p:txBody>
      </p:sp>
    </p:spTree>
    <p:extLst>
      <p:ext uri="{BB962C8B-B14F-4D97-AF65-F5344CB8AC3E}">
        <p14:creationId xmlns:p14="http://schemas.microsoft.com/office/powerpoint/2010/main" val="238493899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17212</TotalTime>
  <Words>811</Words>
  <Application>Microsoft Macintosh PowerPoint</Application>
  <PresentationFormat>On-screen Show (4:3)</PresentationFormat>
  <Paragraphs>183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Arial Black</vt:lpstr>
      <vt:lpstr>Calibri</vt:lpstr>
      <vt:lpstr>Courier New</vt:lpstr>
      <vt:lpstr>Times New Roman</vt:lpstr>
      <vt:lpstr>Office Theme</vt:lpstr>
      <vt:lpstr>VISIO</vt:lpstr>
      <vt:lpstr>Visio</vt:lpstr>
      <vt:lpstr>Lecture 23:  Advanced  Microarchitecture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Microsoft Office User</cp:lastModifiedBy>
  <cp:revision>136</cp:revision>
  <cp:lastPrinted>2018-01-16T16:40:17Z</cp:lastPrinted>
  <dcterms:created xsi:type="dcterms:W3CDTF">2012-08-07T04:56:47Z</dcterms:created>
  <dcterms:modified xsi:type="dcterms:W3CDTF">2019-12-08T04:30:20Z</dcterms:modified>
</cp:coreProperties>
</file>