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8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0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2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3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4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5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5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53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4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56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57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58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59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60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61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62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63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64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65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561" r:id="rId3"/>
    <p:sldId id="884" r:id="rId4"/>
    <p:sldId id="885" r:id="rId5"/>
    <p:sldId id="633" r:id="rId6"/>
    <p:sldId id="634" r:id="rId7"/>
    <p:sldId id="635" r:id="rId8"/>
    <p:sldId id="639" r:id="rId9"/>
    <p:sldId id="886" r:id="rId10"/>
    <p:sldId id="887" r:id="rId11"/>
    <p:sldId id="888" r:id="rId12"/>
    <p:sldId id="697" r:id="rId13"/>
    <p:sldId id="786" r:id="rId14"/>
    <p:sldId id="794" r:id="rId15"/>
    <p:sldId id="860" r:id="rId16"/>
    <p:sldId id="795" r:id="rId17"/>
    <p:sldId id="796" r:id="rId18"/>
    <p:sldId id="797" r:id="rId19"/>
    <p:sldId id="798" r:id="rId20"/>
    <p:sldId id="861" r:id="rId21"/>
    <p:sldId id="865" r:id="rId22"/>
    <p:sldId id="863" r:id="rId23"/>
    <p:sldId id="864" r:id="rId24"/>
    <p:sldId id="866" r:id="rId25"/>
    <p:sldId id="868" r:id="rId26"/>
    <p:sldId id="801" r:id="rId27"/>
    <p:sldId id="802" r:id="rId28"/>
    <p:sldId id="807" r:id="rId29"/>
    <p:sldId id="808" r:id="rId30"/>
    <p:sldId id="809" r:id="rId31"/>
    <p:sldId id="810" r:id="rId32"/>
    <p:sldId id="811" r:id="rId33"/>
    <p:sldId id="812" r:id="rId34"/>
    <p:sldId id="813" r:id="rId35"/>
    <p:sldId id="814" r:id="rId36"/>
    <p:sldId id="815" r:id="rId37"/>
    <p:sldId id="869" r:id="rId38"/>
    <p:sldId id="816" r:id="rId39"/>
    <p:sldId id="817" r:id="rId40"/>
    <p:sldId id="818" r:id="rId41"/>
    <p:sldId id="819" r:id="rId42"/>
    <p:sldId id="820" r:id="rId43"/>
    <p:sldId id="821" r:id="rId44"/>
    <p:sldId id="870" r:id="rId45"/>
    <p:sldId id="822" r:id="rId46"/>
    <p:sldId id="823" r:id="rId47"/>
    <p:sldId id="824" r:id="rId48"/>
    <p:sldId id="872" r:id="rId49"/>
    <p:sldId id="877" r:id="rId50"/>
    <p:sldId id="874" r:id="rId51"/>
    <p:sldId id="875" r:id="rId52"/>
    <p:sldId id="878" r:id="rId53"/>
    <p:sldId id="873" r:id="rId54"/>
    <p:sldId id="826" r:id="rId55"/>
    <p:sldId id="827" r:id="rId56"/>
    <p:sldId id="828" r:id="rId57"/>
    <p:sldId id="829" r:id="rId58"/>
    <p:sldId id="879" r:id="rId59"/>
    <p:sldId id="830" r:id="rId60"/>
    <p:sldId id="831" r:id="rId61"/>
    <p:sldId id="832" r:id="rId62"/>
    <p:sldId id="833" r:id="rId63"/>
    <p:sldId id="883" r:id="rId64"/>
    <p:sldId id="881" r:id="rId65"/>
    <p:sldId id="836" r:id="rId66"/>
    <p:sldId id="837" r:id="rId67"/>
    <p:sldId id="838" r:id="rId6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2" autoAdjust="0"/>
    <p:restoredTop sz="94007" autoAdjust="0"/>
  </p:normalViewPr>
  <p:slideViewPr>
    <p:cSldViewPr>
      <p:cViewPr varScale="1">
        <p:scale>
          <a:sx n="89" d="100"/>
          <a:sy n="89" d="100"/>
        </p:scale>
        <p:origin x="4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95CC6D-5ADA-4042-AEC9-DC373F682D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BEB22-C9AC-194D-9438-4197513EB6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03AF4-FDDB-604E-97C6-BE524C922FC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E6649-A013-154A-8064-F3A4292D17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DA993-4B13-574D-A959-C1272ED2BF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7848C-900E-5A45-A711-198C1E43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92480-A986-40A2-BCD8-1F86C64961F0}" type="slidenum">
              <a:rPr lang="en-US"/>
              <a:pPr/>
              <a:t>11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8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12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3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13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5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14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15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16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17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18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19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20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3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05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21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22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23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24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25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26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27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13C2A-3FE9-4C28-9AA5-0A2689172120}" type="slidenum">
              <a:rPr lang="en-US"/>
              <a:pPr/>
              <a:t>28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C497D-BAAF-4663-94BD-869D41A91B61}" type="slidenum">
              <a:rPr lang="en-US"/>
              <a:pPr/>
              <a:t>29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BCA3-1859-43AB-8F11-EED879A75AE8}" type="slidenum">
              <a:rPr lang="en-US"/>
              <a:pPr/>
              <a:t>30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4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4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E2FF9-E030-419D-B53F-CD75372687CF}" type="slidenum">
              <a:rPr lang="en-US"/>
              <a:pPr/>
              <a:t>31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32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4DEA3-25D5-4603-B984-4A488CC8E538}" type="slidenum">
              <a:rPr lang="en-US"/>
              <a:pPr/>
              <a:t>33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66E8A-C797-4C9B-9D3A-7827445D777A}" type="slidenum">
              <a:rPr lang="en-US"/>
              <a:pPr/>
              <a:t>34</a:t>
            </a:fld>
            <a:endParaRPr lang="en-US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D43F-D11A-439E-A2E3-AE659895A2EF}" type="slidenum">
              <a:rPr lang="en-US"/>
              <a:pPr/>
              <a:t>35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3316F-328F-418C-A7E2-87315872C0A5}" type="slidenum">
              <a:rPr lang="en-US"/>
              <a:pPr/>
              <a:t>36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3316F-328F-418C-A7E2-87315872C0A5}" type="slidenum">
              <a:rPr lang="en-US"/>
              <a:pPr/>
              <a:t>37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D0BD1-CD86-4E00-AFFB-63A734364820}" type="slidenum">
              <a:rPr lang="en-US"/>
              <a:pPr/>
              <a:t>38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39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40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9DE6C-94EB-4595-8F93-B562C19E80F3}" type="slidenum">
              <a:rPr lang="en-US"/>
              <a:pPr/>
              <a:t>5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D2598-CECF-4725-8E73-E6498698778A}" type="slidenum">
              <a:rPr lang="en-US"/>
              <a:pPr/>
              <a:t>41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42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43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44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F83D-A788-465D-8F6C-62F60A745528}" type="slidenum">
              <a:rPr lang="en-US"/>
              <a:pPr/>
              <a:t>45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32D8E-8CD6-4B81-97F7-5F8D03F2A0A0}" type="slidenum">
              <a:rPr lang="en-US"/>
              <a:pPr/>
              <a:t>46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58592-DAED-4876-A72F-034A0267A593}" type="slidenum">
              <a:rPr lang="en-US"/>
              <a:pPr/>
              <a:t>47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48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49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50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116BC-9845-471E-87D1-5CAE8EC4FE68}" type="slidenum">
              <a:rPr lang="en-US"/>
              <a:pPr/>
              <a:t>6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51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52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53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54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55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56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57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58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59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60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AA932-E6E5-4D21-89D3-9B7F63FC33F5}" type="slidenum">
              <a:rPr lang="en-US"/>
              <a:pPr/>
              <a:t>7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61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84BA1-219F-4B11-A353-85AD5E96ACFB}" type="slidenum">
              <a:rPr lang="en-US"/>
              <a:pPr/>
              <a:t>62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84BA1-219F-4B11-A353-85AD5E96ACFB}" type="slidenum">
              <a:rPr lang="en-US"/>
              <a:pPr/>
              <a:t>63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84BA1-219F-4B11-A353-85AD5E96ACFB}" type="slidenum">
              <a:rPr lang="en-US"/>
              <a:pPr/>
              <a:t>64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E6B2-1B9C-4B23-AF73-FDB55FF9BE0C}" type="slidenum">
              <a:rPr lang="en-US"/>
              <a:pPr/>
              <a:t>65</a:t>
            </a:fld>
            <a:endParaRPr lang="en-US"/>
          </a:p>
        </p:txBody>
      </p:sp>
      <p:sp>
        <p:nvSpPr>
          <p:cNvPr id="145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66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67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8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9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5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10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>
                    <a:lumMod val="50000"/>
                  </a:schemeClr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HARRIS\Books\DDCAriscv\LectureSlides\riscv-logos\riscv-logos\PNG\Standard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3" y="6324600"/>
            <a:ext cx="3354287" cy="5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429000" y="6365557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/>
              <a:t>Digital Design and Computer Architecture: RISC-V Edition</a:t>
            </a:r>
            <a:r>
              <a:rPr lang="en-US" sz="1400" b="0" baseline="0" dirty="0"/>
              <a:t> </a:t>
            </a:r>
          </a:p>
          <a:p>
            <a:pPr algn="r"/>
            <a:r>
              <a:rPr lang="en-US" sz="1400" b="0" baseline="0" dirty="0"/>
              <a:t>Har</a:t>
            </a:r>
            <a:r>
              <a:rPr lang="en-US" sz="1400" b="0" dirty="0"/>
              <a:t>ris &amp; Harris</a:t>
            </a:r>
            <a:r>
              <a:rPr lang="en-US" sz="1400" b="0" baseline="0" dirty="0"/>
              <a:t> © 2020 Elsevier</a:t>
            </a:r>
            <a:endParaRPr lang="en-US" sz="1400" b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29000" y="6553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/>
                </a:solidFill>
              </a:rPr>
              <a:t>Chapter 7 &lt;</a:t>
            </a:r>
            <a:fld id="{D1B2EFE9-D440-4A3B-858C-5FEDF5DD0E10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HARRIS\Books\DDCAriscv\LectureSlides\riscv-logos\riscv-logos\PNG\Standard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3" y="6324600"/>
            <a:ext cx="3354287" cy="5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429000" y="6365557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/>
              <a:t>Digital Design and Computer Architecture: RISC-V Edition</a:t>
            </a:r>
            <a:r>
              <a:rPr lang="en-US" sz="1400" b="0" baseline="0" dirty="0"/>
              <a:t> </a:t>
            </a:r>
          </a:p>
          <a:p>
            <a:pPr algn="r"/>
            <a:r>
              <a:rPr lang="en-US" sz="1400" b="0" baseline="0" dirty="0"/>
              <a:t>Har</a:t>
            </a:r>
            <a:r>
              <a:rPr lang="en-US" sz="1400" b="0" dirty="0"/>
              <a:t>ris &amp; Harris</a:t>
            </a:r>
            <a:r>
              <a:rPr lang="en-US" sz="1400" b="0" baseline="0" dirty="0"/>
              <a:t> © 2020 Elsevier</a:t>
            </a:r>
            <a:endParaRPr lang="en-US" sz="1400" b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29000" y="65502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/>
                </a:solidFill>
              </a:rPr>
              <a:t>Chapter 7 &lt;</a:t>
            </a:r>
            <a:fld id="{D1B2EFE9-D440-4A3B-858C-5FEDF5DD0E10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</a:rPr>
              <a:t>&gt;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24000" y="762000"/>
            <a:ext cx="7620000" cy="76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762000"/>
            <a:ext cx="1524000" cy="76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7.emf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29.xml"/><Relationship Id="rId7" Type="http://schemas.openxmlformats.org/officeDocument/2006/relationships/image" Target="../media/image8.emf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0.emf"/><Relationship Id="rId2" Type="http://schemas.openxmlformats.org/officeDocument/2006/relationships/tags" Target="../tags/tag3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44.xml"/><Relationship Id="rId7" Type="http://schemas.openxmlformats.org/officeDocument/2006/relationships/oleObject" Target="../embeddings/oleObject6.bin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47.xml"/><Relationship Id="rId7" Type="http://schemas.openxmlformats.org/officeDocument/2006/relationships/oleObject" Target="../embeddings/oleObject7.bin"/><Relationship Id="rId2" Type="http://schemas.openxmlformats.org/officeDocument/2006/relationships/tags" Target="../tags/tag46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50.xml"/><Relationship Id="rId7" Type="http://schemas.openxmlformats.org/officeDocument/2006/relationships/oleObject" Target="../embeddings/oleObject8.bin"/><Relationship Id="rId2" Type="http://schemas.openxmlformats.org/officeDocument/2006/relationships/tags" Target="../tags/tag49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53.xml"/><Relationship Id="rId7" Type="http://schemas.openxmlformats.org/officeDocument/2006/relationships/oleObject" Target="../embeddings/oleObject9.bin"/><Relationship Id="rId2" Type="http://schemas.openxmlformats.org/officeDocument/2006/relationships/tags" Target="../tags/tag52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3.emf"/><Relationship Id="rId2" Type="http://schemas.openxmlformats.org/officeDocument/2006/relationships/tags" Target="../tags/tag71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Visio_Drawing2222224431111111.vsdx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14.emf"/><Relationship Id="rId2" Type="http://schemas.openxmlformats.org/officeDocument/2006/relationships/tags" Target="../tags/tag7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5.emf"/><Relationship Id="rId2" Type="http://schemas.openxmlformats.org/officeDocument/2006/relationships/tags" Target="../tags/tag7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2.bin"/><Relationship Id="rId2" Type="http://schemas.openxmlformats.org/officeDocument/2006/relationships/tags" Target="../tags/tag77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81.xml"/><Relationship Id="rId7" Type="http://schemas.openxmlformats.org/officeDocument/2006/relationships/oleObject" Target="../embeddings/oleObject13.bin"/><Relationship Id="rId2" Type="http://schemas.openxmlformats.org/officeDocument/2006/relationships/tags" Target="../tags/tag80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88.xml"/><Relationship Id="rId7" Type="http://schemas.openxmlformats.org/officeDocument/2006/relationships/oleObject" Target="../embeddings/oleObject14.bin"/><Relationship Id="rId2" Type="http://schemas.openxmlformats.org/officeDocument/2006/relationships/tags" Target="../tags/tag87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99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98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03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06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05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109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08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18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image" Target="../media/image2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22.xml"/><Relationship Id="rId7" Type="http://schemas.openxmlformats.org/officeDocument/2006/relationships/notesSlide" Target="../notesSlides/notesSlide45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image" Target="../media/image2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126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image" Target="../media/image2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notesSlide" Target="../notesSlides/notesSlide47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notesSlide" Target="../notesSlides/notesSlide4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notesSlide" Target="../notesSlides/notesSlide49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notesSlide" Target="../notesSlides/notesSlide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4.xml"/><Relationship Id="rId3" Type="http://schemas.openxmlformats.org/officeDocument/2006/relationships/tags" Target="../tags/tag1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10" Type="http://schemas.openxmlformats.org/officeDocument/2006/relationships/image" Target="../media/image25.emf"/><Relationship Id="rId4" Type="http://schemas.openxmlformats.org/officeDocument/2006/relationships/tags" Target="../tags/tag166.xml"/><Relationship Id="rId9" Type="http://schemas.openxmlformats.org/officeDocument/2006/relationships/oleObject" Target="../embeddings/oleObject2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70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image" Target="../media/image2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notesSlide" Target="../notesSlides/notesSlide56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notesSlide" Target="../notesSlides/notesSlide57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2.xml"/><Relationship Id="rId4" Type="http://schemas.openxmlformats.org/officeDocument/2006/relationships/tags" Target="../tags/tag18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84.xml"/><Relationship Id="rId7" Type="http://schemas.openxmlformats.org/officeDocument/2006/relationships/notesSlide" Target="../notesSlides/notesSlide58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9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198.xml"/><Relationship Id="rId7" Type="http://schemas.openxmlformats.org/officeDocument/2006/relationships/notesSlide" Target="../notesSlides/notesSlide63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9" Type="http://schemas.openxmlformats.org/officeDocument/2006/relationships/image" Target="../media/image2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0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/>
              <a:t>Digital Design and Computer Architecture</a:t>
            </a:r>
            <a:r>
              <a:rPr lang="en-US" sz="2600" b="1" dirty="0"/>
              <a:t>, RISC-V Edition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2769513"/>
            <a:ext cx="8077200" cy="0"/>
          </a:xfrm>
          <a:prstGeom prst="line">
            <a:avLst/>
          </a:prstGeom>
          <a:ln w="349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David M. Harris and Sarah L. Harris</a:t>
            </a:r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48768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c1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</a:pP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   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[40 + 2(200) + 100 + 120 + 30 + 60]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    =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750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ps</a:t>
            </a:r>
            <a:endParaRPr lang="en-US" sz="24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rgbClr val="002060"/>
                </a:solidFill>
                <a:latin typeface="+mj-lt"/>
              </a:rPr>
              <a:t>Single-Cycle Performance Example</a:t>
            </a: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447800" y="1003679"/>
          <a:ext cx="6248400" cy="372072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 (Control Unit)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9469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91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91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192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Program with 100 billion instructions: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Execution Time</a:t>
            </a:r>
            <a:r>
              <a:rPr lang="en-US" sz="3200" dirty="0">
                <a:latin typeface="+mj-lt"/>
                <a:cs typeface="Arial" charset="0"/>
              </a:rPr>
              <a:t> = # instructions x CPI x </a:t>
            </a:r>
            <a:r>
              <a:rPr lang="en-US" sz="3200" i="1" dirty="0">
                <a:latin typeface="+mj-lt"/>
                <a:cs typeface="Arial" charset="0"/>
              </a:rPr>
              <a:t>T</a:t>
            </a:r>
            <a:r>
              <a:rPr lang="en-US" sz="32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i="1" dirty="0">
                <a:latin typeface="+mj-lt"/>
                <a:cs typeface="Arial" charset="0"/>
              </a:rPr>
              <a:t>		                   </a:t>
            </a:r>
            <a:r>
              <a:rPr lang="en-US" sz="3200" dirty="0">
                <a:latin typeface="+mj-lt"/>
                <a:cs typeface="Arial" charset="0"/>
              </a:rPr>
              <a:t>= (100 </a:t>
            </a:r>
            <a:r>
              <a:rPr lang="en-US" sz="3200" dirty="0">
                <a:latin typeface="+mj-lt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3200" dirty="0">
                <a:latin typeface="+mj-lt"/>
                <a:cs typeface="Arial" charset="0"/>
              </a:rPr>
              <a:t>)(1)(750  </a:t>
            </a:r>
            <a:r>
              <a:rPr lang="en-US" sz="3200" dirty="0">
                <a:latin typeface="+mj-lt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+mj-lt"/>
                <a:cs typeface="Times New Roman" pitchFamily="18" charset="0"/>
              </a:rPr>
              <a:t>-12 </a:t>
            </a:r>
            <a:r>
              <a:rPr lang="en-US" sz="3200" dirty="0">
                <a:latin typeface="+mj-lt"/>
                <a:cs typeface="Arial" charset="0"/>
              </a:rPr>
              <a:t>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	                   = </a:t>
            </a:r>
            <a:r>
              <a:rPr lang="en-US" sz="3200" b="1" dirty="0">
                <a:latin typeface="+mj-lt"/>
                <a:cs typeface="Arial" charset="0"/>
              </a:rPr>
              <a:t>75 seconds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rgbClr val="002060"/>
                </a:solidFill>
                <a:latin typeface="+mj-lt"/>
              </a:rPr>
              <a:t>Single-Cycle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40316976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8759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2060"/>
                </a:solidFill>
                <a:latin typeface="+mj-lt"/>
              </a:rPr>
              <a:t>Review: Multicycle RISC-V Processor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2400" y="914400"/>
          <a:ext cx="8756650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49" name="Visio" r:id="rId6" imgW="6013476" imgH="3621024" progId="Visio.Drawing.11">
                  <p:embed/>
                </p:oleObj>
              </mc:Choice>
              <mc:Fallback>
                <p:oleObj name="Visio" r:id="rId6" imgW="6013476" imgH="3621024" progId="Visio.Drawing.11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756650" cy="527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2117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8759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2060"/>
                </a:solidFill>
                <a:latin typeface="+mj-lt"/>
              </a:rPr>
              <a:t>Review: Multicycle Main FSM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15900" y="914400"/>
          <a:ext cx="2984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81" name="Visio" r:id="rId6" imgW="1938279" imgH="1137597" progId="Visio.Drawing.11">
                  <p:embed/>
                </p:oleObj>
              </mc:Choice>
              <mc:Fallback>
                <p:oleObj name="Visio" r:id="rId6" imgW="1938279" imgH="1137597" progId="Visio.Drawing.11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14400"/>
                        <a:ext cx="29845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24088" y="812800"/>
          <a:ext cx="6843712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82" name="Visio" r:id="rId8" imgW="4689773" imgH="3776472" progId="Visio.Drawing.11">
                  <p:embed/>
                </p:oleObj>
              </mc:Choice>
              <mc:Fallback>
                <p:oleObj name="Visio" r:id="rId8" imgW="4689773" imgH="3776472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812800"/>
                        <a:ext cx="6843712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4231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rgbClr val="002060"/>
                </a:solidFill>
                <a:latin typeface="+mj-lt"/>
              </a:rPr>
              <a:t> Processor Performance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73278"/>
              </p:ext>
            </p:extLst>
          </p:nvPr>
        </p:nvGraphicFramePr>
        <p:xfrm>
          <a:off x="1430373" y="1438708"/>
          <a:ext cx="596102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3" name="Visio" r:id="rId6" imgW="4617202" imgH="3776472" progId="Visio.Drawing.11">
                  <p:embed/>
                </p:oleObj>
              </mc:Choice>
              <mc:Fallback>
                <p:oleObj name="Visio" r:id="rId6" imgW="4617202" imgH="377647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73" y="1438708"/>
                        <a:ext cx="5961027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8333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3 cycles: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4 cycles: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 cycles: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rgbClr val="002060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25989363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cs typeface="Arial" charset="0"/>
              </a:rPr>
              <a:t>3 cycles: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beq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cs typeface="Arial" charset="0"/>
              </a:rPr>
              <a:t>4 cycles: R-type, </a:t>
            </a:r>
            <a:r>
              <a:rPr lang="en-US" sz="2400" dirty="0" err="1">
                <a:latin typeface="Courier" pitchFamily="49" charset="0"/>
                <a:cs typeface="Arial" charset="0"/>
              </a:rPr>
              <a:t>addi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cs typeface="Arial" charset="0"/>
              </a:rPr>
              <a:t> 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jal</a:t>
            </a:r>
            <a:endParaRPr lang="en-US" sz="2400" dirty="0"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cs typeface="Arial" charset="0"/>
              </a:rPr>
              <a:t>5 cycles: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lw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rgbClr val="002060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24197819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cs typeface="Arial" charset="0"/>
              </a:rPr>
              <a:t>3 cycles: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beq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cs typeface="Arial" charset="0"/>
              </a:rPr>
              <a:t>4 cycles: R-type, </a:t>
            </a:r>
            <a:r>
              <a:rPr lang="en-US" sz="2400" dirty="0" err="1">
                <a:latin typeface="Courier" pitchFamily="49" charset="0"/>
                <a:cs typeface="Arial" charset="0"/>
              </a:rPr>
              <a:t>addi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cs typeface="Arial" charset="0"/>
              </a:rPr>
              <a:t> 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jal</a:t>
            </a:r>
            <a:endParaRPr lang="en-US" sz="2400" dirty="0"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cs typeface="Arial" charset="0"/>
              </a:rPr>
              <a:t>5 cycles: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lw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CPI is weighted average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13%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52% R-type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rgbClr val="002060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20843584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cs typeface="Arial" charset="0"/>
              </a:rPr>
              <a:t>3 cycles: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beq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cs typeface="Arial" charset="0"/>
              </a:rPr>
              <a:t>4 cycles: R-type, </a:t>
            </a:r>
            <a:r>
              <a:rPr lang="en-US" sz="2400" dirty="0" err="1">
                <a:latin typeface="Courier" pitchFamily="49" charset="0"/>
                <a:cs typeface="Arial" charset="0"/>
              </a:rPr>
              <a:t>addi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cs typeface="Arial" charset="0"/>
              </a:rPr>
              <a:t> 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jal</a:t>
            </a:r>
            <a:endParaRPr lang="en-US" sz="2400" dirty="0"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cs typeface="Arial" charset="0"/>
              </a:rPr>
              <a:t>5 cycles: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lw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CPI is weighted average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charset="0"/>
              </a:rPr>
              <a:t>25%</a:t>
            </a:r>
            <a:r>
              <a:rPr lang="en-US" sz="2400" dirty="0">
                <a:latin typeface="+mj-lt"/>
                <a:cs typeface="Arial" charset="0"/>
              </a:rPr>
              <a:t>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10%</a:t>
            </a:r>
            <a:r>
              <a:rPr lang="en-US" sz="2400" dirty="0">
                <a:latin typeface="+mj-lt"/>
                <a:cs typeface="Arial" charset="0"/>
              </a:rPr>
              <a:t>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rgbClr val="00B050"/>
                </a:solidFill>
                <a:latin typeface="+mj-lt"/>
                <a:cs typeface="Arial" charset="0"/>
              </a:rPr>
              <a:t>13%</a:t>
            </a:r>
            <a:r>
              <a:rPr lang="en-US" sz="2400" dirty="0">
                <a:latin typeface="+mj-lt"/>
                <a:cs typeface="Arial" charset="0"/>
              </a:rPr>
              <a:t>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charset="0"/>
              </a:rPr>
              <a:t>52%</a:t>
            </a:r>
            <a:r>
              <a:rPr lang="en-US" sz="2400" dirty="0">
                <a:latin typeface="+mj-lt"/>
                <a:cs typeface="Arial" charset="0"/>
              </a:rPr>
              <a:t> R-type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Average CPI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dirty="0">
                <a:latin typeface="Times New Roman" pitchFamily="18" charset="0"/>
                <a:cs typeface="Arial" charset="0"/>
              </a:rPr>
              <a:t>(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0.13</a:t>
            </a:r>
            <a:r>
              <a:rPr lang="en-US" sz="2000" dirty="0">
                <a:latin typeface="Times New Roman" pitchFamily="18" charset="0"/>
                <a:cs typeface="Arial" charset="0"/>
              </a:rPr>
              <a:t>)(3) +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0.52 + 0.10</a:t>
            </a:r>
            <a:r>
              <a:rPr lang="en-US" sz="2000" dirty="0">
                <a:latin typeface="Times New Roman" pitchFamily="18" charset="0"/>
                <a:cs typeface="Arial" charset="0"/>
              </a:rPr>
              <a:t>)(4) + (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0.25</a:t>
            </a:r>
            <a:r>
              <a:rPr lang="en-US" sz="2000" dirty="0">
                <a:latin typeface="Times New Roman" pitchFamily="18" charset="0"/>
                <a:cs typeface="Arial" charset="0"/>
              </a:rPr>
              <a:t>)(5) 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= 4.12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rgbClr val="002060"/>
                </a:solidFill>
                <a:latin typeface="+mj-lt"/>
              </a:rPr>
              <a:t> 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21257234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Assumptions: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RF is faster than memory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writing memory is faster than reading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Two possibilities: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Read memory (</a:t>
            </a:r>
            <a:r>
              <a:rPr lang="en-US" sz="2600" dirty="0" err="1">
                <a:latin typeface="+mj-lt"/>
                <a:cs typeface="Arial" charset="0"/>
              </a:rPr>
              <a:t>MemRead</a:t>
            </a:r>
            <a:r>
              <a:rPr lang="en-US" sz="2600" dirty="0">
                <a:latin typeface="+mj-lt"/>
                <a:cs typeface="Arial" charset="0"/>
              </a:rPr>
              <a:t> state)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cs typeface="Arial" charset="0"/>
              </a:rPr>
              <a:t>PC = PC + 4 path (Fetch state)</a:t>
            </a:r>
            <a:endParaRPr lang="en-US" sz="2600" dirty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i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Multicycle Processor Critical Path</a:t>
            </a:r>
          </a:p>
        </p:txBody>
      </p:sp>
    </p:spTree>
    <p:extLst>
      <p:ext uri="{BB962C8B-B14F-4D97-AF65-F5344CB8AC3E}">
        <p14:creationId xmlns:p14="http://schemas.microsoft.com/office/powerpoint/2010/main" val="6784983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Chapter 7 :: Microarchitecture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85800" y="1219200"/>
            <a:ext cx="67389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Performance Analysis</a:t>
            </a:r>
          </a:p>
          <a:p>
            <a:r>
              <a:rPr lang="en-US" b="1" dirty="0"/>
              <a:t>Single-Cycle Processor</a:t>
            </a:r>
          </a:p>
          <a:p>
            <a:r>
              <a:rPr lang="en-US" b="1" dirty="0" err="1"/>
              <a:t>Multicycle</a:t>
            </a:r>
            <a:r>
              <a:rPr lang="en-US" b="1" dirty="0"/>
              <a:t> Processor</a:t>
            </a:r>
          </a:p>
          <a:p>
            <a:r>
              <a:rPr lang="en-US" b="1" dirty="0"/>
              <a:t>Pipelined Processor</a:t>
            </a:r>
          </a:p>
          <a:p>
            <a:r>
              <a:rPr lang="en-US" b="1" dirty="0"/>
              <a:t>Advanced Microarchitecture</a:t>
            </a:r>
            <a:endParaRPr lang="en-U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02387"/>
            <a:ext cx="1719062" cy="46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7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dirty="0">
                <a:latin typeface="+mj-lt"/>
                <a:cs typeface="Arial" charset="0"/>
              </a:rPr>
              <a:t>Option 1: </a:t>
            </a:r>
            <a:r>
              <a:rPr lang="en-US" sz="3000" dirty="0">
                <a:latin typeface="+mj-lt"/>
                <a:cs typeface="Arial" charset="0"/>
              </a:rPr>
              <a:t>Read memory (</a:t>
            </a:r>
            <a:r>
              <a:rPr lang="en-US" sz="3000" dirty="0" err="1">
                <a:latin typeface="+mj-lt"/>
                <a:cs typeface="Arial" charset="0"/>
              </a:rPr>
              <a:t>MemRead</a:t>
            </a:r>
            <a:r>
              <a:rPr lang="en-US" sz="3000" dirty="0">
                <a:latin typeface="+mj-lt"/>
                <a:cs typeface="Arial" charset="0"/>
              </a:rPr>
              <a:t> state)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Multicycle Processor Critical Path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6486" y="5181600"/>
            <a:ext cx="3875314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1" i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>
                <a:latin typeface="Times New Roman" pitchFamily="18" charset="0"/>
                <a:cs typeface="Arial" charset="0"/>
              </a:rPr>
              <a:t>c2</a:t>
            </a:r>
            <a:r>
              <a:rPr lang="en-US" b="1" dirty="0">
                <a:latin typeface="Times New Roman" pitchFamily="18" charset="0"/>
                <a:cs typeface="Arial" charset="0"/>
              </a:rPr>
              <a:t> =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b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b="1" dirty="0">
                <a:latin typeface="Times New Roman" pitchFamily="18" charset="0"/>
                <a:cs typeface="Arial" charset="0"/>
              </a:rPr>
              <a:t>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69863"/>
              </p:ext>
            </p:extLst>
          </p:nvPr>
        </p:nvGraphicFramePr>
        <p:xfrm>
          <a:off x="1560513" y="1614488"/>
          <a:ext cx="6021387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4" name="Visio" r:id="rId7" imgW="6021355" imgH="3628921" progId="Visio.Drawing.11">
                  <p:embed/>
                </p:oleObj>
              </mc:Choice>
              <mc:Fallback>
                <p:oleObj name="Visio" r:id="rId7" imgW="6021355" imgH="362892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0513" y="1614488"/>
                        <a:ext cx="6021387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51367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dirty="0">
                <a:latin typeface="+mj-lt"/>
                <a:cs typeface="Arial" charset="0"/>
              </a:rPr>
              <a:t>Option 1: </a:t>
            </a:r>
            <a:r>
              <a:rPr lang="en-US" sz="3000" dirty="0">
                <a:latin typeface="+mj-lt"/>
                <a:cs typeface="Arial" charset="0"/>
              </a:rPr>
              <a:t>Read memory (</a:t>
            </a:r>
            <a:r>
              <a:rPr lang="en-US" sz="3000" dirty="0" err="1">
                <a:latin typeface="+mj-lt"/>
                <a:cs typeface="Arial" charset="0"/>
              </a:rPr>
              <a:t>MemRead</a:t>
            </a:r>
            <a:r>
              <a:rPr lang="en-US" sz="3000" dirty="0">
                <a:latin typeface="+mj-lt"/>
                <a:cs typeface="Arial" charset="0"/>
              </a:rPr>
              <a:t> state)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Multicycle Processor Critical Path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6486" y="5181600"/>
            <a:ext cx="3875314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1" i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>
                <a:latin typeface="Times New Roman" pitchFamily="18" charset="0"/>
                <a:cs typeface="Arial" charset="0"/>
              </a:rPr>
              <a:t>c2</a:t>
            </a:r>
            <a:r>
              <a:rPr lang="en-US" b="1" dirty="0">
                <a:latin typeface="Times New Roman" pitchFamily="18" charset="0"/>
                <a:cs typeface="Arial" charset="0"/>
              </a:rPr>
              <a:t> =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b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b="1" dirty="0">
                <a:latin typeface="Times New Roman" pitchFamily="18" charset="0"/>
                <a:cs typeface="Arial" charset="0"/>
              </a:rPr>
              <a:t>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      =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b="1" dirty="0">
                <a:latin typeface="Times New Roman" pitchFamily="18" charset="0"/>
                <a:cs typeface="Arial" charset="0"/>
              </a:rPr>
              <a:t> + 2</a:t>
            </a:r>
            <a:r>
              <a:rPr lang="en-US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1102"/>
              </p:ext>
            </p:extLst>
          </p:nvPr>
        </p:nvGraphicFramePr>
        <p:xfrm>
          <a:off x="1560513" y="1614488"/>
          <a:ext cx="6021387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8" name="Visio" r:id="rId7" imgW="6021355" imgH="3628921" progId="Visio.Drawing.11">
                  <p:embed/>
                </p:oleObj>
              </mc:Choice>
              <mc:Fallback>
                <p:oleObj name="Visio" r:id="rId7" imgW="6021355" imgH="362892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0513" y="1614488"/>
                        <a:ext cx="6021387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4528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dirty="0">
                <a:latin typeface="+mj-lt"/>
                <a:cs typeface="Arial" charset="0"/>
              </a:rPr>
              <a:t>Option 2: </a:t>
            </a:r>
            <a:r>
              <a:rPr lang="en-US" sz="3000" dirty="0">
                <a:latin typeface="+mj-lt"/>
                <a:cs typeface="Arial" charset="0"/>
              </a:rPr>
              <a:t>PC = PC + 4 path (Fetch state)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Multicycle Processor Critical Path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6486" y="5181600"/>
            <a:ext cx="3875314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1" i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>
                <a:latin typeface="Times New Roman" pitchFamily="18" charset="0"/>
                <a:cs typeface="Arial" charset="0"/>
              </a:rPr>
              <a:t>c2</a:t>
            </a:r>
            <a:r>
              <a:rPr lang="en-US" b="1" dirty="0">
                <a:latin typeface="Times New Roman" pitchFamily="18" charset="0"/>
                <a:cs typeface="Arial" charset="0"/>
              </a:rPr>
              <a:t> =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  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650654"/>
              </p:ext>
            </p:extLst>
          </p:nvPr>
        </p:nvGraphicFramePr>
        <p:xfrm>
          <a:off x="1560513" y="1614488"/>
          <a:ext cx="6021387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8" name="Visio" r:id="rId7" imgW="6021355" imgH="3628921" progId="Visio.Drawing.11">
                  <p:embed/>
                </p:oleObj>
              </mc:Choice>
              <mc:Fallback>
                <p:oleObj name="Visio" r:id="rId7" imgW="6021355" imgH="362892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0513" y="1614488"/>
                        <a:ext cx="6021387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0380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dirty="0">
                <a:latin typeface="+mj-lt"/>
                <a:cs typeface="Arial" charset="0"/>
              </a:rPr>
              <a:t>Option 2: </a:t>
            </a:r>
            <a:r>
              <a:rPr lang="en-US" sz="3000" dirty="0">
                <a:latin typeface="+mj-lt"/>
                <a:cs typeface="Arial" charset="0"/>
              </a:rPr>
              <a:t>PC = PC + 4 path (Fetch state)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Multicycle Processor Critical Path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6486" y="5181600"/>
            <a:ext cx="3875314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1" i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>
                <a:latin typeface="Times New Roman" pitchFamily="18" charset="0"/>
                <a:cs typeface="Arial" charset="0"/>
              </a:rPr>
              <a:t>c2</a:t>
            </a:r>
            <a:r>
              <a:rPr lang="en-US" b="1" dirty="0">
                <a:latin typeface="Times New Roman" pitchFamily="18" charset="0"/>
                <a:cs typeface="Arial" charset="0"/>
              </a:rPr>
              <a:t> =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      =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b="1" dirty="0">
                <a:latin typeface="Times New Roman" pitchFamily="18" charset="0"/>
                <a:cs typeface="Arial" charset="0"/>
              </a:rPr>
              <a:t> + 2</a:t>
            </a:r>
            <a:r>
              <a:rPr lang="en-US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b="1" dirty="0">
                <a:latin typeface="Times New Roman" pitchFamily="18" charset="0"/>
                <a:cs typeface="Arial" charset="0"/>
              </a:rPr>
              <a:t> + </a:t>
            </a:r>
            <a:r>
              <a:rPr lang="en-US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b="1" baseline="-25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650654"/>
              </p:ext>
            </p:extLst>
          </p:nvPr>
        </p:nvGraphicFramePr>
        <p:xfrm>
          <a:off x="1560513" y="1614488"/>
          <a:ext cx="6021387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72" name="Visio" r:id="rId7" imgW="6021355" imgH="3628921" progId="Visio.Drawing.11">
                  <p:embed/>
                </p:oleObj>
              </mc:Choice>
              <mc:Fallback>
                <p:oleObj name="Visio" r:id="rId7" imgW="6021355" imgH="362892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1614488"/>
                        <a:ext cx="6021387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7961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Two possibilities: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  <a:cs typeface="Arial" charset="0"/>
              </a:rPr>
              <a:t>Read memory (</a:t>
            </a:r>
            <a:r>
              <a:rPr lang="en-US" sz="2600" dirty="0" err="1">
                <a:latin typeface="+mj-lt"/>
                <a:cs typeface="Arial" charset="0"/>
              </a:rPr>
              <a:t>MemRead</a:t>
            </a:r>
            <a:r>
              <a:rPr lang="en-US" sz="2600" dirty="0">
                <a:latin typeface="+mj-lt"/>
                <a:cs typeface="Arial" charset="0"/>
              </a:rPr>
              <a:t> state)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cs typeface="Arial" charset="0"/>
              </a:rPr>
              <a:t>PC = PC + 4 path (Fetch state)</a:t>
            </a:r>
            <a:endParaRPr lang="en-US" sz="2600" dirty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b="1" i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000" b="1" i="1" baseline="-25000" dirty="0">
                <a:latin typeface="Times New Roman" pitchFamily="18" charset="0"/>
                <a:cs typeface="Arial" charset="0"/>
              </a:rPr>
              <a:t>c2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+ 2</a:t>
            </a:r>
            <a:r>
              <a:rPr lang="en-US" sz="30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+ max[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] + </a:t>
            </a:r>
            <a:r>
              <a:rPr lang="en-US" sz="30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000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Multicycle Processor Critical Path</a:t>
            </a:r>
          </a:p>
        </p:txBody>
      </p:sp>
    </p:spTree>
    <p:extLst>
      <p:ext uri="{BB962C8B-B14F-4D97-AF65-F5344CB8AC3E}">
        <p14:creationId xmlns:p14="http://schemas.microsoft.com/office/powerpoint/2010/main" val="8636649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rgbClr val="002060"/>
                </a:solidFill>
                <a:latin typeface="+mj-lt"/>
              </a:rPr>
              <a:t>Multi-Cycle Performance Example</a:t>
            </a:r>
          </a:p>
        </p:txBody>
      </p:sp>
      <p:graphicFrame>
        <p:nvGraphicFramePr>
          <p:cNvPr id="7" name="Group 6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42882973"/>
              </p:ext>
            </p:extLst>
          </p:nvPr>
        </p:nvGraphicFramePr>
        <p:xfrm>
          <a:off x="1447800" y="1003679"/>
          <a:ext cx="6248400" cy="39950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AND-OR 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 (control unit)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5181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="1" i="1" baseline="-25000" dirty="0">
                <a:latin typeface="Times New Roman" pitchFamily="18" charset="0"/>
                <a:cs typeface="Arial" charset="0"/>
              </a:rPr>
              <a:t>c2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max[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]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    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=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(40 + 2(30) + 200 + 50)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350 </a:t>
            </a:r>
            <a:r>
              <a:rPr lang="en-US" sz="2600" b="1" dirty="0" err="1">
                <a:latin typeface="Times New Roman" pitchFamily="18" charset="0"/>
                <a:cs typeface="Arial" charset="0"/>
              </a:rPr>
              <a:t>ps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025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RISC-V 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4.12 cycles/instruction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Clock cycle time: </a:t>
            </a:r>
            <a:r>
              <a:rPr lang="en-US" sz="3200" i="1" dirty="0">
                <a:latin typeface="+mj-lt"/>
                <a:cs typeface="Arial" charset="0"/>
              </a:rPr>
              <a:t>T</a:t>
            </a:r>
            <a:r>
              <a:rPr lang="en-US" sz="3200" i="1" baseline="-25000" dirty="0">
                <a:latin typeface="+mj-lt"/>
                <a:cs typeface="Arial" charset="0"/>
              </a:rPr>
              <a:t>c2</a:t>
            </a:r>
            <a:r>
              <a:rPr lang="en-US" sz="3200" dirty="0">
                <a:latin typeface="+mj-lt"/>
                <a:cs typeface="Arial" charset="0"/>
              </a:rPr>
              <a:t> = 350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b="1" dirty="0">
                <a:latin typeface="+mj-lt"/>
                <a:cs typeface="Arial" charset="0"/>
              </a:rPr>
              <a:t>?</a:t>
            </a: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rgbClr val="002060"/>
                </a:solidFill>
                <a:latin typeface="+mj-lt"/>
              </a:rPr>
              <a:t>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18530412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0668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For a program with </a:t>
            </a:r>
            <a:r>
              <a:rPr lang="en-US" sz="3200" b="1" dirty="0">
                <a:latin typeface="+mj-lt"/>
                <a:cs typeface="Arial" charset="0"/>
              </a:rPr>
              <a:t>100 billion</a:t>
            </a:r>
            <a:r>
              <a:rPr lang="en-US" sz="3200" dirty="0">
                <a:latin typeface="+mj-lt"/>
                <a:cs typeface="Arial" charset="0"/>
              </a:rPr>
              <a:t> instructions executing on a </a:t>
            </a:r>
            <a:r>
              <a:rPr lang="en-US" sz="3200" b="1" dirty="0">
                <a:latin typeface="+mj-lt"/>
                <a:cs typeface="Arial" charset="0"/>
              </a:rPr>
              <a:t>multicycle</a:t>
            </a:r>
            <a:r>
              <a:rPr lang="en-US" sz="3200" dirty="0">
                <a:latin typeface="+mj-lt"/>
                <a:cs typeface="Arial" charset="0"/>
              </a:rPr>
              <a:t> RISC-V 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CPI</a:t>
            </a:r>
            <a:r>
              <a:rPr lang="en-US" sz="3200" dirty="0">
                <a:latin typeface="+mj-lt"/>
                <a:cs typeface="Arial" charset="0"/>
              </a:rPr>
              <a:t> = 4.12 cycles/instruction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  <a:cs typeface="Arial" charset="0"/>
              </a:rPr>
              <a:t>Clock cycle time: </a:t>
            </a:r>
            <a:r>
              <a:rPr lang="en-US" sz="3200" i="1" dirty="0">
                <a:latin typeface="+mj-lt"/>
                <a:cs typeface="Arial" charset="0"/>
              </a:rPr>
              <a:t>T</a:t>
            </a:r>
            <a:r>
              <a:rPr lang="en-US" sz="3200" i="1" baseline="-25000" dirty="0">
                <a:latin typeface="+mj-lt"/>
                <a:cs typeface="Arial" charset="0"/>
              </a:rPr>
              <a:t>c2</a:t>
            </a:r>
            <a:r>
              <a:rPr lang="en-US" sz="3200" dirty="0">
                <a:latin typeface="+mj-lt"/>
                <a:cs typeface="Arial" charset="0"/>
              </a:rPr>
              <a:t> = 350 </a:t>
            </a:r>
            <a:r>
              <a:rPr lang="en-US" sz="3200" dirty="0" err="1">
                <a:latin typeface="+mj-lt"/>
                <a:cs typeface="Arial" charset="0"/>
              </a:rPr>
              <a:t>ps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Execution Time = </a:t>
            </a:r>
            <a:r>
              <a:rPr lang="en-US" sz="2800" dirty="0">
                <a:latin typeface="+mj-lt"/>
                <a:cs typeface="Arial" charset="0"/>
              </a:rPr>
              <a:t>(# instructions) </a:t>
            </a:r>
            <a:r>
              <a:rPr lang="en-US" sz="2800" dirty="0">
                <a:latin typeface="+mj-lt"/>
                <a:cs typeface="Times New Roman" pitchFamily="18" charset="0"/>
              </a:rPr>
              <a:t>× </a:t>
            </a:r>
            <a:r>
              <a:rPr lang="en-US" sz="2800" dirty="0">
                <a:latin typeface="+mj-lt"/>
                <a:cs typeface="Arial" charset="0"/>
              </a:rPr>
              <a:t>CPI </a:t>
            </a:r>
            <a:r>
              <a:rPr lang="en-US" sz="2800" dirty="0">
                <a:latin typeface="+mj-lt"/>
                <a:cs typeface="Times New Roman" pitchFamily="18" charset="0"/>
              </a:rPr>
              <a:t>×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i="1" dirty="0">
                <a:latin typeface="+mj-lt"/>
                <a:cs typeface="Arial" charset="0"/>
              </a:rPr>
              <a:t>T</a:t>
            </a:r>
            <a:r>
              <a:rPr lang="en-US" sz="28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>
                <a:latin typeface="+mj-lt"/>
                <a:cs typeface="Arial" charset="0"/>
              </a:rPr>
              <a:t>		                 </a:t>
            </a:r>
            <a:r>
              <a:rPr lang="en-US" sz="2800" dirty="0">
                <a:latin typeface="+mj-lt"/>
                <a:cs typeface="Arial" charset="0"/>
              </a:rPr>
              <a:t>= (100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2800" dirty="0">
                <a:latin typeface="+mj-lt"/>
                <a:cs typeface="Arial" charset="0"/>
              </a:rPr>
              <a:t>)(4.12)(350  </a:t>
            </a:r>
            <a:r>
              <a:rPr lang="en-US" sz="2800" dirty="0">
                <a:latin typeface="+mj-lt"/>
                <a:cs typeface="Times New Roman" pitchFamily="18" charset="0"/>
              </a:rPr>
              <a:t>× 10</a:t>
            </a:r>
            <a:r>
              <a:rPr lang="en-US" sz="28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28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+mj-lt"/>
                <a:cs typeface="Arial" charset="0"/>
              </a:rPr>
              <a:t>		                 = </a:t>
            </a:r>
            <a:r>
              <a:rPr lang="en-US" sz="2800" b="1" dirty="0">
                <a:latin typeface="+mj-lt"/>
                <a:cs typeface="Arial" charset="0"/>
              </a:rPr>
              <a:t>144 seconds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cs typeface="Arial" charset="0"/>
              </a:rPr>
              <a:t>This is </a:t>
            </a:r>
            <a:r>
              <a:rPr lang="en-US" sz="2800" b="1" dirty="0">
                <a:solidFill>
                  <a:srgbClr val="C00000"/>
                </a:solidFill>
                <a:cs typeface="Arial" charset="0"/>
              </a:rPr>
              <a:t>slower</a:t>
            </a:r>
            <a:r>
              <a:rPr lang="en-US" sz="2800" b="1" dirty="0">
                <a:cs typeface="Arial" charset="0"/>
              </a:rPr>
              <a:t> than the single-cycle processor (75 sec.)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+mj-lt"/>
              </a:rPr>
              <a:t>Multicycle</a:t>
            </a:r>
            <a:r>
              <a:rPr lang="en-US" sz="4400" dirty="0">
                <a:solidFill>
                  <a:srgbClr val="002060"/>
                </a:solidFill>
                <a:latin typeface="+mj-lt"/>
              </a:rPr>
              <a:t>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5841325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27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2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Temporal parallelism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Divide single-cycle processor into 5 stages: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Fetch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Decode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Execute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Memory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+mj-lt"/>
                <a:cs typeface="Arial" charset="0"/>
              </a:rPr>
              <a:t>Writeback</a:t>
            </a:r>
            <a:endParaRPr lang="en-US" sz="26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Add pipeline registers between stages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RISC-V Processor</a:t>
            </a:r>
          </a:p>
        </p:txBody>
      </p:sp>
    </p:spTree>
    <p:extLst>
      <p:ext uri="{BB962C8B-B14F-4D97-AF65-F5344CB8AC3E}">
        <p14:creationId xmlns:p14="http://schemas.microsoft.com/office/powerpoint/2010/main" val="20211315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Single-Cycle vs. Pipelined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047444"/>
              </p:ext>
            </p:extLst>
          </p:nvPr>
        </p:nvGraphicFramePr>
        <p:xfrm>
          <a:off x="838200" y="838200"/>
          <a:ext cx="7391400" cy="529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4" name="Visio" r:id="rId6" imgW="3867184" imgH="2771843" progId="Visio.Drawing.15">
                  <p:embed/>
                </p:oleObj>
              </mc:Choice>
              <mc:Fallback>
                <p:oleObj name="Visio" r:id="rId6" imgW="3867184" imgH="27718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838200"/>
                        <a:ext cx="7391400" cy="529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7465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Single Cycle Processor</a:t>
            </a:r>
            <a:endParaRPr lang="en-US" sz="44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04800" y="1066800"/>
          <a:ext cx="852751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26" name="Visio" r:id="rId6" imgW="5244633" imgH="2952681" progId="Visio.Drawing.11">
                  <p:embed/>
                </p:oleObj>
              </mc:Choice>
              <mc:Fallback>
                <p:oleObj name="Visio" r:id="rId6" imgW="5244633" imgH="2952681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1066800"/>
                        <a:ext cx="8527519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44386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5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Processor Abstraction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076409"/>
              </p:ext>
            </p:extLst>
          </p:nvPr>
        </p:nvGraphicFramePr>
        <p:xfrm>
          <a:off x="301356" y="1143000"/>
          <a:ext cx="8690244" cy="371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9" name="Visio" r:id="rId6" imgW="5600026" imgH="2395312" progId="Visio.Drawing.11">
                  <p:embed/>
                </p:oleObj>
              </mc:Choice>
              <mc:Fallback>
                <p:oleObj name="Visio" r:id="rId6" imgW="5600026" imgH="23953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356" y="1143000"/>
                        <a:ext cx="8690244" cy="371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1957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63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Single-Cycle &amp; Pipelined </a:t>
            </a:r>
            <a:r>
              <a:rPr lang="en-US" sz="4400" dirty="0" err="1">
                <a:solidFill>
                  <a:srgbClr val="002060"/>
                </a:solidFill>
                <a:latin typeface="+mj-lt"/>
              </a:rPr>
              <a:t>Datapath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1706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D40EF"/>
                </a:solidFill>
                <a:cs typeface="Arial" charset="0"/>
              </a:rPr>
              <a:t>Single-Cycle</a:t>
            </a:r>
            <a:endParaRPr lang="en-US" sz="2400" b="1" dirty="0">
              <a:solidFill>
                <a:srgbClr val="1D40E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094" y="4338935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D40EF"/>
                </a:solidFill>
                <a:cs typeface="Arial" charset="0"/>
              </a:rPr>
              <a:t>Pipelined</a:t>
            </a:r>
            <a:endParaRPr lang="en-US" sz="2400" b="1" dirty="0">
              <a:solidFill>
                <a:srgbClr val="1D40E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15788"/>
              </p:ext>
            </p:extLst>
          </p:nvPr>
        </p:nvGraphicFramePr>
        <p:xfrm>
          <a:off x="1925889" y="914400"/>
          <a:ext cx="6892969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4" name="Visio" r:id="rId6" imgW="7016206" imgH="5614832" progId="Visio.Drawing.11">
                  <p:embed/>
                </p:oleObj>
              </mc:Choice>
              <mc:Fallback>
                <p:oleObj name="Visio" r:id="rId6" imgW="7016206" imgH="56148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5889" y="914400"/>
                        <a:ext cx="6892969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22099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572000"/>
            <a:ext cx="8001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i="1" dirty="0">
                <a:latin typeface="+mj-lt"/>
                <a:cs typeface="Arial" charset="0"/>
              </a:rPr>
              <a:t>Rd </a:t>
            </a:r>
            <a:r>
              <a:rPr lang="en-US" sz="3000" b="1" dirty="0">
                <a:latin typeface="+mj-lt"/>
                <a:cs typeface="Arial" charset="0"/>
              </a:rPr>
              <a:t>must arrive at same time as </a:t>
            </a:r>
            <a:r>
              <a:rPr lang="en-US" sz="3000" b="1" i="1" dirty="0">
                <a:latin typeface="+mj-lt"/>
                <a:cs typeface="Arial" charset="0"/>
              </a:rPr>
              <a:t>Result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  <a:cs typeface="Arial" charset="0"/>
              </a:rPr>
              <a:t>Register file written on falling edge of </a:t>
            </a:r>
            <a:r>
              <a:rPr lang="en-US" sz="3000" b="1" i="1" dirty="0">
                <a:latin typeface="+mj-lt"/>
                <a:cs typeface="Arial" charset="0"/>
              </a:rPr>
              <a:t>CLK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Corrected Pipelined </a:t>
            </a:r>
            <a:r>
              <a:rPr lang="en-US" sz="4400" dirty="0" err="1">
                <a:solidFill>
                  <a:srgbClr val="002060"/>
                </a:solidFill>
                <a:latin typeface="+mj-lt"/>
              </a:rPr>
              <a:t>Datapath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409586"/>
              </p:ext>
            </p:extLst>
          </p:nvPr>
        </p:nvGraphicFramePr>
        <p:xfrm>
          <a:off x="228599" y="1038224"/>
          <a:ext cx="8747769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7" name="Visio" r:id="rId7" imgW="6961466" imgH="2387000" progId="Visio.Drawing.11">
                  <p:embed/>
                </p:oleObj>
              </mc:Choice>
              <mc:Fallback>
                <p:oleObj name="Visio" r:id="rId7" imgW="6961466" imgH="23870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599" y="1038224"/>
                        <a:ext cx="8747769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59377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84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843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569803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Same control unit </a:t>
            </a:r>
            <a:r>
              <a:rPr lang="en-US" sz="2400" dirty="0"/>
              <a:t>as single-cycle processor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/>
              <a:t>Control signals travel with </a:t>
            </a:r>
            <a:r>
              <a:rPr lang="en-US" sz="2400" dirty="0"/>
              <a:t>the instruction (drop off when used)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Processor with Control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967287"/>
              </p:ext>
            </p:extLst>
          </p:nvPr>
        </p:nvGraphicFramePr>
        <p:xfrm>
          <a:off x="310167" y="993655"/>
          <a:ext cx="8523666" cy="459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71" name="Visio" r:id="rId7" imgW="6960637" imgH="3752365" progId="Visio.Drawing.11">
                  <p:embed/>
                </p:oleObj>
              </mc:Choice>
              <mc:Fallback>
                <p:oleObj name="Visio" r:id="rId7" imgW="6960637" imgH="375236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167" y="993655"/>
                        <a:ext cx="8523666" cy="4595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16829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/>
              <a:t>When an instruction depends on result from instruction that hasn’t completed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Data hazard: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register value not yet written back to register file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Control hazard: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next instruction not decided yet (caused by branch)</a:t>
            </a:r>
          </a:p>
        </p:txBody>
      </p:sp>
      <p:sp>
        <p:nvSpPr>
          <p:cNvPr id="1300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04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04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 Hazards</a:t>
            </a:r>
          </a:p>
        </p:txBody>
      </p:sp>
    </p:spTree>
    <p:extLst>
      <p:ext uri="{BB962C8B-B14F-4D97-AF65-F5344CB8AC3E}">
        <p14:creationId xmlns:p14="http://schemas.microsoft.com/office/powerpoint/2010/main" val="263997858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68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68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Data Hazard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12174"/>
              </p:ext>
            </p:extLst>
          </p:nvPr>
        </p:nvGraphicFramePr>
        <p:xfrm>
          <a:off x="457200" y="1219200"/>
          <a:ext cx="835525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5" name="Visio" r:id="rId7" imgW="4807546" imgH="1709512" progId="Visio.Drawing.11">
                  <p:embed/>
                </p:oleObj>
              </mc:Choice>
              <mc:Fallback>
                <p:oleObj name="Visio" r:id="rId7" imgW="4807546" imgH="17095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1219200"/>
                        <a:ext cx="8355258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74418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we ensure that our programs run correctly?</a:t>
            </a:r>
          </a:p>
        </p:txBody>
      </p:sp>
      <p:sp>
        <p:nvSpPr>
          <p:cNvPr id="132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0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0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Handling Data Hazards</a:t>
            </a:r>
          </a:p>
        </p:txBody>
      </p:sp>
    </p:spTree>
    <p:extLst>
      <p:ext uri="{BB962C8B-B14F-4D97-AF65-F5344CB8AC3E}">
        <p14:creationId xmlns:p14="http://schemas.microsoft.com/office/powerpoint/2010/main" val="204035578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we ensure that our programs run correctly?</a:t>
            </a:r>
          </a:p>
          <a:p>
            <a:r>
              <a:rPr lang="en-US" sz="3000" dirty="0"/>
              <a:t>Insert </a:t>
            </a:r>
            <a:r>
              <a:rPr lang="en-US" sz="3000" dirty="0" err="1"/>
              <a:t>nops</a:t>
            </a:r>
            <a:r>
              <a:rPr lang="en-US" sz="3000" dirty="0"/>
              <a:t> in code at compile time</a:t>
            </a:r>
          </a:p>
          <a:p>
            <a:r>
              <a:rPr lang="en-US" sz="3000" dirty="0"/>
              <a:t>Rearrange code at compile time</a:t>
            </a:r>
          </a:p>
          <a:p>
            <a:r>
              <a:rPr lang="en-US" sz="3000" dirty="0"/>
              <a:t>Forward data at run time</a:t>
            </a:r>
          </a:p>
          <a:p>
            <a:r>
              <a:rPr lang="en-US" sz="3000" dirty="0"/>
              <a:t>Stall the processor at run time</a:t>
            </a:r>
          </a:p>
        </p:txBody>
      </p:sp>
      <p:sp>
        <p:nvSpPr>
          <p:cNvPr id="132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0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0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Handling Data Hazards</a:t>
            </a:r>
          </a:p>
        </p:txBody>
      </p:sp>
    </p:spTree>
    <p:extLst>
      <p:ext uri="{BB962C8B-B14F-4D97-AF65-F5344CB8AC3E}">
        <p14:creationId xmlns:p14="http://schemas.microsoft.com/office/powerpoint/2010/main" val="122328579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88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4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Insert enough </a:t>
            </a:r>
            <a:r>
              <a:rPr lang="en-US" sz="3000" dirty="0" err="1">
                <a:latin typeface="+mj-lt"/>
                <a:cs typeface="Arial" charset="0"/>
              </a:rPr>
              <a:t>nops</a:t>
            </a:r>
            <a:r>
              <a:rPr lang="en-US" sz="3000" dirty="0">
                <a:latin typeface="+mj-lt"/>
                <a:cs typeface="Arial" charset="0"/>
              </a:rPr>
              <a:t> for result to be ready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Or move independent useful instructions forward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Compile-Time Hazard Elimination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07331"/>
              </p:ext>
            </p:extLst>
          </p:nvPr>
        </p:nvGraphicFramePr>
        <p:xfrm>
          <a:off x="152400" y="2286001"/>
          <a:ext cx="8849604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9" name="Visio" r:id="rId8" imgW="5725678" imgH="2438123" progId="Visio.Drawing.11">
                  <p:embed/>
                </p:oleObj>
              </mc:Choice>
              <mc:Fallback>
                <p:oleObj name="Visio" r:id="rId8" imgW="5725678" imgH="24381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2286001"/>
                        <a:ext cx="8849604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54089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Data Forwarding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83604"/>
              </p:ext>
            </p:extLst>
          </p:nvPr>
        </p:nvGraphicFramePr>
        <p:xfrm>
          <a:off x="228600" y="1219200"/>
          <a:ext cx="878363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5" name="Visio" r:id="rId7" imgW="4807546" imgH="1709512" progId="Visio.Drawing.11">
                  <p:embed/>
                </p:oleObj>
              </mc:Choice>
              <mc:Fallback>
                <p:oleObj name="Visio" r:id="rId7" imgW="4807546" imgH="170951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78363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4134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  <a:cs typeface="Courier New" pitchFamily="49" charset="0"/>
              </a:rPr>
              <a:t>Single Cycle Main Decoder</a:t>
            </a:r>
            <a:endParaRPr lang="en-US" sz="44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152400" y="990600"/>
          <a:ext cx="8839201" cy="2133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ImmSrc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ResultSrc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Branch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PCUpdate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jal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D40EF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D40E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40E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20883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Data Forwarding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530804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Check if register read in Execute stage matches register written in Memory or </a:t>
            </a:r>
            <a:r>
              <a:rPr lang="en-US" sz="2200" dirty="0" err="1"/>
              <a:t>Writeback</a:t>
            </a:r>
            <a:r>
              <a:rPr lang="en-US" sz="2200" dirty="0"/>
              <a:t> stage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If so, forward result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83604"/>
              </p:ext>
            </p:extLst>
          </p:nvPr>
        </p:nvGraphicFramePr>
        <p:xfrm>
          <a:off x="228600" y="1219200"/>
          <a:ext cx="878363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9" name="Visio" r:id="rId7" imgW="4807546" imgH="1709512" progId="Visio.Drawing.11">
                  <p:embed/>
                </p:oleObj>
              </mc:Choice>
              <mc:Fallback>
                <p:oleObj name="Visio" r:id="rId7" imgW="4807546" imgH="170951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78363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45051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2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2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Data Forwarding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01579"/>
              </p:ext>
            </p:extLst>
          </p:nvPr>
        </p:nvGraphicFramePr>
        <p:xfrm>
          <a:off x="609600" y="914400"/>
          <a:ext cx="8153400" cy="526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91" name="Visio" r:id="rId7" imgW="6958978" imgH="4492198" progId="Visio.Drawing.11">
                  <p:embed/>
                </p:oleObj>
              </mc:Choice>
              <mc:Fallback>
                <p:oleObj name="Visio" r:id="rId7" imgW="6958978" imgH="449219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914400"/>
                        <a:ext cx="8153400" cy="5263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07175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Data Forwarding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305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Case 1: Execute</a:t>
            </a:r>
            <a:r>
              <a:rPr lang="en-US" sz="2400" dirty="0"/>
              <a:t> stage </a:t>
            </a:r>
            <a:r>
              <a:rPr lang="en-US" sz="2400" i="1" dirty="0"/>
              <a:t>Rs1</a:t>
            </a:r>
            <a:r>
              <a:rPr lang="en-US" sz="2400" dirty="0"/>
              <a:t> or </a:t>
            </a:r>
            <a:r>
              <a:rPr lang="en-US" sz="2400" i="1" dirty="0"/>
              <a:t>Rs2</a:t>
            </a:r>
            <a:r>
              <a:rPr lang="en-US" sz="2400" dirty="0"/>
              <a:t> matches </a:t>
            </a:r>
            <a:r>
              <a:rPr lang="en-US" sz="2400" b="1" dirty="0"/>
              <a:t>Memory</a:t>
            </a:r>
            <a:r>
              <a:rPr lang="en-US" sz="2400" dirty="0"/>
              <a:t> stage </a:t>
            </a:r>
            <a:r>
              <a:rPr lang="en-US" sz="2400" i="1" dirty="0"/>
              <a:t>Rd</a:t>
            </a:r>
            <a:r>
              <a:rPr lang="en-US" sz="2400" dirty="0"/>
              <a:t>?</a:t>
            </a:r>
          </a:p>
          <a:p>
            <a:r>
              <a:rPr lang="en-US" sz="2400" dirty="0"/>
              <a:t>	Forward from Memory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Case 2: Execute</a:t>
            </a:r>
            <a:r>
              <a:rPr lang="en-US" sz="2400" dirty="0"/>
              <a:t> stage </a:t>
            </a:r>
            <a:r>
              <a:rPr lang="en-US" sz="2400" i="1" dirty="0"/>
              <a:t>Rs1</a:t>
            </a:r>
            <a:r>
              <a:rPr lang="en-US" sz="2400" dirty="0"/>
              <a:t> or </a:t>
            </a:r>
            <a:r>
              <a:rPr lang="en-US" sz="2400" i="1" dirty="0"/>
              <a:t>Rs2</a:t>
            </a:r>
            <a:r>
              <a:rPr lang="en-US" sz="2400" dirty="0"/>
              <a:t> matches </a:t>
            </a:r>
            <a:r>
              <a:rPr lang="en-US" sz="2400" b="1" dirty="0" err="1"/>
              <a:t>Writeback</a:t>
            </a:r>
            <a:r>
              <a:rPr lang="en-US" sz="2400" dirty="0"/>
              <a:t> stage </a:t>
            </a:r>
            <a:r>
              <a:rPr lang="en-US" sz="2400" i="1" dirty="0"/>
              <a:t>Rd</a:t>
            </a:r>
            <a:r>
              <a:rPr lang="en-US" sz="2400" dirty="0"/>
              <a:t>?</a:t>
            </a:r>
          </a:p>
          <a:p>
            <a:r>
              <a:rPr lang="en-US" sz="2400" dirty="0"/>
              <a:t>	Forward from </a:t>
            </a:r>
            <a:r>
              <a:rPr lang="en-US" sz="2400" dirty="0" err="1"/>
              <a:t>Writeback</a:t>
            </a:r>
            <a:r>
              <a:rPr lang="en-US" sz="2400" dirty="0"/>
              <a:t> stage</a:t>
            </a: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Case 3: </a:t>
            </a:r>
            <a:r>
              <a:rPr lang="en-US" sz="2400" dirty="0"/>
              <a:t>Otherwise use value read from register file (as usual)</a:t>
            </a:r>
          </a:p>
          <a:p>
            <a:endParaRPr lang="en-US" sz="2400" b="1" dirty="0"/>
          </a:p>
          <a:p>
            <a:r>
              <a:rPr lang="en-US" sz="2400" b="1" dirty="0"/>
              <a:t>Equations for </a:t>
            </a:r>
            <a:r>
              <a:rPr lang="en-US" sz="2400" b="1" i="1" dirty="0"/>
              <a:t>Rs1</a:t>
            </a:r>
            <a:r>
              <a:rPr lang="en-US" sz="2400" b="1" dirty="0"/>
              <a:t>:</a:t>
            </a:r>
          </a:p>
          <a:p>
            <a:r>
              <a:rPr lang="en-US" sz="2400" dirty="0"/>
              <a:t>if      	((</a:t>
            </a:r>
            <a:r>
              <a:rPr lang="en-US" sz="2400" i="1" dirty="0"/>
              <a:t>Rs1E</a:t>
            </a:r>
            <a:r>
              <a:rPr lang="en-US" sz="2400" dirty="0"/>
              <a:t> == </a:t>
            </a:r>
            <a:r>
              <a:rPr lang="en-US" sz="2400" i="1" dirty="0" err="1"/>
              <a:t>RdM</a:t>
            </a:r>
            <a:r>
              <a:rPr lang="en-US" sz="2400" dirty="0"/>
              <a:t>) &amp; </a:t>
            </a:r>
            <a:r>
              <a:rPr lang="en-US" sz="2400" i="1" dirty="0" err="1"/>
              <a:t>RegWriteM</a:t>
            </a:r>
            <a:r>
              <a:rPr lang="en-US" sz="2400" dirty="0"/>
              <a:t>)     // Case 1</a:t>
            </a:r>
          </a:p>
          <a:p>
            <a:r>
              <a:rPr lang="en-US" sz="2400" dirty="0"/>
              <a:t>		</a:t>
            </a:r>
            <a:r>
              <a:rPr lang="en-US" sz="2400" i="1" dirty="0" err="1"/>
              <a:t>ForwardAE</a:t>
            </a:r>
            <a:r>
              <a:rPr lang="en-US" sz="2400" dirty="0"/>
              <a:t> = 10</a:t>
            </a:r>
          </a:p>
          <a:p>
            <a:r>
              <a:rPr lang="en-US" sz="2400" dirty="0"/>
              <a:t>else if	((</a:t>
            </a:r>
            <a:r>
              <a:rPr lang="en-US" sz="2400" i="1" dirty="0"/>
              <a:t>Rs1E</a:t>
            </a:r>
            <a:r>
              <a:rPr lang="en-US" sz="2400" dirty="0"/>
              <a:t> == </a:t>
            </a:r>
            <a:r>
              <a:rPr lang="en-US" sz="2400" i="1" dirty="0" err="1"/>
              <a:t>RdW</a:t>
            </a:r>
            <a:r>
              <a:rPr lang="en-US" sz="2400" dirty="0"/>
              <a:t>) &amp; </a:t>
            </a:r>
            <a:r>
              <a:rPr lang="en-US" sz="2400" i="1" dirty="0" err="1"/>
              <a:t>RegWriteW</a:t>
            </a:r>
            <a:r>
              <a:rPr lang="en-US" sz="2400" dirty="0"/>
              <a:t>)     // Case 2</a:t>
            </a:r>
          </a:p>
          <a:p>
            <a:r>
              <a:rPr lang="en-US" sz="2400" dirty="0"/>
              <a:t>     		</a:t>
            </a:r>
            <a:r>
              <a:rPr lang="en-US" sz="2400" i="1" dirty="0" err="1"/>
              <a:t>ForwardAE</a:t>
            </a:r>
            <a:r>
              <a:rPr lang="en-US" sz="2400" dirty="0"/>
              <a:t> = 01</a:t>
            </a:r>
          </a:p>
          <a:p>
            <a:r>
              <a:rPr lang="en-US" sz="2400" dirty="0"/>
              <a:t>else 		</a:t>
            </a:r>
            <a:r>
              <a:rPr lang="en-US" sz="2400" i="1" dirty="0" err="1"/>
              <a:t>ForwardAE</a:t>
            </a:r>
            <a:r>
              <a:rPr lang="en-US" sz="2400" dirty="0"/>
              <a:t> = 00                  // Case 3</a:t>
            </a:r>
          </a:p>
        </p:txBody>
      </p:sp>
    </p:spTree>
    <p:extLst>
      <p:ext uri="{BB962C8B-B14F-4D97-AF65-F5344CB8AC3E}">
        <p14:creationId xmlns:p14="http://schemas.microsoft.com/office/powerpoint/2010/main" val="218846051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Data Forwarding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305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Case 1: Execute</a:t>
            </a:r>
            <a:r>
              <a:rPr lang="en-US" sz="2400" dirty="0"/>
              <a:t> stage </a:t>
            </a:r>
            <a:r>
              <a:rPr lang="en-US" sz="2400" i="1" dirty="0"/>
              <a:t>Rs1</a:t>
            </a:r>
            <a:r>
              <a:rPr lang="en-US" sz="2400" dirty="0"/>
              <a:t> or </a:t>
            </a:r>
            <a:r>
              <a:rPr lang="en-US" sz="2400" i="1" dirty="0"/>
              <a:t>Rs2</a:t>
            </a:r>
            <a:r>
              <a:rPr lang="en-US" sz="2400" dirty="0"/>
              <a:t> matches </a:t>
            </a:r>
            <a:r>
              <a:rPr lang="en-US" sz="2400" b="1" dirty="0"/>
              <a:t>Memory</a:t>
            </a:r>
            <a:r>
              <a:rPr lang="en-US" sz="2400" dirty="0"/>
              <a:t> stage </a:t>
            </a:r>
            <a:r>
              <a:rPr lang="en-US" sz="2400" i="1" dirty="0"/>
              <a:t>Rd</a:t>
            </a:r>
            <a:r>
              <a:rPr lang="en-US" sz="2400" dirty="0"/>
              <a:t>?</a:t>
            </a:r>
          </a:p>
          <a:p>
            <a:r>
              <a:rPr lang="en-US" sz="2400" dirty="0"/>
              <a:t>	Forward from Memory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Case 2: Execute</a:t>
            </a:r>
            <a:r>
              <a:rPr lang="en-US" sz="2400" dirty="0"/>
              <a:t> stage </a:t>
            </a:r>
            <a:r>
              <a:rPr lang="en-US" sz="2400" i="1" dirty="0"/>
              <a:t>Rs1</a:t>
            </a:r>
            <a:r>
              <a:rPr lang="en-US" sz="2400" dirty="0"/>
              <a:t> or </a:t>
            </a:r>
            <a:r>
              <a:rPr lang="en-US" sz="2400" i="1" dirty="0"/>
              <a:t>Rs2</a:t>
            </a:r>
            <a:r>
              <a:rPr lang="en-US" sz="2400" dirty="0"/>
              <a:t> matches </a:t>
            </a:r>
            <a:r>
              <a:rPr lang="en-US" sz="2400" b="1" dirty="0" err="1"/>
              <a:t>Writeback</a:t>
            </a:r>
            <a:r>
              <a:rPr lang="en-US" sz="2400" dirty="0"/>
              <a:t> stage </a:t>
            </a:r>
            <a:r>
              <a:rPr lang="en-US" sz="2400" i="1" dirty="0"/>
              <a:t>Rd</a:t>
            </a:r>
            <a:r>
              <a:rPr lang="en-US" sz="2400" dirty="0"/>
              <a:t>?</a:t>
            </a:r>
          </a:p>
          <a:p>
            <a:r>
              <a:rPr lang="en-US" sz="2400" dirty="0"/>
              <a:t>	Forward from </a:t>
            </a:r>
            <a:r>
              <a:rPr lang="en-US" sz="2400" dirty="0" err="1"/>
              <a:t>Writeback</a:t>
            </a:r>
            <a:r>
              <a:rPr lang="en-US" sz="2400" dirty="0"/>
              <a:t> stage</a:t>
            </a: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Case 3: </a:t>
            </a:r>
            <a:r>
              <a:rPr lang="en-US" sz="2400" dirty="0"/>
              <a:t>Otherwise use value read from register file (as usual)</a:t>
            </a:r>
          </a:p>
          <a:p>
            <a:endParaRPr lang="en-US" sz="2400" dirty="0"/>
          </a:p>
          <a:p>
            <a:r>
              <a:rPr lang="en-US" sz="2400" b="1" dirty="0"/>
              <a:t>Equations for </a:t>
            </a:r>
            <a:r>
              <a:rPr lang="en-US" sz="2400" b="1" i="1" dirty="0"/>
              <a:t>Rs1</a:t>
            </a:r>
            <a:r>
              <a:rPr lang="en-US" sz="2400" b="1" dirty="0"/>
              <a:t>:</a:t>
            </a:r>
          </a:p>
          <a:p>
            <a:r>
              <a:rPr lang="en-US" sz="2400" dirty="0"/>
              <a:t>if      	((</a:t>
            </a:r>
            <a:r>
              <a:rPr lang="en-US" sz="2400" i="1" dirty="0"/>
              <a:t>Rs1E</a:t>
            </a:r>
            <a:r>
              <a:rPr lang="en-US" sz="2400" dirty="0"/>
              <a:t> == </a:t>
            </a:r>
            <a:r>
              <a:rPr lang="en-US" sz="2400" i="1" dirty="0" err="1"/>
              <a:t>RdM</a:t>
            </a:r>
            <a:r>
              <a:rPr lang="en-US" sz="2400" dirty="0"/>
              <a:t>) &amp; </a:t>
            </a:r>
            <a:r>
              <a:rPr lang="en-US" sz="2400" i="1" dirty="0" err="1"/>
              <a:t>RegWriteM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1D40EF"/>
                </a:solidFill>
              </a:rPr>
              <a:t>&amp; (</a:t>
            </a:r>
            <a:r>
              <a:rPr lang="en-US" sz="2400" b="1" i="1" dirty="0">
                <a:solidFill>
                  <a:srgbClr val="1D40EF"/>
                </a:solidFill>
              </a:rPr>
              <a:t>Rs1E</a:t>
            </a:r>
            <a:r>
              <a:rPr lang="en-US" sz="2400" b="1" dirty="0">
                <a:solidFill>
                  <a:srgbClr val="1D40EF"/>
                </a:solidFill>
              </a:rPr>
              <a:t> != 0) </a:t>
            </a:r>
            <a:r>
              <a:rPr lang="en-US" sz="2400" dirty="0"/>
              <a:t>	   // Case 1		</a:t>
            </a:r>
            <a:r>
              <a:rPr lang="en-US" sz="2400" i="1" dirty="0" err="1"/>
              <a:t>ForwardAE</a:t>
            </a:r>
            <a:r>
              <a:rPr lang="en-US" sz="2400" dirty="0"/>
              <a:t> = 10</a:t>
            </a:r>
          </a:p>
          <a:p>
            <a:r>
              <a:rPr lang="en-US" sz="2400" dirty="0"/>
              <a:t>else if	((</a:t>
            </a:r>
            <a:r>
              <a:rPr lang="en-US" sz="2400" i="1" dirty="0"/>
              <a:t>Rs1E</a:t>
            </a:r>
            <a:r>
              <a:rPr lang="en-US" sz="2400" dirty="0"/>
              <a:t> == </a:t>
            </a:r>
            <a:r>
              <a:rPr lang="en-US" sz="2400" i="1" dirty="0" err="1"/>
              <a:t>RdW</a:t>
            </a:r>
            <a:r>
              <a:rPr lang="en-US" sz="2400" dirty="0"/>
              <a:t>) &amp; </a:t>
            </a:r>
            <a:r>
              <a:rPr lang="en-US" sz="2400" i="1" dirty="0" err="1"/>
              <a:t>RegWriteW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1D40EF"/>
                </a:solidFill>
              </a:rPr>
              <a:t>&amp; (</a:t>
            </a:r>
            <a:r>
              <a:rPr lang="en-US" sz="2400" b="1" i="1" dirty="0">
                <a:solidFill>
                  <a:srgbClr val="1D40EF"/>
                </a:solidFill>
              </a:rPr>
              <a:t>Rs1E</a:t>
            </a:r>
            <a:r>
              <a:rPr lang="en-US" sz="2400" b="1" dirty="0">
                <a:solidFill>
                  <a:srgbClr val="1D40EF"/>
                </a:solidFill>
              </a:rPr>
              <a:t> != 0)    </a:t>
            </a:r>
            <a:r>
              <a:rPr lang="en-US" sz="2400" dirty="0"/>
              <a:t>// Case 2		</a:t>
            </a:r>
            <a:r>
              <a:rPr lang="en-US" sz="2400" i="1" dirty="0" err="1"/>
              <a:t>ForwardAE</a:t>
            </a:r>
            <a:r>
              <a:rPr lang="en-US" sz="2400" dirty="0"/>
              <a:t> = 01</a:t>
            </a:r>
          </a:p>
          <a:p>
            <a:r>
              <a:rPr lang="en-US" sz="2400" dirty="0"/>
              <a:t>else 		</a:t>
            </a:r>
            <a:r>
              <a:rPr lang="en-US" sz="2400" i="1" dirty="0" err="1"/>
              <a:t>ForwardAE</a:t>
            </a:r>
            <a:r>
              <a:rPr lang="en-US" sz="2400" dirty="0"/>
              <a:t> = 00			   // Case 3</a:t>
            </a:r>
          </a:p>
        </p:txBody>
      </p:sp>
    </p:spTree>
    <p:extLst>
      <p:ext uri="{BB962C8B-B14F-4D97-AF65-F5344CB8AC3E}">
        <p14:creationId xmlns:p14="http://schemas.microsoft.com/office/powerpoint/2010/main" val="349111122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Data Forwarding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305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Case 1: Execute</a:t>
            </a:r>
            <a:r>
              <a:rPr lang="en-US" sz="2400" dirty="0"/>
              <a:t> stage </a:t>
            </a:r>
            <a:r>
              <a:rPr lang="en-US" sz="2400" i="1" dirty="0"/>
              <a:t>Rs1</a:t>
            </a:r>
            <a:r>
              <a:rPr lang="en-US" sz="2400" dirty="0"/>
              <a:t> or </a:t>
            </a:r>
            <a:r>
              <a:rPr lang="en-US" sz="2400" i="1" dirty="0"/>
              <a:t>Rs2</a:t>
            </a:r>
            <a:r>
              <a:rPr lang="en-US" sz="2400" dirty="0"/>
              <a:t> matches </a:t>
            </a:r>
            <a:r>
              <a:rPr lang="en-US" sz="2400" b="1" dirty="0"/>
              <a:t>Memory</a:t>
            </a:r>
            <a:r>
              <a:rPr lang="en-US" sz="2400" dirty="0"/>
              <a:t> stage </a:t>
            </a:r>
            <a:r>
              <a:rPr lang="en-US" sz="2400" i="1" dirty="0"/>
              <a:t>Rd</a:t>
            </a:r>
            <a:r>
              <a:rPr lang="en-US" sz="2400" dirty="0"/>
              <a:t>?</a:t>
            </a:r>
          </a:p>
          <a:p>
            <a:r>
              <a:rPr lang="en-US" sz="2400" dirty="0"/>
              <a:t>	Forward from Memory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Case 2: Execute</a:t>
            </a:r>
            <a:r>
              <a:rPr lang="en-US" sz="2400" dirty="0"/>
              <a:t> stage </a:t>
            </a:r>
            <a:r>
              <a:rPr lang="en-US" sz="2400" i="1" dirty="0"/>
              <a:t>Rs1</a:t>
            </a:r>
            <a:r>
              <a:rPr lang="en-US" sz="2400" dirty="0"/>
              <a:t> or </a:t>
            </a:r>
            <a:r>
              <a:rPr lang="en-US" sz="2400" i="1" dirty="0"/>
              <a:t>Rs2</a:t>
            </a:r>
            <a:r>
              <a:rPr lang="en-US" sz="2400" dirty="0"/>
              <a:t> matches </a:t>
            </a:r>
            <a:r>
              <a:rPr lang="en-US" sz="2400" b="1" dirty="0" err="1"/>
              <a:t>Writeback</a:t>
            </a:r>
            <a:r>
              <a:rPr lang="en-US" sz="2400" dirty="0"/>
              <a:t> stage </a:t>
            </a:r>
            <a:r>
              <a:rPr lang="en-US" sz="2400" i="1" dirty="0"/>
              <a:t>Rd</a:t>
            </a:r>
            <a:r>
              <a:rPr lang="en-US" sz="2400" dirty="0"/>
              <a:t>?</a:t>
            </a:r>
          </a:p>
          <a:p>
            <a:r>
              <a:rPr lang="en-US" sz="2400" dirty="0"/>
              <a:t>	Forward from </a:t>
            </a:r>
            <a:r>
              <a:rPr lang="en-US" sz="2400" dirty="0" err="1"/>
              <a:t>Writeback</a:t>
            </a:r>
            <a:r>
              <a:rPr lang="en-US" sz="2400" dirty="0"/>
              <a:t> stage</a:t>
            </a: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Case 3: </a:t>
            </a:r>
            <a:r>
              <a:rPr lang="en-US" sz="2400" dirty="0"/>
              <a:t>Otherwise use value read from register file (as usual)</a:t>
            </a:r>
          </a:p>
          <a:p>
            <a:endParaRPr lang="en-US" sz="2400" dirty="0"/>
          </a:p>
          <a:p>
            <a:r>
              <a:rPr lang="en-US" sz="2400" b="1" dirty="0"/>
              <a:t>Equations for </a:t>
            </a:r>
            <a:r>
              <a:rPr lang="en-US" sz="2400" b="1" i="1" dirty="0"/>
              <a:t>Rs1</a:t>
            </a:r>
            <a:r>
              <a:rPr lang="en-US" sz="2400" b="1" dirty="0"/>
              <a:t>:</a:t>
            </a:r>
          </a:p>
          <a:p>
            <a:r>
              <a:rPr lang="en-US" sz="2400" dirty="0"/>
              <a:t>if      	((</a:t>
            </a:r>
            <a:r>
              <a:rPr lang="en-US" sz="2400" i="1" dirty="0"/>
              <a:t>Rs1E</a:t>
            </a:r>
            <a:r>
              <a:rPr lang="en-US" sz="2400" dirty="0"/>
              <a:t> == </a:t>
            </a:r>
            <a:r>
              <a:rPr lang="en-US" sz="2400" i="1" dirty="0" err="1"/>
              <a:t>RdM</a:t>
            </a:r>
            <a:r>
              <a:rPr lang="en-US" sz="2400" dirty="0"/>
              <a:t>) &amp; </a:t>
            </a:r>
            <a:r>
              <a:rPr lang="en-US" sz="2400" i="1" dirty="0" err="1"/>
              <a:t>RegWriteM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1D40EF"/>
                </a:solidFill>
              </a:rPr>
              <a:t>&amp; (</a:t>
            </a:r>
            <a:r>
              <a:rPr lang="en-US" sz="2400" b="1" i="1" dirty="0">
                <a:solidFill>
                  <a:srgbClr val="1D40EF"/>
                </a:solidFill>
              </a:rPr>
              <a:t>Rs1E</a:t>
            </a:r>
            <a:r>
              <a:rPr lang="en-US" sz="2400" b="1" dirty="0">
                <a:solidFill>
                  <a:srgbClr val="1D40EF"/>
                </a:solidFill>
              </a:rPr>
              <a:t> != 0) </a:t>
            </a:r>
            <a:r>
              <a:rPr lang="en-US" sz="2400" dirty="0"/>
              <a:t>	   // Case 1		</a:t>
            </a:r>
            <a:r>
              <a:rPr lang="en-US" sz="2400" i="1" dirty="0" err="1"/>
              <a:t>ForwardAE</a:t>
            </a:r>
            <a:r>
              <a:rPr lang="en-US" sz="2400" dirty="0"/>
              <a:t> = 10</a:t>
            </a:r>
          </a:p>
          <a:p>
            <a:r>
              <a:rPr lang="en-US" sz="2400" dirty="0"/>
              <a:t>else if	((</a:t>
            </a:r>
            <a:r>
              <a:rPr lang="en-US" sz="2400" i="1" dirty="0"/>
              <a:t>Rs1E</a:t>
            </a:r>
            <a:r>
              <a:rPr lang="en-US" sz="2400" dirty="0"/>
              <a:t> == </a:t>
            </a:r>
            <a:r>
              <a:rPr lang="en-US" sz="2400" i="1" dirty="0" err="1"/>
              <a:t>RdW</a:t>
            </a:r>
            <a:r>
              <a:rPr lang="en-US" sz="2400" dirty="0"/>
              <a:t>) &amp; </a:t>
            </a:r>
            <a:r>
              <a:rPr lang="en-US" sz="2400" i="1" dirty="0" err="1"/>
              <a:t>RegWriteW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1D40EF"/>
                </a:solidFill>
              </a:rPr>
              <a:t>&amp; (</a:t>
            </a:r>
            <a:r>
              <a:rPr lang="en-US" sz="2400" b="1" i="1" dirty="0">
                <a:solidFill>
                  <a:srgbClr val="1D40EF"/>
                </a:solidFill>
              </a:rPr>
              <a:t>Rs1E</a:t>
            </a:r>
            <a:r>
              <a:rPr lang="en-US" sz="2400" b="1" dirty="0">
                <a:solidFill>
                  <a:srgbClr val="1D40EF"/>
                </a:solidFill>
              </a:rPr>
              <a:t> != 0)    </a:t>
            </a:r>
            <a:r>
              <a:rPr lang="en-US" sz="2400" dirty="0"/>
              <a:t>// Case 2		</a:t>
            </a:r>
            <a:r>
              <a:rPr lang="en-US" sz="2400" i="1" dirty="0" err="1"/>
              <a:t>ForwardAE</a:t>
            </a:r>
            <a:r>
              <a:rPr lang="en-US" sz="2400" dirty="0"/>
              <a:t> = 01</a:t>
            </a:r>
          </a:p>
          <a:p>
            <a:r>
              <a:rPr lang="en-US" sz="2400" dirty="0"/>
              <a:t>else 		</a:t>
            </a:r>
            <a:r>
              <a:rPr lang="en-US" sz="2400" i="1" dirty="0" err="1"/>
              <a:t>ForwardAE</a:t>
            </a:r>
            <a:r>
              <a:rPr lang="en-US" sz="2400" dirty="0"/>
              <a:t> = 00			   // Case 3</a:t>
            </a:r>
          </a:p>
        </p:txBody>
      </p:sp>
      <p:sp>
        <p:nvSpPr>
          <p:cNvPr id="2" name="Rectangle 1"/>
          <p:cNvSpPr/>
          <p:nvPr/>
        </p:nvSpPr>
        <p:spPr>
          <a:xfrm>
            <a:off x="884890" y="5638799"/>
            <a:ext cx="7178632" cy="461665"/>
          </a:xfrm>
          <a:prstGeom prst="rect">
            <a:avLst/>
          </a:prstGeom>
          <a:ln w="38100">
            <a:solidFill>
              <a:srgbClr val="1D40EF"/>
            </a:solidFill>
          </a:ln>
        </p:spPr>
        <p:txBody>
          <a:bodyPr wrap="none">
            <a:spAutoFit/>
          </a:bodyPr>
          <a:lstStyle/>
          <a:p>
            <a:r>
              <a:rPr lang="en-US" sz="2400" b="1" i="1" dirty="0" err="1"/>
              <a:t>ForwardBE</a:t>
            </a:r>
            <a:r>
              <a:rPr lang="en-US" sz="2400" b="1" i="1" dirty="0"/>
              <a:t> </a:t>
            </a:r>
            <a:r>
              <a:rPr lang="en-US" sz="2400" b="1" dirty="0"/>
              <a:t>equation is similar (replace </a:t>
            </a:r>
            <a:r>
              <a:rPr lang="en-US" sz="2400" b="1" i="1" dirty="0"/>
              <a:t>Rs1E</a:t>
            </a:r>
            <a:r>
              <a:rPr lang="en-US" sz="2400" b="1" dirty="0"/>
              <a:t> with </a:t>
            </a:r>
            <a:r>
              <a:rPr lang="en-US" sz="2400" b="1" i="1" dirty="0"/>
              <a:t>Rs2E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763465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Stalling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444370"/>
              </p:ext>
            </p:extLst>
          </p:nvPr>
        </p:nvGraphicFramePr>
        <p:xfrm>
          <a:off x="207867" y="1143000"/>
          <a:ext cx="878373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5" name="Visio" r:id="rId8" imgW="4807546" imgH="1709512" progId="Visio.Drawing.11">
                  <p:embed/>
                </p:oleObj>
              </mc:Choice>
              <mc:Fallback>
                <p:oleObj name="Visio" r:id="rId8" imgW="4807546" imgH="17095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867" y="1143000"/>
                        <a:ext cx="8783733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19125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45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Stalling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334786"/>
              </p:ext>
            </p:extLst>
          </p:nvPr>
        </p:nvGraphicFramePr>
        <p:xfrm>
          <a:off x="228600" y="1143000"/>
          <a:ext cx="881054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39" name="Visio" r:id="rId8" imgW="5068803" imgH="1709512" progId="Visio.Drawing.11">
                  <p:embed/>
                </p:oleObj>
              </mc:Choice>
              <mc:Fallback>
                <p:oleObj name="Visio" r:id="rId8" imgW="5068803" imgH="17095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1143000"/>
                        <a:ext cx="8810547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13266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5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Stalling Hardware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677096"/>
              </p:ext>
            </p:extLst>
          </p:nvPr>
        </p:nvGraphicFramePr>
        <p:xfrm>
          <a:off x="533400" y="914400"/>
          <a:ext cx="8229600" cy="531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63" name="Visio" r:id="rId8" imgW="6958978" imgH="4492198" progId="Visio.Drawing.11">
                  <p:embed/>
                </p:oleObj>
              </mc:Choice>
              <mc:Fallback>
                <p:oleObj name="Visio" r:id="rId8" imgW="6958978" imgH="449219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914400"/>
                        <a:ext cx="8229600" cy="5312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82064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5181600"/>
          </a:xfrm>
        </p:spPr>
        <p:txBody>
          <a:bodyPr>
            <a:noAutofit/>
          </a:bodyPr>
          <a:lstStyle/>
          <a:p>
            <a:r>
              <a:rPr lang="en-US" sz="2800" dirty="0"/>
              <a:t>Is either source register in Decode stage the same as the one to be written by instruction in Execute stage?	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instruction in Execute stage a </a:t>
            </a:r>
            <a:r>
              <a:rPr lang="en-US" sz="2800" dirty="0" err="1">
                <a:latin typeface="Courier" pitchFamily="49" charset="0"/>
              </a:rPr>
              <a:t>lw</a:t>
            </a:r>
            <a:r>
              <a:rPr lang="en-US" sz="2800" dirty="0"/>
              <a:t>? </a:t>
            </a:r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lwStall</a:t>
            </a:r>
            <a:r>
              <a:rPr lang="en-US" sz="2400" dirty="0"/>
              <a:t> = 	((</a:t>
            </a:r>
            <a:r>
              <a:rPr lang="en-US" sz="2400" i="1" dirty="0"/>
              <a:t>Rs1D</a:t>
            </a:r>
            <a:r>
              <a:rPr lang="en-US" sz="2400" dirty="0"/>
              <a:t> == </a:t>
            </a:r>
            <a:r>
              <a:rPr lang="en-US" sz="2400" i="1" dirty="0" err="1"/>
              <a:t>RdE</a:t>
            </a:r>
            <a:r>
              <a:rPr lang="en-US" sz="2400" dirty="0"/>
              <a:t>) | (</a:t>
            </a:r>
            <a:r>
              <a:rPr lang="en-US" sz="2400" i="1" dirty="0"/>
              <a:t>Rs2D</a:t>
            </a:r>
            <a:r>
              <a:rPr lang="en-US" sz="2400" dirty="0"/>
              <a:t> == </a:t>
            </a:r>
            <a:r>
              <a:rPr lang="en-US" sz="2400" i="1" dirty="0" err="1"/>
              <a:t>RdE</a:t>
            </a:r>
            <a:r>
              <a:rPr lang="en-US" sz="2400" dirty="0"/>
              <a:t>)) &amp; </a:t>
            </a:r>
          </a:p>
          <a:p>
            <a:pPr marL="0" indent="0">
              <a:buNone/>
            </a:pPr>
            <a:r>
              <a:rPr lang="en-US" sz="2400" i="1" dirty="0"/>
              <a:t>		ResultSrcE</a:t>
            </a:r>
            <a:r>
              <a:rPr lang="en-US" sz="2400" baseline="-25000" dirty="0"/>
              <a:t>0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                    	</a:t>
            </a:r>
          </a:p>
          <a:p>
            <a:pPr marL="0" indent="0">
              <a:buNone/>
            </a:pPr>
            <a:r>
              <a:rPr lang="en-US" sz="2400" i="1" dirty="0"/>
              <a:t> 		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StallF</a:t>
            </a:r>
            <a:r>
              <a:rPr lang="en-US" sz="2400" dirty="0"/>
              <a:t> = </a:t>
            </a:r>
            <a:r>
              <a:rPr lang="en-US" sz="2400" b="1" i="1" dirty="0" err="1"/>
              <a:t>StallD</a:t>
            </a:r>
            <a:r>
              <a:rPr lang="en-US" sz="2400" dirty="0"/>
              <a:t> = </a:t>
            </a:r>
            <a:r>
              <a:rPr lang="en-US" sz="2400" b="1" i="1" dirty="0" err="1"/>
              <a:t>FlushE</a:t>
            </a:r>
            <a:r>
              <a:rPr lang="en-US" sz="2400" dirty="0"/>
              <a:t> = </a:t>
            </a:r>
            <a:r>
              <a:rPr lang="en-US" sz="2400" b="1" i="1" dirty="0" err="1"/>
              <a:t>lwStall</a:t>
            </a:r>
            <a:endParaRPr lang="en-US" sz="2400" b="1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Stalling Logic</a:t>
            </a:r>
          </a:p>
        </p:txBody>
      </p:sp>
    </p:spTree>
    <p:extLst>
      <p:ext uri="{BB962C8B-B14F-4D97-AF65-F5344CB8AC3E}">
        <p14:creationId xmlns:p14="http://schemas.microsoft.com/office/powerpoint/2010/main" val="124337405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5181600"/>
          </a:xfrm>
        </p:spPr>
        <p:txBody>
          <a:bodyPr>
            <a:noAutofit/>
          </a:bodyPr>
          <a:lstStyle/>
          <a:p>
            <a:r>
              <a:rPr lang="en-US" sz="2800" dirty="0"/>
              <a:t>Is </a:t>
            </a:r>
            <a:r>
              <a:rPr lang="en-US" sz="2800" b="1" dirty="0">
                <a:solidFill>
                  <a:srgbClr val="0070C0"/>
                </a:solidFill>
              </a:rPr>
              <a:t>either source register </a:t>
            </a:r>
            <a:r>
              <a:rPr lang="en-US" sz="2800" dirty="0"/>
              <a:t>in Decode stage the same as the one to be written by instruction in Execute stage?	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instruction in Execute stage a </a:t>
            </a:r>
            <a:r>
              <a:rPr lang="en-US" sz="2800" b="1" dirty="0" err="1">
                <a:solidFill>
                  <a:srgbClr val="FF0000"/>
                </a:solidFill>
                <a:latin typeface="Courier" pitchFamily="49" charset="0"/>
              </a:rPr>
              <a:t>lw</a:t>
            </a:r>
            <a:r>
              <a:rPr lang="en-US" sz="2800"/>
              <a:t>? </a:t>
            </a:r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lwStall</a:t>
            </a:r>
            <a:r>
              <a:rPr lang="en-US" sz="2400" dirty="0"/>
              <a:t> = 	</a:t>
            </a:r>
            <a:r>
              <a:rPr lang="en-US" sz="2400" b="1" dirty="0">
                <a:solidFill>
                  <a:srgbClr val="0070C0"/>
                </a:solidFill>
              </a:rPr>
              <a:t>((</a:t>
            </a:r>
            <a:r>
              <a:rPr lang="en-US" sz="2400" b="1" i="1" dirty="0">
                <a:solidFill>
                  <a:srgbClr val="0070C0"/>
                </a:solidFill>
              </a:rPr>
              <a:t>Rs1D</a:t>
            </a:r>
            <a:r>
              <a:rPr lang="en-US" sz="2400" b="1" dirty="0">
                <a:solidFill>
                  <a:srgbClr val="0070C0"/>
                </a:solidFill>
              </a:rPr>
              <a:t> == </a:t>
            </a:r>
            <a:r>
              <a:rPr lang="en-US" sz="2400" b="1" i="1" dirty="0" err="1">
                <a:solidFill>
                  <a:srgbClr val="0070C0"/>
                </a:solidFill>
              </a:rPr>
              <a:t>RdE</a:t>
            </a:r>
            <a:r>
              <a:rPr lang="en-US" sz="2400" b="1" dirty="0">
                <a:solidFill>
                  <a:srgbClr val="0070C0"/>
                </a:solidFill>
              </a:rPr>
              <a:t>) | (</a:t>
            </a:r>
            <a:r>
              <a:rPr lang="en-US" sz="2400" b="1" i="1" dirty="0">
                <a:solidFill>
                  <a:srgbClr val="0070C0"/>
                </a:solidFill>
              </a:rPr>
              <a:t>Rs2D</a:t>
            </a:r>
            <a:r>
              <a:rPr lang="en-US" sz="2400" b="1" dirty="0">
                <a:solidFill>
                  <a:srgbClr val="0070C0"/>
                </a:solidFill>
              </a:rPr>
              <a:t> == </a:t>
            </a:r>
            <a:r>
              <a:rPr lang="en-US" sz="2400" b="1" i="1" dirty="0" err="1">
                <a:solidFill>
                  <a:srgbClr val="0070C0"/>
                </a:solidFill>
              </a:rPr>
              <a:t>RdE</a:t>
            </a:r>
            <a:r>
              <a:rPr lang="en-US" sz="2400" b="1" dirty="0">
                <a:solidFill>
                  <a:srgbClr val="0070C0"/>
                </a:solidFill>
              </a:rPr>
              <a:t>))</a:t>
            </a:r>
            <a:r>
              <a:rPr lang="en-US" sz="2400" dirty="0"/>
              <a:t> &amp; </a:t>
            </a:r>
          </a:p>
          <a:p>
            <a:pPr marL="0" indent="0">
              <a:buNone/>
            </a:pPr>
            <a:r>
              <a:rPr lang="en-US" sz="2400" i="1" dirty="0"/>
              <a:t>		</a:t>
            </a:r>
            <a:r>
              <a:rPr lang="en-US" sz="2400" b="1" i="1" dirty="0">
                <a:solidFill>
                  <a:srgbClr val="FF0000"/>
                </a:solidFill>
              </a:rPr>
              <a:t>ResultSrcE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/>
              <a:t>                    	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StallF</a:t>
            </a:r>
            <a:r>
              <a:rPr lang="en-US" sz="2400" dirty="0"/>
              <a:t> = </a:t>
            </a:r>
            <a:r>
              <a:rPr lang="en-US" sz="2400" b="1" i="1" dirty="0" err="1"/>
              <a:t>StallD</a:t>
            </a:r>
            <a:r>
              <a:rPr lang="en-US" sz="2400" dirty="0"/>
              <a:t> = </a:t>
            </a:r>
            <a:r>
              <a:rPr lang="en-US" sz="2400" b="1" i="1" dirty="0" err="1"/>
              <a:t>FlushE</a:t>
            </a:r>
            <a:r>
              <a:rPr lang="en-US" sz="2400" dirty="0"/>
              <a:t> = </a:t>
            </a:r>
            <a:r>
              <a:rPr lang="en-US" sz="2400" b="1" i="1" dirty="0" err="1"/>
              <a:t>lwStall</a:t>
            </a:r>
            <a:endParaRPr lang="en-US" sz="2400" b="1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Stalling Logic</a:t>
            </a:r>
          </a:p>
        </p:txBody>
      </p:sp>
    </p:spTree>
    <p:extLst>
      <p:ext uri="{BB962C8B-B14F-4D97-AF65-F5344CB8AC3E}">
        <p14:creationId xmlns:p14="http://schemas.microsoft.com/office/powerpoint/2010/main" val="5015043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82296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/>
              <a:t>Program Execution Time </a:t>
            </a:r>
          </a:p>
          <a:p>
            <a:pPr>
              <a:buFontTx/>
              <a:buNone/>
            </a:pPr>
            <a:r>
              <a:rPr lang="en-US" sz="2800" b="1" dirty="0"/>
              <a:t>      </a:t>
            </a:r>
            <a:r>
              <a:rPr lang="en-US" sz="2800" dirty="0"/>
              <a:t>= (#instructions)(cycles/instruction)(seconds/cycle)</a:t>
            </a:r>
          </a:p>
          <a:p>
            <a:pPr>
              <a:buFontTx/>
              <a:buNone/>
            </a:pPr>
            <a:r>
              <a:rPr lang="en-US" sz="2800" dirty="0"/>
              <a:t>      = # instructions x CPI x </a:t>
            </a:r>
            <a:r>
              <a:rPr lang="en-US" sz="2800" i="1" dirty="0"/>
              <a:t>T</a:t>
            </a:r>
            <a:r>
              <a:rPr lang="en-US" sz="2800" i="1" baseline="-250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728956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5181600"/>
          </a:xfrm>
        </p:spPr>
        <p:txBody>
          <a:bodyPr>
            <a:noAutofit/>
          </a:bodyPr>
          <a:lstStyle/>
          <a:p>
            <a:r>
              <a:rPr lang="en-US" sz="2800" dirty="0"/>
              <a:t>Is either source register in Decode stage the same as the one to be written by instruction in Execute stage?	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instruction in Execute stage a </a:t>
            </a:r>
            <a:r>
              <a:rPr lang="en-US" sz="2800" dirty="0" err="1">
                <a:latin typeface="Courier" pitchFamily="49" charset="0"/>
              </a:rPr>
              <a:t>lw</a:t>
            </a:r>
            <a:r>
              <a:rPr lang="en-US" sz="2800" dirty="0"/>
              <a:t>? 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</a:t>
            </a:r>
            <a:r>
              <a:rPr lang="en-US" sz="2800" dirty="0" err="1">
                <a:latin typeface="Courier" pitchFamily="49" charset="0"/>
              </a:rPr>
              <a:t>lw</a:t>
            </a:r>
            <a:r>
              <a:rPr lang="en-US" sz="2800" dirty="0" err="1"/>
              <a:t>’s</a:t>
            </a:r>
            <a:r>
              <a:rPr lang="en-US" sz="2800" dirty="0"/>
              <a:t> destination register (</a:t>
            </a:r>
            <a:r>
              <a:rPr lang="en-US" sz="2800" i="1" dirty="0" err="1"/>
              <a:t>RdE</a:t>
            </a:r>
            <a:r>
              <a:rPr lang="en-US" sz="2800" dirty="0"/>
              <a:t>)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not x0</a:t>
            </a:r>
            <a:r>
              <a:rPr lang="en-US" sz="2800" dirty="0"/>
              <a:t>? </a:t>
            </a:r>
            <a:endParaRPr lang="en-US" sz="2800" b="1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lwStall</a:t>
            </a:r>
            <a:r>
              <a:rPr lang="en-US" sz="2400" dirty="0"/>
              <a:t> = 	((</a:t>
            </a:r>
            <a:r>
              <a:rPr lang="en-US" sz="2400" i="1" dirty="0"/>
              <a:t>Rs1D</a:t>
            </a:r>
            <a:r>
              <a:rPr lang="en-US" sz="2400" dirty="0"/>
              <a:t> == </a:t>
            </a:r>
            <a:r>
              <a:rPr lang="en-US" sz="2400" i="1" dirty="0" err="1"/>
              <a:t>RdE</a:t>
            </a:r>
            <a:r>
              <a:rPr lang="en-US" sz="2400" dirty="0"/>
              <a:t>) | (</a:t>
            </a:r>
            <a:r>
              <a:rPr lang="en-US" sz="2400" i="1" dirty="0"/>
              <a:t>Rs2D</a:t>
            </a:r>
            <a:r>
              <a:rPr lang="en-US" sz="2400" dirty="0"/>
              <a:t> == </a:t>
            </a:r>
            <a:r>
              <a:rPr lang="en-US" sz="2400" i="1" dirty="0" err="1"/>
              <a:t>RdE</a:t>
            </a:r>
            <a:r>
              <a:rPr lang="en-US" sz="2400" dirty="0"/>
              <a:t>) &amp; ~</a:t>
            </a:r>
            <a:r>
              <a:rPr lang="en-US" sz="2400" i="1" dirty="0" err="1"/>
              <a:t>ALUSrcD</a:t>
            </a:r>
            <a:r>
              <a:rPr lang="en-US" sz="2400" dirty="0"/>
              <a:t>) &amp; </a:t>
            </a:r>
          </a:p>
          <a:p>
            <a:pPr marL="0" indent="0">
              <a:buNone/>
            </a:pPr>
            <a:r>
              <a:rPr lang="en-US" sz="2400" i="1" dirty="0"/>
              <a:t>		ResultSrcE</a:t>
            </a:r>
            <a:r>
              <a:rPr lang="en-US" sz="2400" baseline="-25000" dirty="0"/>
              <a:t>0</a:t>
            </a:r>
            <a:r>
              <a:rPr lang="en-US" sz="2400" dirty="0"/>
              <a:t> &amp; </a:t>
            </a:r>
          </a:p>
          <a:p>
            <a:pPr marL="0" indent="0">
              <a:buNone/>
            </a:pPr>
            <a:r>
              <a:rPr lang="en-US" sz="2400" i="1" dirty="0"/>
              <a:t>                    	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RdE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!= 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 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StallF</a:t>
            </a:r>
            <a:r>
              <a:rPr lang="en-US" sz="2400" dirty="0"/>
              <a:t> = </a:t>
            </a:r>
            <a:r>
              <a:rPr lang="en-US" sz="2400" b="1" i="1" dirty="0" err="1"/>
              <a:t>StallD</a:t>
            </a:r>
            <a:r>
              <a:rPr lang="en-US" sz="2400" dirty="0"/>
              <a:t> = </a:t>
            </a:r>
            <a:r>
              <a:rPr lang="en-US" sz="2400" b="1" i="1" dirty="0" err="1"/>
              <a:t>FlushE</a:t>
            </a:r>
            <a:r>
              <a:rPr lang="en-US" sz="2400" dirty="0"/>
              <a:t> = </a:t>
            </a:r>
            <a:r>
              <a:rPr lang="en-US" sz="2400" b="1" i="1" dirty="0" err="1"/>
              <a:t>lwStall</a:t>
            </a:r>
            <a:endParaRPr lang="en-US" sz="2400" b="1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Stalling Logic</a:t>
            </a:r>
          </a:p>
        </p:txBody>
      </p:sp>
    </p:spTree>
    <p:extLst>
      <p:ext uri="{BB962C8B-B14F-4D97-AF65-F5344CB8AC3E}">
        <p14:creationId xmlns:p14="http://schemas.microsoft.com/office/powerpoint/2010/main" val="390044683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5181600"/>
          </a:xfrm>
        </p:spPr>
        <p:txBody>
          <a:bodyPr>
            <a:noAutofit/>
          </a:bodyPr>
          <a:lstStyle/>
          <a:p>
            <a:r>
              <a:rPr lang="en-US" sz="2800" dirty="0"/>
              <a:t>Is either source register in Decode stage the same as the one to be written by instruction in Execute stage?	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instruction in Execute stage a </a:t>
            </a:r>
            <a:r>
              <a:rPr lang="en-US" sz="2800" dirty="0" err="1">
                <a:latin typeface="Courier" pitchFamily="49" charset="0"/>
              </a:rPr>
              <a:t>lw</a:t>
            </a:r>
            <a:r>
              <a:rPr lang="en-US" sz="2800" dirty="0"/>
              <a:t>? 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</a:t>
            </a:r>
            <a:r>
              <a:rPr lang="en-US" sz="2800" dirty="0" err="1">
                <a:latin typeface="Courier" pitchFamily="49" charset="0"/>
              </a:rPr>
              <a:t>lw</a:t>
            </a:r>
            <a:r>
              <a:rPr lang="en-US" sz="2800" dirty="0" err="1"/>
              <a:t>’s</a:t>
            </a:r>
            <a:r>
              <a:rPr lang="en-US" sz="2800" dirty="0"/>
              <a:t> destination register (</a:t>
            </a:r>
            <a:r>
              <a:rPr lang="en-US" sz="2800" i="1" dirty="0" err="1"/>
              <a:t>RdE</a:t>
            </a:r>
            <a:r>
              <a:rPr lang="en-US" sz="2800" dirty="0"/>
              <a:t>) not x0? 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Are the source registers (</a:t>
            </a:r>
            <a:r>
              <a:rPr lang="en-US" sz="2800" i="1" dirty="0"/>
              <a:t>Rs1D</a:t>
            </a:r>
            <a:r>
              <a:rPr lang="en-US" sz="2800" dirty="0"/>
              <a:t> and </a:t>
            </a:r>
            <a:r>
              <a:rPr lang="en-US" sz="2800" i="1" dirty="0"/>
              <a:t>Rs2D</a:t>
            </a:r>
            <a:r>
              <a:rPr lang="en-US" sz="2800" dirty="0"/>
              <a:t>) </a:t>
            </a:r>
            <a:r>
              <a:rPr lang="en-US" sz="2800" b="1" dirty="0">
                <a:solidFill>
                  <a:srgbClr val="00B050"/>
                </a:solidFill>
              </a:rPr>
              <a:t>used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lwStall</a:t>
            </a:r>
            <a:r>
              <a:rPr lang="en-US" sz="2400" dirty="0"/>
              <a:t> = 	((</a:t>
            </a:r>
            <a:r>
              <a:rPr lang="en-US" sz="2400" i="1" dirty="0"/>
              <a:t>Rs1D</a:t>
            </a:r>
            <a:r>
              <a:rPr lang="en-US" sz="2400" dirty="0"/>
              <a:t> == </a:t>
            </a:r>
            <a:r>
              <a:rPr lang="en-US" sz="2400" i="1" dirty="0" err="1"/>
              <a:t>RdE</a:t>
            </a:r>
            <a:r>
              <a:rPr lang="en-US" sz="2400" dirty="0"/>
              <a:t>) | (</a:t>
            </a:r>
            <a:r>
              <a:rPr lang="en-US" sz="2400" i="1" dirty="0"/>
              <a:t>Rs2D</a:t>
            </a:r>
            <a:r>
              <a:rPr lang="en-US" sz="2400" dirty="0"/>
              <a:t> == </a:t>
            </a:r>
            <a:r>
              <a:rPr lang="en-US" sz="2400" i="1" dirty="0" err="1"/>
              <a:t>RdE</a:t>
            </a:r>
            <a:r>
              <a:rPr lang="en-US" sz="2400" dirty="0"/>
              <a:t>) &amp; </a:t>
            </a:r>
            <a:r>
              <a:rPr lang="en-US" sz="2400" b="1" dirty="0">
                <a:solidFill>
                  <a:srgbClr val="00B050"/>
                </a:solidFill>
              </a:rPr>
              <a:t>~</a:t>
            </a:r>
            <a:r>
              <a:rPr lang="en-US" sz="2400" b="1" i="1" dirty="0" err="1">
                <a:solidFill>
                  <a:srgbClr val="00B050"/>
                </a:solidFill>
              </a:rPr>
              <a:t>ALUSrcD</a:t>
            </a:r>
            <a:r>
              <a:rPr lang="en-US" sz="2400" dirty="0"/>
              <a:t>) &amp; </a:t>
            </a:r>
          </a:p>
          <a:p>
            <a:pPr marL="0" indent="0">
              <a:buNone/>
            </a:pPr>
            <a:r>
              <a:rPr lang="en-US" sz="2400" i="1" dirty="0"/>
              <a:t>		ResultSrcE</a:t>
            </a:r>
            <a:r>
              <a:rPr lang="en-US" sz="2400" baseline="-25000" dirty="0"/>
              <a:t>0</a:t>
            </a:r>
            <a:r>
              <a:rPr lang="en-US" sz="2400" dirty="0"/>
              <a:t> &amp; </a:t>
            </a:r>
          </a:p>
          <a:p>
            <a:pPr marL="0" indent="0">
              <a:buNone/>
            </a:pPr>
            <a:r>
              <a:rPr lang="en-US" sz="2400" i="1" dirty="0"/>
              <a:t>                    	</a:t>
            </a:r>
            <a:r>
              <a:rPr lang="en-US" sz="2400" dirty="0"/>
              <a:t>(</a:t>
            </a:r>
            <a:r>
              <a:rPr lang="en-US" sz="2400" i="1" dirty="0" err="1"/>
              <a:t>RdE</a:t>
            </a:r>
            <a:r>
              <a:rPr lang="en-US" sz="2400" i="1" dirty="0"/>
              <a:t> != 0</a:t>
            </a:r>
            <a:r>
              <a:rPr lang="en-US" sz="2400" dirty="0"/>
              <a:t>)</a:t>
            </a:r>
            <a:r>
              <a:rPr lang="en-US" sz="2400" i="1" dirty="0"/>
              <a:t> &amp;</a:t>
            </a:r>
          </a:p>
          <a:p>
            <a:pPr marL="0" indent="0">
              <a:buNone/>
            </a:pPr>
            <a:r>
              <a:rPr lang="en-US" sz="2400" i="1" dirty="0"/>
              <a:t> 		</a:t>
            </a:r>
            <a:r>
              <a:rPr lang="en-US" sz="2400" b="1" dirty="0">
                <a:solidFill>
                  <a:srgbClr val="00B050"/>
                </a:solidFill>
              </a:rPr>
              <a:t>(</a:t>
            </a:r>
            <a:r>
              <a:rPr lang="en-US" sz="2400" b="1" i="1" dirty="0">
                <a:solidFill>
                  <a:srgbClr val="00B050"/>
                </a:solidFill>
              </a:rPr>
              <a:t>~</a:t>
            </a:r>
            <a:r>
              <a:rPr lang="en-US" sz="2400" b="1" i="1" dirty="0" err="1">
                <a:solidFill>
                  <a:srgbClr val="00B050"/>
                </a:solidFill>
              </a:rPr>
              <a:t>JumpD</a:t>
            </a:r>
            <a:r>
              <a:rPr lang="en-US" sz="2400" b="1" dirty="0">
                <a:solidFill>
                  <a:srgbClr val="00B050"/>
                </a:solidFill>
              </a:rPr>
              <a:t>)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endParaRPr lang="en-US" sz="2400" b="1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StallF</a:t>
            </a:r>
            <a:r>
              <a:rPr lang="en-US" sz="2400" dirty="0"/>
              <a:t> = </a:t>
            </a:r>
            <a:r>
              <a:rPr lang="en-US" sz="2400" b="1" i="1" dirty="0" err="1"/>
              <a:t>StallD</a:t>
            </a:r>
            <a:r>
              <a:rPr lang="en-US" sz="2400" dirty="0"/>
              <a:t> = </a:t>
            </a:r>
            <a:r>
              <a:rPr lang="en-US" sz="2400" b="1" i="1" dirty="0" err="1"/>
              <a:t>FlushE</a:t>
            </a:r>
            <a:r>
              <a:rPr lang="en-US" sz="2400" dirty="0"/>
              <a:t> = </a:t>
            </a:r>
            <a:r>
              <a:rPr lang="en-US" sz="2400" b="1" i="1" dirty="0" err="1"/>
              <a:t>lwStall</a:t>
            </a:r>
            <a:endParaRPr lang="en-US" sz="2400" b="1" dirty="0"/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Stalling Logic</a:t>
            </a:r>
          </a:p>
        </p:txBody>
      </p:sp>
    </p:spTree>
    <p:extLst>
      <p:ext uri="{BB962C8B-B14F-4D97-AF65-F5344CB8AC3E}">
        <p14:creationId xmlns:p14="http://schemas.microsoft.com/office/powerpoint/2010/main" val="390044683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5181600"/>
          </a:xfrm>
        </p:spPr>
        <p:txBody>
          <a:bodyPr>
            <a:noAutofit/>
          </a:bodyPr>
          <a:lstStyle/>
          <a:p>
            <a:r>
              <a:rPr lang="en-US" sz="2800" dirty="0"/>
              <a:t>Is either source register in Decode stage the same as the one to be written by instruction in Execute stage?	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instruction in Execute stage a </a:t>
            </a:r>
            <a:r>
              <a:rPr lang="en-US" sz="2800" dirty="0" err="1">
                <a:latin typeface="Courier" pitchFamily="49" charset="0"/>
              </a:rPr>
              <a:t>lw</a:t>
            </a:r>
            <a:r>
              <a:rPr lang="en-US" sz="2800" dirty="0"/>
              <a:t>? 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</a:t>
            </a:r>
            <a:r>
              <a:rPr lang="en-US" sz="2800" dirty="0" err="1">
                <a:latin typeface="Courier" pitchFamily="49" charset="0"/>
              </a:rPr>
              <a:t>lw</a:t>
            </a:r>
            <a:r>
              <a:rPr lang="en-US" sz="2800" dirty="0" err="1"/>
              <a:t>’s</a:t>
            </a:r>
            <a:r>
              <a:rPr lang="en-US" sz="2800" dirty="0"/>
              <a:t> destination register (</a:t>
            </a:r>
            <a:r>
              <a:rPr lang="en-US" sz="2800" i="1" dirty="0" err="1"/>
              <a:t>RdE</a:t>
            </a:r>
            <a:r>
              <a:rPr lang="en-US" sz="2800" dirty="0"/>
              <a:t>) not x0? 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Are the source registers (</a:t>
            </a:r>
            <a:r>
              <a:rPr lang="en-US" sz="2800" i="1" dirty="0"/>
              <a:t>Rs1D</a:t>
            </a:r>
            <a:r>
              <a:rPr lang="en-US" sz="2800" dirty="0"/>
              <a:t> and </a:t>
            </a:r>
            <a:r>
              <a:rPr lang="en-US" sz="2800" i="1" dirty="0"/>
              <a:t>Rs2D</a:t>
            </a:r>
            <a:r>
              <a:rPr lang="en-US" sz="2800" dirty="0"/>
              <a:t>) </a:t>
            </a:r>
            <a:r>
              <a:rPr lang="en-US" sz="2800" b="1" dirty="0">
                <a:solidFill>
                  <a:srgbClr val="00B050"/>
                </a:solidFill>
              </a:rPr>
              <a:t>used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lwStall</a:t>
            </a:r>
            <a:r>
              <a:rPr lang="en-US" sz="2400" dirty="0"/>
              <a:t> = 	((</a:t>
            </a:r>
            <a:r>
              <a:rPr lang="en-US" sz="2400" i="1" dirty="0"/>
              <a:t>Rs1D</a:t>
            </a:r>
            <a:r>
              <a:rPr lang="en-US" sz="2400" dirty="0"/>
              <a:t> == </a:t>
            </a:r>
            <a:r>
              <a:rPr lang="en-US" sz="2400" i="1" dirty="0" err="1"/>
              <a:t>RdE</a:t>
            </a:r>
            <a:r>
              <a:rPr lang="en-US" sz="2400" dirty="0"/>
              <a:t>) | (</a:t>
            </a:r>
            <a:r>
              <a:rPr lang="en-US" sz="2400" i="1" dirty="0"/>
              <a:t>Rs2D</a:t>
            </a:r>
            <a:r>
              <a:rPr lang="en-US" sz="2400" dirty="0"/>
              <a:t> == </a:t>
            </a:r>
            <a:r>
              <a:rPr lang="en-US" sz="2400" i="1" dirty="0" err="1"/>
              <a:t>RdE</a:t>
            </a:r>
            <a:r>
              <a:rPr lang="en-US" sz="2400" dirty="0"/>
              <a:t>) &amp; </a:t>
            </a:r>
            <a:r>
              <a:rPr lang="en-US" sz="2400" b="1" dirty="0">
                <a:solidFill>
                  <a:srgbClr val="00B050"/>
                </a:solidFill>
              </a:rPr>
              <a:t>~</a:t>
            </a:r>
            <a:r>
              <a:rPr lang="en-US" sz="2400" b="1" i="1" dirty="0" err="1">
                <a:solidFill>
                  <a:srgbClr val="00B050"/>
                </a:solidFill>
              </a:rPr>
              <a:t>ALUSrcD</a:t>
            </a:r>
            <a:r>
              <a:rPr lang="en-US" sz="2400" dirty="0"/>
              <a:t>) &amp; </a:t>
            </a:r>
          </a:p>
          <a:p>
            <a:pPr marL="0" indent="0">
              <a:buNone/>
            </a:pPr>
            <a:r>
              <a:rPr lang="en-US" sz="2400" i="1" dirty="0"/>
              <a:t>		ResultSrcE</a:t>
            </a:r>
            <a:r>
              <a:rPr lang="en-US" sz="2400" baseline="-25000" dirty="0"/>
              <a:t>0</a:t>
            </a:r>
            <a:r>
              <a:rPr lang="en-US" sz="2400" dirty="0"/>
              <a:t> &amp; </a:t>
            </a:r>
          </a:p>
          <a:p>
            <a:pPr marL="0" indent="0">
              <a:buNone/>
            </a:pPr>
            <a:r>
              <a:rPr lang="en-US" sz="2400" i="1" dirty="0"/>
              <a:t>                    	</a:t>
            </a:r>
            <a:r>
              <a:rPr lang="en-US" sz="2400" dirty="0"/>
              <a:t>(</a:t>
            </a:r>
            <a:r>
              <a:rPr lang="en-US" sz="2400" i="1" dirty="0" err="1"/>
              <a:t>RdE</a:t>
            </a:r>
            <a:r>
              <a:rPr lang="en-US" sz="2400" i="1" dirty="0"/>
              <a:t> != 0</a:t>
            </a:r>
            <a:r>
              <a:rPr lang="en-US" sz="2400" dirty="0"/>
              <a:t>)</a:t>
            </a:r>
            <a:r>
              <a:rPr lang="en-US" sz="2400" i="1" dirty="0"/>
              <a:t> &amp;</a:t>
            </a:r>
          </a:p>
          <a:p>
            <a:pPr marL="0" indent="0">
              <a:buNone/>
            </a:pPr>
            <a:r>
              <a:rPr lang="en-US" sz="2400" i="1" dirty="0"/>
              <a:t> 		</a:t>
            </a:r>
            <a:r>
              <a:rPr lang="en-US" sz="2400" b="1" dirty="0">
                <a:solidFill>
                  <a:srgbClr val="00B050"/>
                </a:solidFill>
              </a:rPr>
              <a:t>(</a:t>
            </a:r>
            <a:r>
              <a:rPr lang="en-US" sz="2400" b="1" i="1" dirty="0">
                <a:solidFill>
                  <a:srgbClr val="00B050"/>
                </a:solidFill>
              </a:rPr>
              <a:t>~</a:t>
            </a:r>
            <a:r>
              <a:rPr lang="en-US" sz="2400" b="1" i="1" dirty="0" err="1">
                <a:solidFill>
                  <a:srgbClr val="00B050"/>
                </a:solidFill>
              </a:rPr>
              <a:t>JumpD</a:t>
            </a:r>
            <a:r>
              <a:rPr lang="en-US" sz="2400" b="1" dirty="0">
                <a:solidFill>
                  <a:srgbClr val="00B050"/>
                </a:solidFill>
              </a:rPr>
              <a:t>)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endParaRPr lang="en-US" sz="2400" b="1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StallF</a:t>
            </a:r>
            <a:r>
              <a:rPr lang="en-US" sz="2400" dirty="0"/>
              <a:t> = </a:t>
            </a:r>
            <a:r>
              <a:rPr lang="en-US" sz="2400" b="1" i="1" dirty="0" err="1"/>
              <a:t>StallD</a:t>
            </a:r>
            <a:r>
              <a:rPr lang="en-US" sz="2400" dirty="0"/>
              <a:t> = </a:t>
            </a:r>
            <a:r>
              <a:rPr lang="en-US" sz="2400" b="1" i="1" dirty="0" err="1"/>
              <a:t>FlushE</a:t>
            </a:r>
            <a:r>
              <a:rPr lang="en-US" sz="2400" dirty="0"/>
              <a:t> = </a:t>
            </a:r>
            <a:r>
              <a:rPr lang="en-US" sz="2400" b="1" i="1" dirty="0" err="1"/>
              <a:t>lwStall</a:t>
            </a:r>
            <a:endParaRPr lang="en-US" sz="2400" b="1" dirty="0"/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Stalling Logic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975" y="5029200"/>
            <a:ext cx="1800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JAL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doesn’t use </a:t>
            </a:r>
            <a:r>
              <a:rPr lang="en-US" sz="2000" b="1" dirty="0"/>
              <a:t>rs1</a:t>
            </a:r>
            <a:r>
              <a:rPr lang="en-US" sz="2000" dirty="0"/>
              <a:t>, </a:t>
            </a:r>
            <a:r>
              <a:rPr lang="en-US" sz="2000" b="1" dirty="0"/>
              <a:t>rs2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4569023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I-type</a:t>
            </a:r>
            <a:r>
              <a:rPr lang="en-US" sz="2000" dirty="0"/>
              <a:t> instructions don’t use </a:t>
            </a:r>
            <a:r>
              <a:rPr lang="en-US" sz="2000" b="1" dirty="0"/>
              <a:t>rs2</a:t>
            </a:r>
          </a:p>
          <a:p>
            <a:r>
              <a:rPr lang="en-US" sz="2000" dirty="0"/>
              <a:t>(</a:t>
            </a:r>
            <a:r>
              <a:rPr lang="en-US" sz="2000" i="1" dirty="0" err="1"/>
              <a:t>ALUSrcD</a:t>
            </a:r>
            <a:r>
              <a:rPr lang="en-US" sz="2000" dirty="0"/>
              <a:t> = 1 selects </a:t>
            </a:r>
            <a:r>
              <a:rPr lang="en-US" sz="2000" i="1" dirty="0" err="1"/>
              <a:t>ExtImm</a:t>
            </a:r>
            <a:r>
              <a:rPr lang="en-US" sz="2000" dirty="0"/>
              <a:t> as </a:t>
            </a:r>
            <a:r>
              <a:rPr lang="en-US" sz="2000" i="1" dirty="0" err="1"/>
              <a:t>SrcB</a:t>
            </a:r>
            <a:r>
              <a:rPr lang="en-US" sz="2000" dirty="0"/>
              <a:t> of ALU)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76400" y="5410200"/>
            <a:ext cx="685800" cy="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81800" y="4343401"/>
            <a:ext cx="342900" cy="304799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94160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5181600"/>
          </a:xfrm>
        </p:spPr>
        <p:txBody>
          <a:bodyPr>
            <a:noAutofit/>
          </a:bodyPr>
          <a:lstStyle/>
          <a:p>
            <a:r>
              <a:rPr lang="en-US" sz="2800" dirty="0"/>
              <a:t>Is </a:t>
            </a:r>
            <a:r>
              <a:rPr lang="en-US" sz="2800" b="1" dirty="0">
                <a:solidFill>
                  <a:srgbClr val="0070C0"/>
                </a:solidFill>
              </a:rPr>
              <a:t>either source register </a:t>
            </a:r>
            <a:r>
              <a:rPr lang="en-US" sz="2800" dirty="0"/>
              <a:t>in Decode stage the same as the one to be written by instruction in Execute stage?	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instruction in Execute stage a </a:t>
            </a:r>
            <a:r>
              <a:rPr lang="en-US" sz="2800" b="1" dirty="0" err="1">
                <a:solidFill>
                  <a:srgbClr val="FF0000"/>
                </a:solidFill>
                <a:latin typeface="Courier" pitchFamily="49" charset="0"/>
              </a:rPr>
              <a:t>lw</a:t>
            </a:r>
            <a:r>
              <a:rPr lang="en-US" sz="2800" dirty="0"/>
              <a:t>? 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Is the </a:t>
            </a:r>
            <a:r>
              <a:rPr lang="en-US" sz="2800" dirty="0" err="1">
                <a:latin typeface="Courier" pitchFamily="49" charset="0"/>
              </a:rPr>
              <a:t>lw</a:t>
            </a:r>
            <a:r>
              <a:rPr lang="en-US" sz="2800" dirty="0" err="1"/>
              <a:t>’s</a:t>
            </a:r>
            <a:r>
              <a:rPr lang="en-US" sz="2800" dirty="0"/>
              <a:t> destination register (</a:t>
            </a:r>
            <a:r>
              <a:rPr lang="en-US" sz="2800" i="1" dirty="0" err="1"/>
              <a:t>RdE</a:t>
            </a:r>
            <a:r>
              <a:rPr lang="en-US" sz="2800" dirty="0"/>
              <a:t>)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not x0</a:t>
            </a:r>
            <a:r>
              <a:rPr lang="en-US" sz="2800" dirty="0"/>
              <a:t>? </a:t>
            </a:r>
            <a:r>
              <a:rPr lang="en-US" sz="2800" b="1" dirty="0"/>
              <a:t>AND</a:t>
            </a:r>
          </a:p>
          <a:p>
            <a:r>
              <a:rPr lang="en-US" sz="2800" dirty="0"/>
              <a:t>Are the source registers (</a:t>
            </a:r>
            <a:r>
              <a:rPr lang="en-US" sz="2800" i="1" dirty="0"/>
              <a:t>Rs1D</a:t>
            </a:r>
            <a:r>
              <a:rPr lang="en-US" sz="2800" dirty="0"/>
              <a:t> and </a:t>
            </a:r>
            <a:r>
              <a:rPr lang="en-US" sz="2800" i="1" dirty="0"/>
              <a:t>Rs2D</a:t>
            </a:r>
            <a:r>
              <a:rPr lang="en-US" sz="2800" dirty="0"/>
              <a:t>) </a:t>
            </a:r>
            <a:r>
              <a:rPr lang="en-US" sz="2800" b="1" dirty="0">
                <a:solidFill>
                  <a:srgbClr val="00B050"/>
                </a:solidFill>
              </a:rPr>
              <a:t>used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lwStall</a:t>
            </a:r>
            <a:r>
              <a:rPr lang="en-US" sz="2400" dirty="0"/>
              <a:t> = 	(</a:t>
            </a:r>
            <a:r>
              <a:rPr lang="en-US" sz="2400" b="1" dirty="0">
                <a:solidFill>
                  <a:srgbClr val="0070C0"/>
                </a:solidFill>
              </a:rPr>
              <a:t>(</a:t>
            </a:r>
            <a:r>
              <a:rPr lang="en-US" sz="2400" b="1" i="1" dirty="0">
                <a:solidFill>
                  <a:srgbClr val="0070C0"/>
                </a:solidFill>
              </a:rPr>
              <a:t>Rs1D</a:t>
            </a:r>
            <a:r>
              <a:rPr lang="en-US" sz="2400" b="1" dirty="0">
                <a:solidFill>
                  <a:srgbClr val="0070C0"/>
                </a:solidFill>
              </a:rPr>
              <a:t> == </a:t>
            </a:r>
            <a:r>
              <a:rPr lang="en-US" sz="2400" b="1" i="1" dirty="0" err="1">
                <a:solidFill>
                  <a:srgbClr val="0070C0"/>
                </a:solidFill>
              </a:rPr>
              <a:t>RdE</a:t>
            </a:r>
            <a:r>
              <a:rPr lang="en-US" sz="2400" b="1" dirty="0">
                <a:solidFill>
                  <a:srgbClr val="0070C0"/>
                </a:solidFill>
              </a:rPr>
              <a:t>) | (</a:t>
            </a:r>
            <a:r>
              <a:rPr lang="en-US" sz="2400" b="1" i="1" dirty="0">
                <a:solidFill>
                  <a:srgbClr val="0070C0"/>
                </a:solidFill>
              </a:rPr>
              <a:t>Rs2D</a:t>
            </a:r>
            <a:r>
              <a:rPr lang="en-US" sz="2400" b="1" dirty="0">
                <a:solidFill>
                  <a:srgbClr val="0070C0"/>
                </a:solidFill>
              </a:rPr>
              <a:t> == </a:t>
            </a:r>
            <a:r>
              <a:rPr lang="en-US" sz="2400" b="1" i="1" dirty="0" err="1">
                <a:solidFill>
                  <a:srgbClr val="0070C0"/>
                </a:solidFill>
              </a:rPr>
              <a:t>RdE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 &amp; </a:t>
            </a:r>
            <a:r>
              <a:rPr lang="en-US" sz="2400" b="1" dirty="0">
                <a:solidFill>
                  <a:srgbClr val="00B050"/>
                </a:solidFill>
              </a:rPr>
              <a:t>~</a:t>
            </a:r>
            <a:r>
              <a:rPr lang="en-US" sz="2400" b="1" i="1" dirty="0" err="1">
                <a:solidFill>
                  <a:srgbClr val="00B050"/>
                </a:solidFill>
              </a:rPr>
              <a:t>ALUSrcD</a:t>
            </a:r>
            <a:r>
              <a:rPr lang="en-US" sz="2400" dirty="0"/>
              <a:t>) &amp; </a:t>
            </a:r>
          </a:p>
          <a:p>
            <a:pPr marL="0" indent="0">
              <a:buNone/>
            </a:pPr>
            <a:r>
              <a:rPr lang="en-US" sz="2400" i="1" dirty="0"/>
              <a:t>		</a:t>
            </a:r>
            <a:r>
              <a:rPr lang="en-US" sz="2400" b="1" i="1" dirty="0">
                <a:solidFill>
                  <a:srgbClr val="FF0000"/>
                </a:solidFill>
              </a:rPr>
              <a:t>ResultSrcE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&amp; </a:t>
            </a:r>
          </a:p>
          <a:p>
            <a:pPr marL="0" indent="0">
              <a:buNone/>
            </a:pPr>
            <a:r>
              <a:rPr lang="en-US" sz="2400" i="1" dirty="0"/>
              <a:t>                    	</a:t>
            </a:r>
            <a:r>
              <a:rPr lang="en-US" sz="2400" dirty="0"/>
              <a:t>(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RdE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!= 0</a:t>
            </a:r>
            <a:r>
              <a:rPr lang="en-US" sz="2400" dirty="0"/>
              <a:t>)</a:t>
            </a:r>
            <a:r>
              <a:rPr lang="en-US" sz="2400" i="1" dirty="0"/>
              <a:t> &amp;</a:t>
            </a:r>
          </a:p>
          <a:p>
            <a:pPr marL="0" indent="0">
              <a:buNone/>
            </a:pPr>
            <a:r>
              <a:rPr lang="en-US" sz="2400" i="1" dirty="0"/>
              <a:t> 		</a:t>
            </a:r>
            <a:r>
              <a:rPr lang="en-US" sz="2400" dirty="0"/>
              <a:t>(</a:t>
            </a:r>
            <a:r>
              <a:rPr lang="en-US" sz="2400" b="1" i="1" dirty="0">
                <a:solidFill>
                  <a:srgbClr val="00B050"/>
                </a:solidFill>
              </a:rPr>
              <a:t>~</a:t>
            </a:r>
            <a:r>
              <a:rPr lang="en-US" sz="2400" b="1" i="1" dirty="0" err="1">
                <a:solidFill>
                  <a:srgbClr val="00B050"/>
                </a:solidFill>
              </a:rPr>
              <a:t>JumpD</a:t>
            </a:r>
            <a:r>
              <a:rPr lang="en-US" sz="2400" dirty="0"/>
              <a:t>)</a:t>
            </a:r>
            <a:r>
              <a:rPr lang="en-US" sz="2400" i="1" dirty="0"/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i="1" dirty="0"/>
              <a:t>   </a:t>
            </a:r>
            <a:r>
              <a:rPr lang="en-US" sz="2400" b="1" i="1" dirty="0" err="1"/>
              <a:t>StallF</a:t>
            </a:r>
            <a:r>
              <a:rPr lang="en-US" sz="2400" dirty="0"/>
              <a:t> = </a:t>
            </a:r>
            <a:r>
              <a:rPr lang="en-US" sz="2400" b="1" i="1" dirty="0" err="1"/>
              <a:t>StallD</a:t>
            </a:r>
            <a:r>
              <a:rPr lang="en-US" sz="2400" dirty="0"/>
              <a:t> = </a:t>
            </a:r>
            <a:r>
              <a:rPr lang="en-US" sz="2400" b="1" i="1" dirty="0" err="1"/>
              <a:t>FlushE</a:t>
            </a:r>
            <a:r>
              <a:rPr lang="en-US" sz="2400" dirty="0"/>
              <a:t> = </a:t>
            </a:r>
            <a:r>
              <a:rPr lang="en-US" sz="2400" b="1" i="1" dirty="0" err="1"/>
              <a:t>lwStall</a:t>
            </a:r>
            <a:endParaRPr lang="en-US" sz="2400" b="1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Stalling Logic</a:t>
            </a:r>
          </a:p>
        </p:txBody>
      </p:sp>
    </p:spTree>
    <p:extLst>
      <p:ext uri="{BB962C8B-B14F-4D97-AF65-F5344CB8AC3E}">
        <p14:creationId xmlns:p14="http://schemas.microsoft.com/office/powerpoint/2010/main" val="276868059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32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86097" y="1219200"/>
            <a:ext cx="7724503" cy="4525963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Courier New" pitchFamily="49" charset="0"/>
              </a:rPr>
              <a:t>beq</a:t>
            </a:r>
            <a:r>
              <a:rPr lang="en-US" b="1" dirty="0"/>
              <a:t>: </a:t>
            </a:r>
          </a:p>
          <a:p>
            <a:pPr lvl="1"/>
            <a:r>
              <a:rPr lang="en-US" sz="2600" dirty="0"/>
              <a:t>branch not determined until the Execute stage of pipeline</a:t>
            </a:r>
          </a:p>
          <a:p>
            <a:pPr lvl="1"/>
            <a:r>
              <a:rPr lang="en-US" sz="2600" dirty="0"/>
              <a:t>Instructions after branch fetched before branch occurs</a:t>
            </a:r>
          </a:p>
          <a:p>
            <a:pPr lvl="1"/>
            <a:r>
              <a:rPr lang="en-US" sz="2600" dirty="0"/>
              <a:t>These 2 instructions must be flushed if branch happens</a:t>
            </a:r>
          </a:p>
        </p:txBody>
      </p:sp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Control Hazards</a:t>
            </a:r>
          </a:p>
        </p:txBody>
      </p:sp>
    </p:spTree>
    <p:extLst>
      <p:ext uri="{BB962C8B-B14F-4D97-AF65-F5344CB8AC3E}">
        <p14:creationId xmlns:p14="http://schemas.microsoft.com/office/powerpoint/2010/main" val="306200738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Control Hazards</a:t>
            </a:r>
          </a:p>
        </p:txBody>
      </p:sp>
      <p:sp>
        <p:nvSpPr>
          <p:cNvPr id="9" name="Rectangle 8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886097" y="4343400"/>
            <a:ext cx="8181703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Branch </a:t>
            </a:r>
            <a:r>
              <a:rPr lang="en-US" b="1" dirty="0" err="1"/>
              <a:t>misprediction</a:t>
            </a:r>
            <a:r>
              <a:rPr lang="en-US" b="1" dirty="0"/>
              <a:t> penalty</a:t>
            </a:r>
          </a:p>
          <a:p>
            <a:r>
              <a:rPr lang="en-US" sz="2600" dirty="0"/>
              <a:t>number of instruction flushed when branch is taken (2)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615960"/>
              </p:ext>
            </p:extLst>
          </p:nvPr>
        </p:nvGraphicFramePr>
        <p:xfrm>
          <a:off x="152400" y="1020762"/>
          <a:ext cx="8839200" cy="3047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7" name="Visio" r:id="rId9" imgW="6078583" imgH="2095223" progId="Visio.Drawing.11">
                  <p:embed/>
                </p:oleObj>
              </mc:Choice>
              <mc:Fallback>
                <p:oleObj name="Visio" r:id="rId9" imgW="6078583" imgH="20952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" y="1020762"/>
                        <a:ext cx="8839200" cy="3047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07039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838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rgbClr val="002060"/>
                </a:solidFill>
                <a:latin typeface="+mj-lt"/>
              </a:rPr>
              <a:t>Flushing Hardware for Control Hazards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87758"/>
              </p:ext>
            </p:extLst>
          </p:nvPr>
        </p:nvGraphicFramePr>
        <p:xfrm>
          <a:off x="609600" y="990600"/>
          <a:ext cx="8229600" cy="531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1" name="Visio" r:id="rId8" imgW="6958978" imgH="4492198" progId="Visio.Drawing.11">
                  <p:embed/>
                </p:oleObj>
              </mc:Choice>
              <mc:Fallback>
                <p:oleObj name="Visio" r:id="rId8" imgW="6958978" imgH="449219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990600"/>
                        <a:ext cx="8229600" cy="5312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56441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91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4953000"/>
          </a:xfrm>
        </p:spPr>
        <p:txBody>
          <a:bodyPr>
            <a:normAutofit/>
          </a:bodyPr>
          <a:lstStyle/>
          <a:p>
            <a:r>
              <a:rPr lang="en-US" dirty="0"/>
              <a:t>If branch is taken in execute stage, need to flush the instructions in the fetch and decode stages</a:t>
            </a:r>
          </a:p>
          <a:p>
            <a:pPr lvl="1"/>
            <a:r>
              <a:rPr lang="en-US" dirty="0"/>
              <a:t>Do this by clearing Decode and Execute Pipeline registers using </a:t>
            </a:r>
            <a:r>
              <a:rPr lang="en-US" i="1" dirty="0" err="1"/>
              <a:t>FlushD</a:t>
            </a:r>
            <a:r>
              <a:rPr lang="en-US" dirty="0"/>
              <a:t> and </a:t>
            </a:r>
            <a:r>
              <a:rPr lang="en-US" i="1" dirty="0" err="1"/>
              <a:t>FlushE</a:t>
            </a:r>
            <a:endParaRPr lang="en-US" i="1" dirty="0"/>
          </a:p>
          <a:p>
            <a:r>
              <a:rPr lang="en-US" b="1" dirty="0"/>
              <a:t>Equations: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sz="2800" i="1" dirty="0" err="1"/>
              <a:t>FlushD</a:t>
            </a:r>
            <a:r>
              <a:rPr lang="en-US" sz="2800" i="1" dirty="0"/>
              <a:t> = </a:t>
            </a:r>
            <a:r>
              <a:rPr lang="en-US" sz="2800" i="1" dirty="0" err="1"/>
              <a:t>PCSrcE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err="1"/>
              <a:t>FlushE</a:t>
            </a:r>
            <a:r>
              <a:rPr lang="en-US" sz="2800" dirty="0"/>
              <a:t>  = </a:t>
            </a:r>
            <a:r>
              <a:rPr lang="en-US" sz="2800" i="1" dirty="0" err="1"/>
              <a:t>lwStall</a:t>
            </a:r>
            <a:r>
              <a:rPr lang="en-US" sz="2800" i="1" dirty="0"/>
              <a:t> </a:t>
            </a:r>
            <a:r>
              <a:rPr lang="en-US" sz="2800" dirty="0"/>
              <a:t>|</a:t>
            </a:r>
            <a:r>
              <a:rPr lang="en-US" sz="2800" i="1" dirty="0"/>
              <a:t> </a:t>
            </a:r>
            <a:r>
              <a:rPr lang="en-US" sz="2800" i="1" dirty="0" err="1"/>
              <a:t>PCSrcE</a:t>
            </a:r>
            <a:endParaRPr lang="en-US" sz="2800" dirty="0"/>
          </a:p>
          <a:p>
            <a:endParaRPr lang="en-US" dirty="0"/>
          </a:p>
        </p:txBody>
      </p:sp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2060"/>
                </a:solidFill>
                <a:latin typeface="+mj-lt"/>
              </a:rPr>
              <a:t>Control Flushing Logic</a:t>
            </a:r>
          </a:p>
        </p:txBody>
      </p:sp>
    </p:spTree>
    <p:extLst>
      <p:ext uri="{BB962C8B-B14F-4D97-AF65-F5344CB8AC3E}">
        <p14:creationId xmlns:p14="http://schemas.microsoft.com/office/powerpoint/2010/main" val="374932471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91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990600"/>
            <a:ext cx="8001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Forward</a:t>
            </a:r>
            <a:r>
              <a:rPr lang="en-US" sz="2200" dirty="0"/>
              <a:t> to solve data hazards when possible</a:t>
            </a:r>
          </a:p>
          <a:p>
            <a:pPr marL="0" indent="0">
              <a:buNone/>
            </a:pPr>
            <a:r>
              <a:rPr lang="de-DE" sz="1800" dirty="0"/>
              <a:t>   if      	((</a:t>
            </a:r>
            <a:r>
              <a:rPr lang="de-DE" sz="1800" i="1" dirty="0"/>
              <a:t>Rs1E</a:t>
            </a:r>
            <a:r>
              <a:rPr lang="de-DE" sz="1800" dirty="0"/>
              <a:t> == </a:t>
            </a:r>
            <a:r>
              <a:rPr lang="de-DE" sz="1800" i="1" dirty="0"/>
              <a:t>RdM</a:t>
            </a:r>
            <a:r>
              <a:rPr lang="de-DE" sz="1800" dirty="0"/>
              <a:t>) &amp; </a:t>
            </a:r>
            <a:r>
              <a:rPr lang="de-DE" sz="1800" i="1" dirty="0"/>
              <a:t>RegWriteM</a:t>
            </a:r>
            <a:r>
              <a:rPr lang="de-DE" sz="1800" dirty="0"/>
              <a:t>) &amp; (</a:t>
            </a:r>
            <a:r>
              <a:rPr lang="de-DE" sz="1800" i="1" dirty="0"/>
              <a:t>Rs1E</a:t>
            </a:r>
            <a:r>
              <a:rPr lang="de-DE" sz="1800" dirty="0"/>
              <a:t> != </a:t>
            </a:r>
            <a:r>
              <a:rPr lang="en-US" sz="1800" dirty="0"/>
              <a:t>0) then</a:t>
            </a:r>
          </a:p>
          <a:p>
            <a:pPr marL="0" indent="0">
              <a:buNone/>
            </a:pPr>
            <a:r>
              <a:rPr lang="en-US" sz="1800" dirty="0"/>
              <a:t>     		</a:t>
            </a:r>
            <a:r>
              <a:rPr lang="en-US" sz="1800" i="1" dirty="0" err="1"/>
              <a:t>ForwardAE</a:t>
            </a:r>
            <a:r>
              <a:rPr lang="en-US" sz="1800" dirty="0"/>
              <a:t> = 10</a:t>
            </a:r>
          </a:p>
          <a:p>
            <a:pPr marL="0" indent="0">
              <a:buNone/>
            </a:pPr>
            <a:r>
              <a:rPr lang="en-US" sz="1800" dirty="0"/>
              <a:t>   else if	((</a:t>
            </a:r>
            <a:r>
              <a:rPr lang="en-US" sz="1800" i="1" dirty="0"/>
              <a:t>Rs1E</a:t>
            </a:r>
            <a:r>
              <a:rPr lang="en-US" sz="1800" dirty="0"/>
              <a:t> == </a:t>
            </a:r>
            <a:r>
              <a:rPr lang="en-US" sz="1800" i="1" dirty="0" err="1"/>
              <a:t>RdW</a:t>
            </a:r>
            <a:r>
              <a:rPr lang="en-US" sz="1800" dirty="0"/>
              <a:t>) &amp; </a:t>
            </a:r>
            <a:r>
              <a:rPr lang="en-US" sz="1800" i="1" dirty="0" err="1"/>
              <a:t>RegWriteW</a:t>
            </a:r>
            <a:r>
              <a:rPr lang="en-US" sz="1800" dirty="0"/>
              <a:t>) &amp; (</a:t>
            </a:r>
            <a:r>
              <a:rPr lang="en-US" sz="1800" i="1" dirty="0"/>
              <a:t>Rs1E</a:t>
            </a:r>
            <a:r>
              <a:rPr lang="en-US" sz="1800" dirty="0"/>
              <a:t> != 0) then</a:t>
            </a:r>
          </a:p>
          <a:p>
            <a:pPr marL="0" indent="0">
              <a:buNone/>
            </a:pPr>
            <a:r>
              <a:rPr lang="en-US" sz="1800" dirty="0"/>
              <a:t>     		</a:t>
            </a:r>
            <a:r>
              <a:rPr lang="en-US" sz="1800" i="1" dirty="0" err="1"/>
              <a:t>ForwardAE</a:t>
            </a:r>
            <a:r>
              <a:rPr lang="en-US" sz="1800" dirty="0"/>
              <a:t> = 01</a:t>
            </a:r>
          </a:p>
          <a:p>
            <a:pPr marL="0" indent="0">
              <a:buNone/>
            </a:pPr>
            <a:r>
              <a:rPr lang="en-US" sz="1800" dirty="0"/>
              <a:t>   else 		</a:t>
            </a:r>
            <a:r>
              <a:rPr lang="en-US" sz="1800" i="1" dirty="0" err="1"/>
              <a:t>ForwardAE</a:t>
            </a:r>
            <a:r>
              <a:rPr lang="en-US" sz="1800" dirty="0"/>
              <a:t> = 00</a:t>
            </a:r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2200" b="1" dirty="0"/>
              <a:t>Stall</a:t>
            </a:r>
            <a:r>
              <a:rPr lang="en-US" sz="2200" dirty="0"/>
              <a:t> when a load hazard occurs</a:t>
            </a:r>
          </a:p>
          <a:p>
            <a:pPr marL="0" indent="0">
              <a:buNone/>
            </a:pPr>
            <a:r>
              <a:rPr lang="en-US" sz="1800" i="1" dirty="0"/>
              <a:t>   </a:t>
            </a:r>
            <a:r>
              <a:rPr lang="en-US" sz="1800" i="1" dirty="0" err="1"/>
              <a:t>lwStall</a:t>
            </a:r>
            <a:r>
              <a:rPr lang="en-US" sz="1800" dirty="0"/>
              <a:t> = ((</a:t>
            </a:r>
            <a:r>
              <a:rPr lang="en-US" sz="1800" i="1" dirty="0"/>
              <a:t>Rs1D</a:t>
            </a:r>
            <a:r>
              <a:rPr lang="en-US" sz="1800" dirty="0"/>
              <a:t> == </a:t>
            </a:r>
            <a:r>
              <a:rPr lang="en-US" sz="1800" i="1" dirty="0" err="1"/>
              <a:t>RdE</a:t>
            </a:r>
            <a:r>
              <a:rPr lang="en-US" sz="1800" dirty="0"/>
              <a:t>)  |  (</a:t>
            </a:r>
            <a:r>
              <a:rPr lang="en-US" sz="1800" i="1" dirty="0"/>
              <a:t>Rs2D</a:t>
            </a:r>
            <a:r>
              <a:rPr lang="en-US" sz="1800" dirty="0"/>
              <a:t> == </a:t>
            </a:r>
            <a:r>
              <a:rPr lang="en-US" sz="1800" i="1" dirty="0" err="1"/>
              <a:t>RdE</a:t>
            </a:r>
            <a:r>
              <a:rPr lang="en-US" sz="1800" dirty="0"/>
              <a:t>) &amp;</a:t>
            </a:r>
            <a:r>
              <a:rPr lang="en-US" sz="1800" b="1" dirty="0"/>
              <a:t> </a:t>
            </a:r>
            <a:r>
              <a:rPr lang="en-US" sz="1800" dirty="0"/>
              <a:t>~</a:t>
            </a:r>
            <a:r>
              <a:rPr lang="en-US" sz="1800" i="1" dirty="0" err="1"/>
              <a:t>ALUSrcD</a:t>
            </a:r>
            <a:r>
              <a:rPr lang="en-US" sz="1800" dirty="0"/>
              <a:t>) &amp; </a:t>
            </a:r>
            <a:r>
              <a:rPr lang="en-US" sz="1800" i="1" dirty="0"/>
              <a:t>ResultSrcE</a:t>
            </a:r>
            <a:r>
              <a:rPr lang="en-US" sz="1800" baseline="-25000" dirty="0"/>
              <a:t>0</a:t>
            </a:r>
            <a:r>
              <a:rPr lang="en-US" sz="1800" dirty="0"/>
              <a:t> &amp; </a:t>
            </a:r>
          </a:p>
          <a:p>
            <a:pPr marL="0" indent="0">
              <a:buNone/>
            </a:pPr>
            <a:r>
              <a:rPr lang="en-US" sz="1800" dirty="0"/>
              <a:t>                   (</a:t>
            </a:r>
            <a:r>
              <a:rPr lang="en-US" sz="1800" i="1" dirty="0" err="1"/>
              <a:t>RdE</a:t>
            </a:r>
            <a:r>
              <a:rPr lang="en-US" sz="1800" dirty="0"/>
              <a:t> != 0) &amp; </a:t>
            </a:r>
            <a:r>
              <a:rPr lang="en-US" sz="1800" b="1" dirty="0"/>
              <a:t>~</a:t>
            </a:r>
            <a:r>
              <a:rPr lang="en-US" sz="1800" i="1" dirty="0" err="1"/>
              <a:t>JumpD</a:t>
            </a:r>
            <a:r>
              <a:rPr lang="en-US" sz="1800" dirty="0"/>
              <a:t>           </a:t>
            </a:r>
          </a:p>
          <a:p>
            <a:pPr marL="0" indent="0">
              <a:buNone/>
            </a:pPr>
            <a:r>
              <a:rPr lang="en-US" sz="1800" i="1" dirty="0"/>
              <a:t>   </a:t>
            </a:r>
            <a:r>
              <a:rPr lang="en-US" sz="1800" i="1" dirty="0" err="1"/>
              <a:t>StallF</a:t>
            </a:r>
            <a:r>
              <a:rPr lang="en-US" sz="1800" dirty="0"/>
              <a:t> = </a:t>
            </a:r>
            <a:r>
              <a:rPr lang="en-US" sz="1800" i="1" dirty="0" err="1"/>
              <a:t>lwStall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   </a:t>
            </a:r>
            <a:r>
              <a:rPr lang="en-US" sz="1800" i="1" dirty="0" err="1"/>
              <a:t>StallD</a:t>
            </a:r>
            <a:r>
              <a:rPr lang="en-US" sz="1800" dirty="0"/>
              <a:t> = </a:t>
            </a:r>
            <a:r>
              <a:rPr lang="en-US" sz="1800" i="1" dirty="0" err="1"/>
              <a:t>lwStall</a:t>
            </a:r>
            <a:endParaRPr lang="en-US" sz="1800" dirty="0"/>
          </a:p>
          <a:p>
            <a:pPr marL="0" indent="0">
              <a:buNone/>
            </a:pPr>
            <a:r>
              <a:rPr lang="en-US" sz="1000" dirty="0"/>
              <a:t> </a:t>
            </a:r>
          </a:p>
          <a:p>
            <a:pPr marL="0" indent="0">
              <a:buNone/>
            </a:pPr>
            <a:r>
              <a:rPr lang="en-US" sz="2200" b="1" dirty="0"/>
              <a:t>Flush</a:t>
            </a:r>
            <a:r>
              <a:rPr lang="en-US" sz="2200" dirty="0"/>
              <a:t> when a branch is taken or a load introduces a bubble</a:t>
            </a:r>
          </a:p>
          <a:p>
            <a:pPr marL="0" indent="0">
              <a:buNone/>
            </a:pPr>
            <a:r>
              <a:rPr lang="en-US" sz="1800" i="1" dirty="0"/>
              <a:t>   </a:t>
            </a:r>
            <a:r>
              <a:rPr lang="en-US" sz="1800" i="1" dirty="0" err="1"/>
              <a:t>FlushD</a:t>
            </a:r>
            <a:r>
              <a:rPr lang="en-US" sz="1800" i="1" dirty="0"/>
              <a:t> = </a:t>
            </a:r>
            <a:r>
              <a:rPr lang="en-US" sz="1800" i="1" dirty="0" err="1"/>
              <a:t>PCSrcE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   </a:t>
            </a:r>
            <a:r>
              <a:rPr lang="en-US" sz="1800" i="1" dirty="0" err="1"/>
              <a:t>FlushE</a:t>
            </a:r>
            <a:r>
              <a:rPr lang="en-US" sz="1800" dirty="0"/>
              <a:t>  = </a:t>
            </a:r>
            <a:r>
              <a:rPr lang="en-US" sz="1800" i="1" dirty="0" err="1"/>
              <a:t>lwStall</a:t>
            </a:r>
            <a:r>
              <a:rPr lang="en-US" sz="1800" i="1" dirty="0"/>
              <a:t>  | </a:t>
            </a:r>
            <a:r>
              <a:rPr lang="en-US" sz="1800" i="1" dirty="0" err="1"/>
              <a:t>PCSrcE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2060"/>
                </a:solidFill>
                <a:latin typeface="+mj-lt"/>
              </a:rPr>
              <a:t>Pipeline Hazard Summary</a:t>
            </a:r>
          </a:p>
        </p:txBody>
      </p:sp>
    </p:spTree>
    <p:extLst>
      <p:ext uri="{BB962C8B-B14F-4D97-AF65-F5344CB8AC3E}">
        <p14:creationId xmlns:p14="http://schemas.microsoft.com/office/powerpoint/2010/main" val="286542562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1058"/>
            <a:ext cx="838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+mj-lt"/>
              </a:rPr>
              <a:t>RISC-V Pipelined Processor with Hazard Unit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62313"/>
              </p:ext>
            </p:extLst>
          </p:nvPr>
        </p:nvGraphicFramePr>
        <p:xfrm>
          <a:off x="533400" y="895350"/>
          <a:ext cx="8305800" cy="536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5" name="Visio" r:id="rId8" imgW="6958978" imgH="4492198" progId="Visio.Drawing.11">
                  <p:embed/>
                </p:oleObj>
              </mc:Choice>
              <mc:Fallback>
                <p:oleObj name="Visio" r:id="rId8" imgW="6958978" imgH="449219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895350"/>
                        <a:ext cx="8305800" cy="5361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3498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5867400"/>
            <a:ext cx="487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i="1" dirty="0">
                <a:latin typeface="+mj-lt"/>
                <a:cs typeface="Arial" charset="0"/>
              </a:rPr>
              <a:t>T</a:t>
            </a:r>
            <a:r>
              <a:rPr lang="en-US" sz="2800" b="1" i="1" baseline="-25000" dirty="0">
                <a:latin typeface="+mj-lt"/>
                <a:cs typeface="Arial" charset="0"/>
              </a:rPr>
              <a:t>C</a:t>
            </a:r>
            <a:r>
              <a:rPr lang="en-US" sz="2800" b="1" dirty="0">
                <a:latin typeface="+mj-lt"/>
                <a:cs typeface="Arial" charset="0"/>
              </a:rPr>
              <a:t> limited by critical path (</a:t>
            </a:r>
            <a:r>
              <a:rPr lang="en-US" sz="2800" b="1" dirty="0" err="1">
                <a:latin typeface="Courier New" pitchFamily="49" charset="0"/>
                <a:cs typeface="Arial" charset="0"/>
              </a:rPr>
              <a:t>lw</a:t>
            </a:r>
            <a:r>
              <a:rPr lang="en-US" sz="2800" b="1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i="1" dirty="0">
                <a:latin typeface="Times New Roman" pitchFamily="18" charset="0"/>
                <a:cs typeface="Arial" charset="0"/>
              </a:rPr>
              <a:t>  	</a:t>
            </a: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Single-Cycle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9F866-ED3B-5849-91A6-FF72F94DD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076632"/>
            <a:ext cx="8033694" cy="44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8550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990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13%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52% R-type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50% of branches </a:t>
            </a:r>
            <a:r>
              <a:rPr lang="en-US" sz="1800" dirty="0" err="1">
                <a:latin typeface="+mj-lt"/>
                <a:cs typeface="Arial" charset="0"/>
              </a:rPr>
              <a:t>mispredicted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What is the average CPI?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382181417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990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13%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52% R-type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50% of branches </a:t>
            </a:r>
            <a:r>
              <a:rPr lang="en-US" sz="1800" dirty="0" err="1">
                <a:latin typeface="+mj-lt"/>
                <a:cs typeface="Arial" charset="0"/>
              </a:rPr>
              <a:t>mispredicted</a:t>
            </a:r>
            <a:endParaRPr lang="en-US" sz="1800" dirty="0"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What is the average CPI?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+mj-lt"/>
                <a:cs typeface="Arial" charset="0"/>
              </a:rPr>
              <a:t>Load CPI = 1 when not stalling, 2 when stalling</a:t>
            </a: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+mj-lt"/>
                <a:cs typeface="Arial" charset="0"/>
              </a:rPr>
              <a:t>So, </a:t>
            </a:r>
            <a:r>
              <a:rPr lang="en-US" b="1" dirty="0" err="1">
                <a:latin typeface="+mj-lt"/>
                <a:cs typeface="Arial" charset="0"/>
              </a:rPr>
              <a:t>CPI</a:t>
            </a:r>
            <a:r>
              <a:rPr lang="en-US" b="1" baseline="-25000" dirty="0" err="1">
                <a:latin typeface="+mj-lt"/>
                <a:cs typeface="Arial" charset="0"/>
              </a:rPr>
              <a:t>lw</a:t>
            </a:r>
            <a:r>
              <a:rPr lang="en-US" dirty="0">
                <a:latin typeface="+mj-lt"/>
                <a:cs typeface="Arial" charset="0"/>
              </a:rPr>
              <a:t> = 1(0.6) + 2(0.4) = 1.4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+mj-lt"/>
                <a:cs typeface="Arial" charset="0"/>
              </a:rPr>
              <a:t>Branch CPI = 1 when not stalling, 3 when stalling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+mj-lt"/>
                <a:cs typeface="Arial" charset="0"/>
              </a:rPr>
              <a:t>	So, </a:t>
            </a:r>
            <a:r>
              <a:rPr lang="en-US" sz="1800" b="1" dirty="0" err="1">
                <a:latin typeface="+mj-lt"/>
                <a:cs typeface="Arial" charset="0"/>
              </a:rPr>
              <a:t>CPI</a:t>
            </a:r>
            <a:r>
              <a:rPr lang="en-US" sz="1800" b="1" baseline="-25000" dirty="0" err="1">
                <a:latin typeface="+mj-lt"/>
                <a:cs typeface="Arial" charset="0"/>
              </a:rPr>
              <a:t>beq</a:t>
            </a:r>
            <a:r>
              <a:rPr lang="en-US" sz="1800" dirty="0">
                <a:latin typeface="+mj-lt"/>
                <a:cs typeface="Arial" charset="0"/>
              </a:rPr>
              <a:t> = 1(0.5) + 3(0.5) = 2</a:t>
            </a: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00" b="1" dirty="0">
              <a:latin typeface="+mj-lt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cs typeface="Arial" charset="0"/>
              </a:rPr>
              <a:t>Average CPI = </a:t>
            </a:r>
            <a:r>
              <a:rPr lang="en-US" sz="2400" dirty="0">
                <a:latin typeface="+mj-lt"/>
                <a:cs typeface="Arial" charset="0"/>
              </a:rPr>
              <a:t>(0.25)(1.4) + (0.1)(1) + (0.13)(2) + (0.52)(1)</a:t>
            </a:r>
            <a:r>
              <a:rPr lang="en-US" sz="2400" b="1" dirty="0">
                <a:latin typeface="+mj-lt"/>
                <a:cs typeface="Arial" charset="0"/>
              </a:rPr>
              <a:t>  = 1.23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402342058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4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4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1430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Pipelined processor critical path: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+mj-lt"/>
                <a:cs typeface="Arial" charset="0"/>
              </a:rPr>
              <a:t>  	</a:t>
            </a:r>
            <a:r>
              <a:rPr lang="en-US" sz="2800" b="1" i="1" dirty="0">
                <a:latin typeface="+mj-lt"/>
                <a:cs typeface="Arial" charset="0"/>
              </a:rPr>
              <a:t>T</a:t>
            </a:r>
            <a:r>
              <a:rPr lang="en-US" sz="2800" b="1" i="1" baseline="-25000" dirty="0">
                <a:latin typeface="+mj-lt"/>
                <a:cs typeface="Arial" charset="0"/>
              </a:rPr>
              <a:t>c3</a:t>
            </a:r>
            <a:r>
              <a:rPr lang="en-US" sz="2800" b="1" dirty="0">
                <a:latin typeface="+mj-lt"/>
                <a:cs typeface="Arial" charset="0"/>
              </a:rPr>
              <a:t> 	= max of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latin typeface="+mj-lt"/>
                <a:cs typeface="Arial" charset="0"/>
              </a:rPr>
              <a:t>pcq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mem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setup</a:t>
            </a:r>
            <a:r>
              <a:rPr lang="en-US" sz="2800" b="1" baseline="-25000" dirty="0">
                <a:latin typeface="+mj-lt"/>
                <a:cs typeface="Arial" charset="0"/>
              </a:rPr>
              <a:t>		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Fetch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2(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RFread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setup</a:t>
            </a:r>
            <a:r>
              <a:rPr lang="en-US" sz="2800" b="1" baseline="-25000" dirty="0">
                <a:latin typeface="+mj-lt"/>
                <a:cs typeface="Arial" charset="0"/>
              </a:rPr>
              <a:t> </a:t>
            </a:r>
            <a:r>
              <a:rPr lang="en-US" sz="2800" b="1" dirty="0">
                <a:latin typeface="+mj-lt"/>
                <a:cs typeface="Arial" charset="0"/>
              </a:rPr>
              <a:t>)			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Decode</a:t>
            </a:r>
            <a:endParaRPr lang="en-US" sz="2800" b="1" baseline="-250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latin typeface="+mj-lt"/>
                <a:cs typeface="Arial" charset="0"/>
              </a:rPr>
              <a:t>pcq</a:t>
            </a:r>
            <a:r>
              <a:rPr lang="en-US" sz="2800" b="1" dirty="0">
                <a:latin typeface="+mj-lt"/>
                <a:cs typeface="Arial" charset="0"/>
              </a:rPr>
              <a:t> + 4</a:t>
            </a:r>
            <a:r>
              <a:rPr lang="en-US" sz="2800" b="1" i="1" dirty="0">
                <a:latin typeface="+mj-lt"/>
                <a:cs typeface="Arial" charset="0"/>
              </a:rPr>
              <a:t>t</a:t>
            </a:r>
            <a:r>
              <a:rPr lang="en-US" sz="2800" b="1" baseline="-25000" dirty="0">
                <a:latin typeface="+mj-lt"/>
                <a:cs typeface="Arial" charset="0"/>
              </a:rPr>
              <a:t>mux </a:t>
            </a:r>
            <a:r>
              <a:rPr lang="en-US" sz="2800" b="1" dirty="0">
                <a:latin typeface="+mj-lt"/>
                <a:cs typeface="Arial" charset="0"/>
              </a:rPr>
              <a:t>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ALU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AND</a:t>
            </a:r>
            <a:r>
              <a:rPr lang="en-US" sz="2800" b="1" baseline="-25000" dirty="0">
                <a:latin typeface="+mj-lt"/>
                <a:cs typeface="Arial" charset="0"/>
              </a:rPr>
              <a:t>-OR </a:t>
            </a:r>
            <a:r>
              <a:rPr lang="en-US" sz="2800" b="1" dirty="0">
                <a:latin typeface="+mj-lt"/>
                <a:cs typeface="Arial" charset="0"/>
              </a:rPr>
              <a:t>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setup</a:t>
            </a:r>
            <a:r>
              <a:rPr lang="en-US" sz="2800" b="1" baseline="-25000" dirty="0">
                <a:latin typeface="+mj-lt"/>
                <a:cs typeface="Arial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Execute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latin typeface="+mj-lt"/>
                <a:cs typeface="Arial" charset="0"/>
              </a:rPr>
              <a:t>pcq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mem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setup</a:t>
            </a:r>
            <a:r>
              <a:rPr lang="en-US" sz="2800" b="1" baseline="-25000" dirty="0">
                <a:latin typeface="+mj-lt"/>
                <a:cs typeface="Arial" charset="0"/>
              </a:rPr>
              <a:t>		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Memory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2(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latin typeface="+mj-lt"/>
                <a:cs typeface="Arial" charset="0"/>
              </a:rPr>
              <a:t>pcq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mux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RFwrite</a:t>
            </a:r>
            <a:r>
              <a:rPr lang="en-US" sz="2800" b="1" dirty="0">
                <a:latin typeface="+mj-lt"/>
                <a:cs typeface="Arial" charset="0"/>
              </a:rPr>
              <a:t>) 			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charset="0"/>
              </a:rPr>
              <a:t>Writeback</a:t>
            </a:r>
            <a:endParaRPr lang="en-US" sz="28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Performance</a:t>
            </a:r>
          </a:p>
        </p:txBody>
      </p:sp>
    </p:spTree>
    <p:extLst>
      <p:ext uri="{BB962C8B-B14F-4D97-AF65-F5344CB8AC3E}">
        <p14:creationId xmlns:p14="http://schemas.microsoft.com/office/powerpoint/2010/main" val="368757650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4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4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1430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Pipelined processor critical path: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+mj-lt"/>
                <a:cs typeface="Arial" charset="0"/>
              </a:rPr>
              <a:t>  	</a:t>
            </a:r>
            <a:r>
              <a:rPr lang="en-US" sz="2800" b="1" i="1" dirty="0">
                <a:latin typeface="+mj-lt"/>
                <a:cs typeface="Arial" charset="0"/>
              </a:rPr>
              <a:t>T</a:t>
            </a:r>
            <a:r>
              <a:rPr lang="en-US" sz="2800" b="1" i="1" baseline="-25000" dirty="0">
                <a:latin typeface="+mj-lt"/>
                <a:cs typeface="Arial" charset="0"/>
              </a:rPr>
              <a:t>c3</a:t>
            </a:r>
            <a:r>
              <a:rPr lang="en-US" sz="2800" b="1" dirty="0">
                <a:latin typeface="+mj-lt"/>
                <a:cs typeface="Arial" charset="0"/>
              </a:rPr>
              <a:t> 	= max of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latin typeface="+mj-lt"/>
                <a:cs typeface="Arial" charset="0"/>
              </a:rPr>
              <a:t>pcq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mem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setup</a:t>
            </a:r>
            <a:r>
              <a:rPr lang="en-US" sz="2800" b="1" baseline="-25000" dirty="0">
                <a:latin typeface="+mj-lt"/>
                <a:cs typeface="Arial" charset="0"/>
              </a:rPr>
              <a:t>		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Fetch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2(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RFread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setup</a:t>
            </a:r>
            <a:r>
              <a:rPr lang="en-US" sz="2800" b="1" baseline="-25000" dirty="0">
                <a:latin typeface="+mj-lt"/>
                <a:cs typeface="Arial" charset="0"/>
              </a:rPr>
              <a:t> </a:t>
            </a:r>
            <a:r>
              <a:rPr lang="en-US" sz="2800" b="1" dirty="0">
                <a:latin typeface="+mj-lt"/>
                <a:cs typeface="Arial" charset="0"/>
              </a:rPr>
              <a:t>)			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Decode</a:t>
            </a:r>
            <a:endParaRPr lang="en-US" sz="2800" b="1" baseline="-250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latin typeface="+mj-lt"/>
                <a:cs typeface="Arial" charset="0"/>
              </a:rPr>
              <a:t>pcq</a:t>
            </a:r>
            <a:r>
              <a:rPr lang="en-US" sz="2800" b="1" dirty="0">
                <a:latin typeface="+mj-lt"/>
                <a:cs typeface="Arial" charset="0"/>
              </a:rPr>
              <a:t> + 4</a:t>
            </a:r>
            <a:r>
              <a:rPr lang="en-US" sz="2800" b="1" i="1" dirty="0">
                <a:latin typeface="+mj-lt"/>
                <a:cs typeface="Arial" charset="0"/>
              </a:rPr>
              <a:t>t</a:t>
            </a:r>
            <a:r>
              <a:rPr lang="en-US" sz="2800" b="1" baseline="-25000" dirty="0">
                <a:latin typeface="+mj-lt"/>
                <a:cs typeface="Arial" charset="0"/>
              </a:rPr>
              <a:t>mux </a:t>
            </a:r>
            <a:r>
              <a:rPr lang="en-US" sz="2800" b="1" dirty="0">
                <a:latin typeface="+mj-lt"/>
                <a:cs typeface="Arial" charset="0"/>
              </a:rPr>
              <a:t>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ALU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AND</a:t>
            </a:r>
            <a:r>
              <a:rPr lang="en-US" sz="2800" b="1" baseline="-25000" dirty="0">
                <a:latin typeface="+mj-lt"/>
                <a:cs typeface="Arial" charset="0"/>
              </a:rPr>
              <a:t>-OR </a:t>
            </a:r>
            <a:r>
              <a:rPr lang="en-US" sz="2800" b="1" dirty="0">
                <a:latin typeface="+mj-lt"/>
                <a:cs typeface="Arial" charset="0"/>
              </a:rPr>
              <a:t>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setup</a:t>
            </a:r>
            <a:r>
              <a:rPr lang="en-US" sz="2800" b="1" baseline="-25000" dirty="0">
                <a:latin typeface="+mj-lt"/>
                <a:cs typeface="Arial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Execute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latin typeface="+mj-lt"/>
                <a:cs typeface="Arial" charset="0"/>
              </a:rPr>
              <a:t>pcq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mem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setup</a:t>
            </a:r>
            <a:r>
              <a:rPr lang="en-US" sz="2800" b="1" baseline="-25000" dirty="0">
                <a:latin typeface="+mj-lt"/>
                <a:cs typeface="Arial" charset="0"/>
              </a:rPr>
              <a:t>		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Memory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    2(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latin typeface="+mj-lt"/>
                <a:cs typeface="Arial" charset="0"/>
              </a:rPr>
              <a:t>pcq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mux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RFwrite</a:t>
            </a:r>
            <a:r>
              <a:rPr lang="en-US" sz="2800" b="1" dirty="0">
                <a:latin typeface="+mj-lt"/>
                <a:cs typeface="Arial" charset="0"/>
              </a:rPr>
              <a:t>) 			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Arial" charset="0"/>
              </a:rPr>
              <a:t>Writeback</a:t>
            </a:r>
            <a:endParaRPr lang="en-US" sz="28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876800"/>
            <a:ext cx="815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ial" charset="0"/>
              </a:rPr>
              <a:t>Decode and </a:t>
            </a:r>
            <a:r>
              <a:rPr lang="en-US" sz="2200" dirty="0" err="1">
                <a:latin typeface="+mj-lt"/>
                <a:cs typeface="Arial" charset="0"/>
              </a:rPr>
              <a:t>Writeback</a:t>
            </a:r>
            <a:r>
              <a:rPr lang="en-US" sz="2200" dirty="0">
                <a:latin typeface="+mj-lt"/>
                <a:cs typeface="Arial" charset="0"/>
              </a:rPr>
              <a:t> stages both use the register file in each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ial" charset="0"/>
              </a:rPr>
              <a:t>So each stage gets half of the cycle time (</a:t>
            </a:r>
            <a:r>
              <a:rPr lang="en-US" sz="2200" b="1" dirty="0">
                <a:latin typeface="+mj-lt"/>
                <a:cs typeface="Arial" charset="0"/>
              </a:rPr>
              <a:t>T</a:t>
            </a:r>
            <a:r>
              <a:rPr lang="en-US" sz="2200" b="1" baseline="-25000" dirty="0">
                <a:latin typeface="+mj-lt"/>
                <a:cs typeface="Arial" charset="0"/>
              </a:rPr>
              <a:t>c</a:t>
            </a:r>
            <a:r>
              <a:rPr lang="en-US" sz="2200" b="1" dirty="0">
                <a:latin typeface="+mj-lt"/>
                <a:cs typeface="Arial" charset="0"/>
              </a:rPr>
              <a:t>/2</a:t>
            </a:r>
            <a:r>
              <a:rPr lang="en-US" sz="2200" dirty="0">
                <a:latin typeface="+mj-lt"/>
                <a:cs typeface="Arial" charset="0"/>
              </a:rPr>
              <a:t>) to do their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ial" charset="0"/>
              </a:rPr>
              <a:t>Or, stated a different way, </a:t>
            </a:r>
            <a:r>
              <a:rPr lang="en-US" sz="2200" b="1" dirty="0">
                <a:latin typeface="+mj-lt"/>
                <a:cs typeface="Arial" charset="0"/>
              </a:rPr>
              <a:t>2x of their work </a:t>
            </a:r>
            <a:r>
              <a:rPr lang="en-US" sz="2200" dirty="0">
                <a:latin typeface="+mj-lt"/>
                <a:cs typeface="Arial" charset="0"/>
              </a:rPr>
              <a:t>must fit in a cycle (</a:t>
            </a:r>
            <a:r>
              <a:rPr lang="en-US" sz="2200" dirty="0">
                <a:cs typeface="Arial" charset="0"/>
              </a:rPr>
              <a:t>T</a:t>
            </a:r>
            <a:r>
              <a:rPr lang="en-US" sz="2200" baseline="-25000" dirty="0">
                <a:cs typeface="Arial" charset="0"/>
              </a:rPr>
              <a:t>c</a:t>
            </a:r>
            <a:r>
              <a:rPr lang="en-US" sz="2200" dirty="0">
                <a:latin typeface="+mj-lt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54065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40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40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8674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   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i="1" baseline="-25000" dirty="0" err="1">
                <a:latin typeface="+mj-lt"/>
                <a:cs typeface="Arial" charset="0"/>
              </a:rPr>
              <a:t>pcq</a:t>
            </a:r>
            <a:r>
              <a:rPr lang="en-US" sz="2800" b="1" dirty="0">
                <a:latin typeface="+mj-lt"/>
                <a:cs typeface="Arial" charset="0"/>
              </a:rPr>
              <a:t> + 4</a:t>
            </a:r>
            <a:r>
              <a:rPr lang="en-US" sz="2800" b="1" i="1" dirty="0">
                <a:latin typeface="+mj-lt"/>
                <a:cs typeface="Arial" charset="0"/>
              </a:rPr>
              <a:t>t</a:t>
            </a:r>
            <a:r>
              <a:rPr lang="en-US" sz="2800" b="1" baseline="-25000" dirty="0">
                <a:latin typeface="+mj-lt"/>
                <a:cs typeface="Arial" charset="0"/>
              </a:rPr>
              <a:t>mux </a:t>
            </a:r>
            <a:r>
              <a:rPr lang="en-US" sz="2800" b="1" dirty="0">
                <a:latin typeface="+mj-lt"/>
                <a:cs typeface="Arial" charset="0"/>
              </a:rPr>
              <a:t>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ALU</a:t>
            </a:r>
            <a:r>
              <a:rPr lang="en-US" sz="2800" b="1" dirty="0">
                <a:latin typeface="+mj-lt"/>
                <a:cs typeface="Arial" charset="0"/>
              </a:rPr>
              <a:t> 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AND</a:t>
            </a:r>
            <a:r>
              <a:rPr lang="en-US" sz="2800" b="1" baseline="-25000" dirty="0">
                <a:latin typeface="+mj-lt"/>
                <a:cs typeface="Arial" charset="0"/>
              </a:rPr>
              <a:t>-OR </a:t>
            </a:r>
            <a:r>
              <a:rPr lang="en-US" sz="2800" b="1" dirty="0">
                <a:latin typeface="+mj-lt"/>
                <a:cs typeface="Arial" charset="0"/>
              </a:rPr>
              <a:t>+ </a:t>
            </a:r>
            <a:r>
              <a:rPr lang="en-US" sz="2800" b="1" i="1" dirty="0" err="1">
                <a:latin typeface="+mj-lt"/>
                <a:cs typeface="Arial" charset="0"/>
              </a:rPr>
              <a:t>t</a:t>
            </a:r>
            <a:r>
              <a:rPr lang="en-US" sz="2800" b="1" baseline="-25000" dirty="0" err="1">
                <a:latin typeface="+mj-lt"/>
                <a:cs typeface="Arial" charset="0"/>
              </a:rPr>
              <a:t>setup</a:t>
            </a:r>
            <a:r>
              <a:rPr lang="en-US" sz="2800" b="1" baseline="-25000" dirty="0">
                <a:latin typeface="+mj-lt"/>
                <a:cs typeface="Arial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Execute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		</a:t>
            </a:r>
            <a:endParaRPr lang="en-US" sz="2800" b="1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Processor Critical Path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0897"/>
              </p:ext>
            </p:extLst>
          </p:nvPr>
        </p:nvGraphicFramePr>
        <p:xfrm>
          <a:off x="152400" y="974725"/>
          <a:ext cx="7562850" cy="487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61" name="Visio" r:id="rId8" imgW="6965613" imgH="4492198" progId="Visio.Drawing.11">
                  <p:embed/>
                </p:oleObj>
              </mc:Choice>
              <mc:Fallback>
                <p:oleObj name="Visio" r:id="rId8" imgW="6965613" imgH="449219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974725"/>
                        <a:ext cx="7562850" cy="487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0" y="1143000"/>
            <a:ext cx="14478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beq</a:t>
            </a:r>
            <a:r>
              <a:rPr lang="en-US" sz="2000" dirty="0">
                <a:latin typeface="+mj-lt"/>
                <a:cs typeface="Arial" charset="0"/>
              </a:rPr>
              <a:t> in Execute stage that requires forwarding</a:t>
            </a:r>
            <a:endParaRPr lang="en-US" sz="20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564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6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5142" name="Rectangle 8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2578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Cycle time: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>
                <a:latin typeface="Times New Roman" pitchFamily="18" charset="0"/>
                <a:cs typeface="Arial" charset="0"/>
              </a:rPr>
              <a:t>c3</a:t>
            </a:r>
            <a:r>
              <a:rPr lang="en-US" sz="2800" dirty="0">
                <a:latin typeface="Times New Roman" pitchFamily="18" charset="0"/>
                <a:cs typeface="Arial" charset="0"/>
              </a:rPr>
              <a:t> = </a:t>
            </a:r>
            <a:r>
              <a:rPr lang="en-US" sz="2800" i="1" dirty="0" err="1">
                <a:cs typeface="Arial" charset="0"/>
              </a:rPr>
              <a:t>t</a:t>
            </a:r>
            <a:r>
              <a:rPr lang="en-US" sz="2800" i="1" baseline="-25000" dirty="0" err="1">
                <a:cs typeface="Arial" charset="0"/>
              </a:rPr>
              <a:t>pcq</a:t>
            </a:r>
            <a:r>
              <a:rPr lang="en-US" sz="2800" dirty="0">
                <a:cs typeface="Arial" charset="0"/>
              </a:rPr>
              <a:t> + 4</a:t>
            </a:r>
            <a:r>
              <a:rPr lang="en-US" sz="2800" i="1" dirty="0">
                <a:cs typeface="Arial" charset="0"/>
              </a:rPr>
              <a:t>t</a:t>
            </a:r>
            <a:r>
              <a:rPr lang="en-US" sz="2800" baseline="-25000" dirty="0">
                <a:cs typeface="Arial" charset="0"/>
              </a:rPr>
              <a:t>mux </a:t>
            </a:r>
            <a:r>
              <a:rPr lang="en-US" sz="2800" dirty="0">
                <a:cs typeface="Arial" charset="0"/>
              </a:rPr>
              <a:t>+ </a:t>
            </a:r>
            <a:r>
              <a:rPr lang="en-US" sz="2800" i="1" dirty="0" err="1">
                <a:cs typeface="Arial" charset="0"/>
              </a:rPr>
              <a:t>t</a:t>
            </a:r>
            <a:r>
              <a:rPr lang="en-US" sz="2800" baseline="-25000" dirty="0" err="1">
                <a:cs typeface="Arial" charset="0"/>
              </a:rPr>
              <a:t>ALU</a:t>
            </a:r>
            <a:r>
              <a:rPr lang="en-US" sz="2800" dirty="0">
                <a:cs typeface="Arial" charset="0"/>
              </a:rPr>
              <a:t> + </a:t>
            </a:r>
            <a:r>
              <a:rPr lang="en-US" sz="2800" i="1" dirty="0" err="1">
                <a:cs typeface="Arial" charset="0"/>
              </a:rPr>
              <a:t>t</a:t>
            </a:r>
            <a:r>
              <a:rPr lang="en-US" sz="2800" baseline="-25000" dirty="0" err="1">
                <a:cs typeface="Arial" charset="0"/>
              </a:rPr>
              <a:t>AND</a:t>
            </a:r>
            <a:r>
              <a:rPr lang="en-US" sz="2800" baseline="-25000" dirty="0">
                <a:cs typeface="Arial" charset="0"/>
              </a:rPr>
              <a:t>-OR </a:t>
            </a:r>
            <a:r>
              <a:rPr lang="en-US" sz="2800" dirty="0">
                <a:cs typeface="Arial" charset="0"/>
              </a:rPr>
              <a:t>+ </a:t>
            </a:r>
            <a:r>
              <a:rPr lang="en-US" sz="2800" i="1" dirty="0" err="1">
                <a:cs typeface="Arial" charset="0"/>
              </a:rPr>
              <a:t>t</a:t>
            </a:r>
            <a:r>
              <a:rPr lang="en-US" sz="2800" baseline="-25000" dirty="0" err="1">
                <a:cs typeface="Arial" charset="0"/>
              </a:rPr>
              <a:t>setup</a:t>
            </a:r>
            <a:r>
              <a:rPr lang="en-US" sz="2800" dirty="0">
                <a:latin typeface="Times New Roman" pitchFamily="18" charset="0"/>
                <a:cs typeface="Arial" charset="0"/>
              </a:rPr>
              <a:t>    		              = (40 + 4(30) + 120 + 20 + 50) </a:t>
            </a:r>
            <a:r>
              <a:rPr lang="en-US" sz="28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= 350 </a:t>
            </a:r>
            <a:r>
              <a:rPr lang="en-US" sz="2800" b="1" dirty="0" err="1">
                <a:latin typeface="Times New Roman" pitchFamily="18" charset="0"/>
                <a:cs typeface="Arial" charset="0"/>
              </a:rPr>
              <a:t>ps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Performance Example</a:t>
            </a:r>
          </a:p>
        </p:txBody>
      </p:sp>
      <p:graphicFrame>
        <p:nvGraphicFramePr>
          <p:cNvPr id="6" name="Group 6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4529310"/>
              </p:ext>
            </p:extLst>
          </p:nvPr>
        </p:nvGraphicFramePr>
        <p:xfrm>
          <a:off x="1447800" y="1003679"/>
          <a:ext cx="6248400" cy="39950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AND-OR 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 (control unit)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26593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60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latin typeface="+mj-lt"/>
                <a:cs typeface="Arial" charset="0"/>
              </a:rPr>
              <a:t>Program with 100 billion instructions</a:t>
            </a:r>
            <a:endParaRPr lang="en-US" sz="3000" i="1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latin typeface="+mj-lt"/>
                <a:cs typeface="Arial" charset="0"/>
              </a:rPr>
              <a:t>Execution Time  	</a:t>
            </a:r>
            <a:r>
              <a:rPr lang="en-US" sz="3000" dirty="0">
                <a:latin typeface="+mj-lt"/>
                <a:cs typeface="Arial" charset="0"/>
              </a:rPr>
              <a:t>= (# instructions) </a:t>
            </a:r>
            <a:r>
              <a:rPr lang="en-US" sz="3000" dirty="0">
                <a:latin typeface="+mj-lt"/>
                <a:cs typeface="Times New Roman" pitchFamily="18" charset="0"/>
              </a:rPr>
              <a:t>× </a:t>
            </a:r>
            <a:r>
              <a:rPr lang="en-US" sz="3000" dirty="0">
                <a:latin typeface="+mj-lt"/>
                <a:cs typeface="Arial" charset="0"/>
              </a:rPr>
              <a:t>CPI </a:t>
            </a:r>
            <a:r>
              <a:rPr lang="en-US" sz="3000" dirty="0">
                <a:latin typeface="+mj-lt"/>
                <a:cs typeface="Times New Roman" pitchFamily="18" charset="0"/>
              </a:rPr>
              <a:t>×</a:t>
            </a:r>
            <a:r>
              <a:rPr lang="en-US" sz="3000" dirty="0">
                <a:latin typeface="+mj-lt"/>
                <a:cs typeface="Arial" charset="0"/>
              </a:rPr>
              <a:t> </a:t>
            </a:r>
            <a:r>
              <a:rPr lang="en-US" sz="3000" i="1" dirty="0">
                <a:latin typeface="+mj-lt"/>
                <a:cs typeface="Arial" charset="0"/>
              </a:rPr>
              <a:t>T</a:t>
            </a:r>
            <a:r>
              <a:rPr lang="en-US" sz="3000" i="1" baseline="-25000" dirty="0">
                <a:latin typeface="+mj-lt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i="1" dirty="0">
                <a:latin typeface="+mj-lt"/>
                <a:cs typeface="Arial" charset="0"/>
              </a:rPr>
              <a:t>		              	</a:t>
            </a:r>
            <a:r>
              <a:rPr lang="en-US" sz="3000" dirty="0">
                <a:latin typeface="+mj-lt"/>
                <a:cs typeface="Arial" charset="0"/>
              </a:rPr>
              <a:t>= (100 </a:t>
            </a:r>
            <a:r>
              <a:rPr lang="en-US" sz="3000" dirty="0">
                <a:latin typeface="+mj-lt"/>
                <a:cs typeface="Times New Roman" pitchFamily="18" charset="0"/>
              </a:rPr>
              <a:t>× 10</a:t>
            </a:r>
            <a:r>
              <a:rPr lang="en-US" sz="3000" baseline="30000" dirty="0">
                <a:latin typeface="+mj-lt"/>
                <a:cs typeface="Times New Roman" pitchFamily="18" charset="0"/>
              </a:rPr>
              <a:t>9</a:t>
            </a:r>
            <a:r>
              <a:rPr lang="en-US" sz="3000" dirty="0">
                <a:latin typeface="+mj-lt"/>
                <a:cs typeface="Arial" charset="0"/>
              </a:rPr>
              <a:t>)(1.23)(350  </a:t>
            </a:r>
            <a:r>
              <a:rPr lang="en-US" sz="3000" dirty="0">
                <a:latin typeface="+mj-lt"/>
                <a:cs typeface="Times New Roman" pitchFamily="18" charset="0"/>
              </a:rPr>
              <a:t>× 10</a:t>
            </a:r>
            <a:r>
              <a:rPr lang="en-US" sz="3000" baseline="30000" dirty="0">
                <a:latin typeface="+mj-lt"/>
                <a:cs typeface="Times New Roman" pitchFamily="18" charset="0"/>
              </a:rPr>
              <a:t>-12</a:t>
            </a:r>
            <a:r>
              <a:rPr lang="en-US" sz="3000" dirty="0">
                <a:latin typeface="+mj-lt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latin typeface="+mj-lt"/>
                <a:cs typeface="Arial" charset="0"/>
              </a:rPr>
              <a:t>		            	</a:t>
            </a:r>
            <a:r>
              <a:rPr lang="en-US" sz="3000" b="1" dirty="0">
                <a:latin typeface="+mj-lt"/>
                <a:cs typeface="Arial" charset="0"/>
              </a:rPr>
              <a:t>= 43 seconds</a:t>
            </a:r>
            <a:endParaRPr lang="en-US" sz="3000" b="1" i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Pipelined Performance Example</a:t>
            </a:r>
          </a:p>
        </p:txBody>
      </p:sp>
    </p:spTree>
    <p:extLst>
      <p:ext uri="{BB962C8B-B14F-4D97-AF65-F5344CB8AC3E}">
        <p14:creationId xmlns:p14="http://schemas.microsoft.com/office/powerpoint/2010/main" val="63663099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6133" name="Group 53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246908"/>
              </p:ext>
            </p:extLst>
          </p:nvPr>
        </p:nvGraphicFramePr>
        <p:xfrm>
          <a:off x="1066800" y="1305441"/>
          <a:ext cx="7848600" cy="3266559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0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Processor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Execution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(seconds)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Speedup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(single-cycle as baseline)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Single-cycle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Multicycle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26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solidFill>
                  <a:srgbClr val="002060"/>
                </a:solidFill>
                <a:latin typeface="+mj-lt"/>
              </a:rPr>
              <a:t>Processor Performance Comparison</a:t>
            </a:r>
          </a:p>
        </p:txBody>
      </p:sp>
    </p:spTree>
    <p:extLst>
      <p:ext uri="{BB962C8B-B14F-4D97-AF65-F5344CB8AC3E}">
        <p14:creationId xmlns:p14="http://schemas.microsoft.com/office/powerpoint/2010/main" val="3122202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0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Single-cycle critical path</a:t>
            </a:r>
            <a:r>
              <a:rPr lang="en-US" sz="3200" dirty="0">
                <a:latin typeface="+mj-lt"/>
                <a:cs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  	T</a:t>
            </a:r>
            <a:r>
              <a:rPr lang="en-US" sz="2000" i="1" baseline="-25000" dirty="0">
                <a:latin typeface="Times New Roman" pitchFamily="18" charset="0"/>
                <a:cs typeface="Arial" charset="0"/>
              </a:rPr>
              <a:t>c1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000" dirty="0">
                <a:latin typeface="Times New Roman" pitchFamily="18" charset="0"/>
                <a:cs typeface="Arial" charset="0"/>
              </a:rPr>
              <a:t> +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000" dirty="0">
                <a:latin typeface="Times New Roman" pitchFamily="18" charset="0"/>
                <a:cs typeface="Arial" charset="0"/>
              </a:rPr>
              <a:t> + max[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dec</a:t>
            </a:r>
            <a:r>
              <a:rPr lang="en-US" sz="2000" dirty="0">
                <a:latin typeface="Times New Roman" pitchFamily="18" charset="0"/>
                <a:cs typeface="Arial" charset="0"/>
              </a:rPr>
              <a:t> +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>
                <a:latin typeface="Times New Roman" pitchFamily="18" charset="0"/>
                <a:cs typeface="Arial" charset="0"/>
              </a:rPr>
              <a:t>ext</a:t>
            </a:r>
            <a:r>
              <a:rPr lang="en-US" sz="2000" dirty="0">
                <a:latin typeface="Times New Roman" pitchFamily="18" charset="0"/>
                <a:cs typeface="Arial" charset="0"/>
              </a:rPr>
              <a:t> +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000" dirty="0">
                <a:latin typeface="Times New Roman" pitchFamily="18" charset="0"/>
                <a:cs typeface="Arial" charset="0"/>
              </a:rPr>
              <a:t>] + 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000" dirty="0">
                <a:latin typeface="Times New Roman" pitchFamily="18" charset="0"/>
                <a:cs typeface="Arial" charset="0"/>
              </a:rPr>
              <a:t> +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000" dirty="0">
                <a:latin typeface="Times New Roman" pitchFamily="18" charset="0"/>
                <a:cs typeface="Arial" charset="0"/>
              </a:rPr>
              <a:t> +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000" dirty="0">
                <a:latin typeface="Times New Roman" pitchFamily="18" charset="0"/>
                <a:cs typeface="Arial" charset="0"/>
              </a:rPr>
              <a:t> +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0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Typically, limiting paths are: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memory, ALU, register file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>
                <a:latin typeface="Times New Roman" pitchFamily="18" charset="0"/>
                <a:cs typeface="Arial" charset="0"/>
              </a:rPr>
              <a:t>c1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Single-Cycle Performance</a:t>
            </a:r>
          </a:p>
        </p:txBody>
      </p:sp>
    </p:spTree>
    <p:extLst>
      <p:ext uri="{BB962C8B-B14F-4D97-AF65-F5344CB8AC3E}">
        <p14:creationId xmlns:p14="http://schemas.microsoft.com/office/powerpoint/2010/main" val="23926718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381000" y="990600"/>
            <a:ext cx="8458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Single-cycle: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 err="1">
                <a:latin typeface="Courier New" pitchFamily="49" charset="0"/>
              </a:rPr>
              <a:t>lw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separate memories for instruction and data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3 adders/ALUs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Multicycle</a:t>
            </a:r>
            <a:r>
              <a:rPr lang="en-US" b="1" dirty="0"/>
              <a:t> processor addresses these issues by breaking instruction into shorter steps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shorter instructions take fewer steps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can re-use hardware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cycle time is faster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+mj-lt"/>
              </a:rPr>
              <a:t>Multicycle RISC-V Processor</a:t>
            </a:r>
          </a:p>
        </p:txBody>
      </p:sp>
    </p:spTree>
    <p:extLst>
      <p:ext uri="{BB962C8B-B14F-4D97-AF65-F5344CB8AC3E}">
        <p14:creationId xmlns:p14="http://schemas.microsoft.com/office/powerpoint/2010/main" val="252814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48768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c1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?</a:t>
            </a:r>
            <a:endParaRPr lang="en-US" sz="24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rgbClr val="002060"/>
                </a:solidFill>
                <a:latin typeface="+mj-lt"/>
              </a:rPr>
              <a:t>Single-Cycle Performance Example</a:t>
            </a:r>
          </a:p>
        </p:txBody>
      </p:sp>
      <p:graphicFrame>
        <p:nvGraphicFramePr>
          <p:cNvPr id="8" name="Group 6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447800" y="1003679"/>
          <a:ext cx="6248400" cy="372072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Decoder (Control Unit)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18427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26022</TotalTime>
  <Words>2965</Words>
  <Application>Microsoft Macintosh PowerPoint</Application>
  <PresentationFormat>On-screen Show (4:3)</PresentationFormat>
  <Paragraphs>705</Paragraphs>
  <Slides>67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Courier</vt:lpstr>
      <vt:lpstr>Courier New</vt:lpstr>
      <vt:lpstr>Times New Roman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David Harris</cp:lastModifiedBy>
  <cp:revision>314</cp:revision>
  <cp:lastPrinted>2020-04-08T14:50:04Z</cp:lastPrinted>
  <dcterms:created xsi:type="dcterms:W3CDTF">2012-08-07T04:56:47Z</dcterms:created>
  <dcterms:modified xsi:type="dcterms:W3CDTF">2020-04-20T14:08:02Z</dcterms:modified>
</cp:coreProperties>
</file>