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tags/tag2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6.xml" ContentType="application/vnd.openxmlformats-officedocument.presentationml.tags+xml"/>
  <Override PartName="/ppt/notesSlides/notesSlide27.xml" ContentType="application/vnd.openxmlformats-officedocument.presentationml.notesSlide+xml"/>
  <Override PartName="/ppt/tags/tag37.xml" ContentType="application/vnd.openxmlformats-officedocument.presentationml.tags+xml"/>
  <Override PartName="/ppt/notesSlides/notesSlide28.xml" ContentType="application/vnd.openxmlformats-officedocument.presentationml.notesSlide+xml"/>
  <Override PartName="/ppt/tags/tag38.xml" ContentType="application/vnd.openxmlformats-officedocument.presentationml.tags+xml"/>
  <Override PartName="/ppt/notesSlides/notesSlide29.xml" ContentType="application/vnd.openxmlformats-officedocument.presentationml.notesSlide+xml"/>
  <Override PartName="/ppt/tags/tag39.xml" ContentType="application/vnd.openxmlformats-officedocument.presentationml.tags+xml"/>
  <Override PartName="/ppt/notesSlides/notesSlide30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31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32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33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34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35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36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37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38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39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40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41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42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43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44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45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46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47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48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49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50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51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52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53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54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7"/>
  </p:notesMasterIdLst>
  <p:sldIdLst>
    <p:sldId id="384" r:id="rId2"/>
    <p:sldId id="257" r:id="rId3"/>
    <p:sldId id="438" r:id="rId4"/>
    <p:sldId id="439" r:id="rId5"/>
    <p:sldId id="440" r:id="rId6"/>
    <p:sldId id="491" r:id="rId7"/>
    <p:sldId id="441" r:id="rId8"/>
    <p:sldId id="442" r:id="rId9"/>
    <p:sldId id="467" r:id="rId10"/>
    <p:sldId id="468" r:id="rId11"/>
    <p:sldId id="469" r:id="rId12"/>
    <p:sldId id="475" r:id="rId13"/>
    <p:sldId id="470" r:id="rId14"/>
    <p:sldId id="443" r:id="rId15"/>
    <p:sldId id="476" r:id="rId16"/>
    <p:sldId id="477" r:id="rId17"/>
    <p:sldId id="478" r:id="rId18"/>
    <p:sldId id="495" r:id="rId19"/>
    <p:sldId id="559" r:id="rId20"/>
    <p:sldId id="557" r:id="rId21"/>
    <p:sldId id="444" r:id="rId22"/>
    <p:sldId id="458" r:id="rId23"/>
    <p:sldId id="496" r:id="rId24"/>
    <p:sldId id="459" r:id="rId25"/>
    <p:sldId id="497" r:id="rId26"/>
    <p:sldId id="483" r:id="rId27"/>
    <p:sldId id="447" r:id="rId28"/>
    <p:sldId id="499" r:id="rId29"/>
    <p:sldId id="498" r:id="rId30"/>
    <p:sldId id="492" r:id="rId31"/>
    <p:sldId id="493" r:id="rId32"/>
    <p:sldId id="355" r:id="rId33"/>
    <p:sldId id="356" r:id="rId34"/>
    <p:sldId id="357" r:id="rId35"/>
    <p:sldId id="527" r:id="rId36"/>
    <p:sldId id="360" r:id="rId37"/>
    <p:sldId id="361" r:id="rId38"/>
    <p:sldId id="362" r:id="rId39"/>
    <p:sldId id="363" r:id="rId40"/>
    <p:sldId id="365" r:id="rId41"/>
    <p:sldId id="397" r:id="rId42"/>
    <p:sldId id="368" r:id="rId43"/>
    <p:sldId id="369" r:id="rId44"/>
    <p:sldId id="370" r:id="rId45"/>
    <p:sldId id="371" r:id="rId46"/>
    <p:sldId id="376" r:id="rId47"/>
    <p:sldId id="378" r:id="rId48"/>
    <p:sldId id="379" r:id="rId49"/>
    <p:sldId id="380" r:id="rId50"/>
    <p:sldId id="548" r:id="rId51"/>
    <p:sldId id="549" r:id="rId52"/>
    <p:sldId id="550" r:id="rId53"/>
    <p:sldId id="551" r:id="rId54"/>
    <p:sldId id="552" r:id="rId55"/>
    <p:sldId id="553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4"/>
    <p:restoredTop sz="96327"/>
  </p:normalViewPr>
  <p:slideViewPr>
    <p:cSldViewPr snapToGrid="0" snapToObjects="1">
      <p:cViewPr varScale="1">
        <p:scale>
          <a:sx n="95" d="100"/>
          <a:sy n="95" d="100"/>
        </p:scale>
        <p:origin x="6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7D68A-65E2-6E40-874E-A93F32879C16}" type="datetimeFigureOut">
              <a:rPr lang="en-US" smtClean="0"/>
              <a:t>4/3/20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E9788-7C34-E344-BEAF-756C91CF5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65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D2E1503E-EACF-3142-AD1F-7CBD8573E1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DB4F368-4724-3841-AF0B-812A139452A8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F3080A3-914E-214E-94F9-BAD243FFF5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65B9C15-9878-DC40-B9B9-8BA996DE7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3167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1997F1-2D23-403C-BFC6-3F27FCFA1920}" type="slidenum">
              <a:rPr lang="en-US"/>
              <a:pPr/>
              <a:t>10</a:t>
            </a:fld>
            <a:endParaRPr lang="en-US"/>
          </a:p>
        </p:txBody>
      </p:sp>
      <p:sp>
        <p:nvSpPr>
          <p:cNvPr id="121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CFC2C1-50D7-4893-A91D-85BF0E581CE7}" type="slidenum">
              <a:rPr lang="en-US"/>
              <a:pPr/>
              <a:t>11</a:t>
            </a:fld>
            <a:endParaRPr lang="en-US"/>
          </a:p>
        </p:txBody>
      </p:sp>
      <p:sp>
        <p:nvSpPr>
          <p:cNvPr id="121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12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CFC2C1-50D7-4893-A91D-85BF0E581CE7}" type="slidenum">
              <a:rPr lang="en-US"/>
              <a:pPr/>
              <a:t>12</a:t>
            </a:fld>
            <a:endParaRPr lang="en-US"/>
          </a:p>
        </p:txBody>
      </p:sp>
      <p:sp>
        <p:nvSpPr>
          <p:cNvPr id="121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13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1997F1-2D23-403C-BFC6-3F27FCFA1920}" type="slidenum">
              <a:rPr lang="en-US"/>
              <a:pPr/>
              <a:t>13</a:t>
            </a:fld>
            <a:endParaRPr lang="en-US"/>
          </a:p>
        </p:txBody>
      </p:sp>
      <p:sp>
        <p:nvSpPr>
          <p:cNvPr id="121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391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5DDC6C-1D2A-4A52-B726-1F8852540491}" type="slidenum">
              <a:rPr lang="en-US"/>
              <a:pPr/>
              <a:t>14</a:t>
            </a:fld>
            <a:endParaRPr lang="en-US"/>
          </a:p>
        </p:txBody>
      </p:sp>
      <p:sp>
        <p:nvSpPr>
          <p:cNvPr id="121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36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1997F1-2D23-403C-BFC6-3F27FCFA1920}" type="slidenum">
              <a:rPr lang="en-US"/>
              <a:pPr/>
              <a:t>15</a:t>
            </a:fld>
            <a:endParaRPr lang="en-US"/>
          </a:p>
        </p:txBody>
      </p:sp>
      <p:sp>
        <p:nvSpPr>
          <p:cNvPr id="121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752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5DDC6C-1D2A-4A52-B726-1F8852540491}" type="slidenum">
              <a:rPr lang="en-US"/>
              <a:pPr/>
              <a:t>16</a:t>
            </a:fld>
            <a:endParaRPr lang="en-US"/>
          </a:p>
        </p:txBody>
      </p:sp>
      <p:sp>
        <p:nvSpPr>
          <p:cNvPr id="121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5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1997F1-2D23-403C-BFC6-3F27FCFA1920}" type="slidenum">
              <a:rPr lang="en-US"/>
              <a:pPr/>
              <a:t>17</a:t>
            </a:fld>
            <a:endParaRPr lang="en-US"/>
          </a:p>
        </p:txBody>
      </p:sp>
      <p:sp>
        <p:nvSpPr>
          <p:cNvPr id="121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76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1997F1-2D23-403C-BFC6-3F27FCFA1920}" type="slidenum">
              <a:rPr lang="en-US"/>
              <a:pPr/>
              <a:t>18</a:t>
            </a:fld>
            <a:endParaRPr lang="en-US"/>
          </a:p>
        </p:txBody>
      </p:sp>
      <p:sp>
        <p:nvSpPr>
          <p:cNvPr id="121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4091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1997F1-2D23-403C-BFC6-3F27FCFA1920}" type="slidenum">
              <a:rPr lang="en-US"/>
              <a:pPr/>
              <a:t>19</a:t>
            </a:fld>
            <a:endParaRPr lang="en-US"/>
          </a:p>
        </p:txBody>
      </p:sp>
      <p:sp>
        <p:nvSpPr>
          <p:cNvPr id="121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138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0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1997F1-2D23-403C-BFC6-3F27FCFA1920}" type="slidenum">
              <a:rPr lang="en-US"/>
              <a:pPr/>
              <a:t>20</a:t>
            </a:fld>
            <a:endParaRPr lang="en-US"/>
          </a:p>
        </p:txBody>
      </p:sp>
      <p:sp>
        <p:nvSpPr>
          <p:cNvPr id="121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54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A7CE82-ABAB-4D30-AC29-161F7EC3F744}" type="slidenum">
              <a:rPr lang="en-US"/>
              <a:pPr/>
              <a:t>21</a:t>
            </a:fld>
            <a:endParaRPr lang="en-US"/>
          </a:p>
        </p:txBody>
      </p:sp>
      <p:sp>
        <p:nvSpPr>
          <p:cNvPr id="121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272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75B6C-FB4E-4BED-A01F-066E2E4A6A10}" type="slidenum">
              <a:rPr lang="en-US"/>
              <a:pPr/>
              <a:t>22</a:t>
            </a:fld>
            <a:endParaRPr lang="en-US"/>
          </a:p>
        </p:txBody>
      </p:sp>
      <p:sp>
        <p:nvSpPr>
          <p:cNvPr id="120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704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37FB56-FA1D-441A-AC74-3908DC102C15}" type="slidenum">
              <a:rPr lang="en-US"/>
              <a:pPr/>
              <a:t>23</a:t>
            </a:fld>
            <a:endParaRPr lang="en-US"/>
          </a:p>
        </p:txBody>
      </p:sp>
      <p:sp>
        <p:nvSpPr>
          <p:cNvPr id="121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070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37FB56-FA1D-441A-AC74-3908DC102C15}" type="slidenum">
              <a:rPr lang="en-US"/>
              <a:pPr/>
              <a:t>24</a:t>
            </a:fld>
            <a:endParaRPr lang="en-US"/>
          </a:p>
        </p:txBody>
      </p:sp>
      <p:sp>
        <p:nvSpPr>
          <p:cNvPr id="121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786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37FB56-FA1D-441A-AC74-3908DC102C15}" type="slidenum">
              <a:rPr lang="en-US"/>
              <a:pPr/>
              <a:t>25</a:t>
            </a:fld>
            <a:endParaRPr lang="en-US"/>
          </a:p>
        </p:txBody>
      </p:sp>
      <p:sp>
        <p:nvSpPr>
          <p:cNvPr id="121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05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1997F1-2D23-403C-BFC6-3F27FCFA1920}" type="slidenum">
              <a:rPr lang="en-US"/>
              <a:pPr/>
              <a:t>26</a:t>
            </a:fld>
            <a:endParaRPr lang="en-US"/>
          </a:p>
        </p:txBody>
      </p:sp>
      <p:sp>
        <p:nvSpPr>
          <p:cNvPr id="121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614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9C153-F05A-416A-B451-4A23C867EF09}" type="slidenum">
              <a:rPr lang="en-US"/>
              <a:pPr/>
              <a:t>27</a:t>
            </a:fld>
            <a:endParaRPr lang="en-US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257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9C153-F05A-416A-B451-4A23C867EF09}" type="slidenum">
              <a:rPr lang="en-US"/>
              <a:pPr/>
              <a:t>28</a:t>
            </a:fld>
            <a:endParaRPr lang="en-US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381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9C153-F05A-416A-B451-4A23C867EF09}" type="slidenum">
              <a:rPr lang="en-US"/>
              <a:pPr/>
              <a:t>29</a:t>
            </a:fld>
            <a:endParaRPr lang="en-US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92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0557C-CEE4-468B-A165-323BC30BE993}" type="slidenum">
              <a:rPr lang="en-US"/>
              <a:pPr/>
              <a:t>3</a:t>
            </a:fld>
            <a:endParaRPr lang="en-US"/>
          </a:p>
        </p:txBody>
      </p:sp>
      <p:sp>
        <p:nvSpPr>
          <p:cNvPr id="121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699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FB009B-3AFA-4A89-A9D5-F5A06826A0F7}" type="slidenum">
              <a:rPr lang="en-US"/>
              <a:pPr/>
              <a:t>30</a:t>
            </a:fld>
            <a:endParaRPr lang="en-US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439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D59DDD-6FC0-4454-BF32-58CF3FE8C66B}" type="slidenum">
              <a:rPr lang="en-US"/>
              <a:pPr/>
              <a:t>31</a:t>
            </a:fld>
            <a:endParaRPr lang="en-US"/>
          </a:p>
        </p:txBody>
      </p:sp>
      <p:sp>
        <p:nvSpPr>
          <p:cNvPr id="121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318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1628D2-5DD6-4D63-86A9-6101C631CCB4}" type="slidenum">
              <a:rPr lang="en-US"/>
              <a:pPr/>
              <a:t>32</a:t>
            </a:fld>
            <a:endParaRPr lang="en-US"/>
          </a:p>
        </p:txBody>
      </p:sp>
      <p:sp>
        <p:nvSpPr>
          <p:cNvPr id="126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133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E4B40-CFEF-4A9F-BC41-F6582471A4B2}" type="slidenum">
              <a:rPr lang="en-US"/>
              <a:pPr/>
              <a:t>33</a:t>
            </a:fld>
            <a:endParaRPr lang="en-US"/>
          </a:p>
        </p:txBody>
      </p:sp>
      <p:sp>
        <p:nvSpPr>
          <p:cNvPr id="127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215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42B0AF-3D46-49E9-B250-922758483AB7}" type="slidenum">
              <a:rPr lang="en-US"/>
              <a:pPr/>
              <a:t>34</a:t>
            </a:fld>
            <a:endParaRPr lang="en-US"/>
          </a:p>
        </p:txBody>
      </p:sp>
      <p:sp>
        <p:nvSpPr>
          <p:cNvPr id="127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618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CFC2C1-50D7-4893-A91D-85BF0E581CE7}" type="slidenum">
              <a:rPr lang="en-US"/>
              <a:pPr/>
              <a:t>35</a:t>
            </a:fld>
            <a:endParaRPr lang="en-US"/>
          </a:p>
        </p:txBody>
      </p:sp>
      <p:sp>
        <p:nvSpPr>
          <p:cNvPr id="121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414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EEEE73-10C0-4B90-A9A9-1DDBE5960211}" type="slidenum">
              <a:rPr lang="en-US"/>
              <a:pPr/>
              <a:t>36</a:t>
            </a:fld>
            <a:endParaRPr lang="en-US"/>
          </a:p>
        </p:txBody>
      </p:sp>
      <p:sp>
        <p:nvSpPr>
          <p:cNvPr id="127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836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7F309E-030B-4138-A423-6046D64621CC}" type="slidenum">
              <a:rPr lang="en-US"/>
              <a:pPr/>
              <a:t>37</a:t>
            </a:fld>
            <a:endParaRPr lang="en-US"/>
          </a:p>
        </p:txBody>
      </p:sp>
      <p:sp>
        <p:nvSpPr>
          <p:cNvPr id="127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174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A57F8-27F0-40CD-A0D4-BAAD0C726E42}" type="slidenum">
              <a:rPr lang="en-US"/>
              <a:pPr/>
              <a:t>38</a:t>
            </a:fld>
            <a:endParaRPr lang="en-US"/>
          </a:p>
        </p:txBody>
      </p:sp>
      <p:sp>
        <p:nvSpPr>
          <p:cNvPr id="127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409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C9738C-F67A-4110-9FA5-AD37AC62FF76}" type="slidenum">
              <a:rPr lang="en-US"/>
              <a:pPr/>
              <a:t>39</a:t>
            </a:fld>
            <a:endParaRPr lang="en-US"/>
          </a:p>
        </p:txBody>
      </p:sp>
      <p:sp>
        <p:nvSpPr>
          <p:cNvPr id="127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09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4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318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CD9D0-8B46-47F9-AE2D-5E89B2355BBA}" type="slidenum">
              <a:rPr lang="en-US"/>
              <a:pPr/>
              <a:t>40</a:t>
            </a:fld>
            <a:endParaRPr lang="en-US"/>
          </a:p>
        </p:txBody>
      </p:sp>
      <p:sp>
        <p:nvSpPr>
          <p:cNvPr id="128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350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51750E-F3D6-4CE9-9908-D7BBE9FF4840}" type="slidenum">
              <a:rPr lang="en-US"/>
              <a:pPr/>
              <a:t>41</a:t>
            </a:fld>
            <a:endParaRPr lang="en-US"/>
          </a:p>
        </p:txBody>
      </p:sp>
      <p:sp>
        <p:nvSpPr>
          <p:cNvPr id="133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369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E816C-13D9-4739-9448-6F224D89BD70}" type="slidenum">
              <a:rPr lang="en-US"/>
              <a:pPr/>
              <a:t>42</a:t>
            </a:fld>
            <a:endParaRPr lang="en-US"/>
          </a:p>
        </p:txBody>
      </p:sp>
      <p:sp>
        <p:nvSpPr>
          <p:cNvPr id="128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947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EA6BA-F7FC-4E06-A90D-FFE94903118C}" type="slidenum">
              <a:rPr lang="en-US"/>
              <a:pPr/>
              <a:t>43</a:t>
            </a:fld>
            <a:endParaRPr lang="en-US"/>
          </a:p>
        </p:txBody>
      </p:sp>
      <p:sp>
        <p:nvSpPr>
          <p:cNvPr id="128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460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C8CBE-4129-4271-A629-D8AC4C3E7488}" type="slidenum">
              <a:rPr lang="en-US"/>
              <a:pPr/>
              <a:t>44</a:t>
            </a:fld>
            <a:endParaRPr lang="en-US"/>
          </a:p>
        </p:txBody>
      </p:sp>
      <p:sp>
        <p:nvSpPr>
          <p:cNvPr id="128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254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883A53-237C-4C77-931D-80DDFDBCF2F3}" type="slidenum">
              <a:rPr lang="en-US"/>
              <a:pPr/>
              <a:t>45</a:t>
            </a:fld>
            <a:endParaRPr lang="en-US"/>
          </a:p>
        </p:txBody>
      </p:sp>
      <p:sp>
        <p:nvSpPr>
          <p:cNvPr id="128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610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832C6-AD85-45A4-BA9A-4B7D17D30861}" type="slidenum">
              <a:rPr lang="en-US"/>
              <a:pPr/>
              <a:t>46</a:t>
            </a:fld>
            <a:endParaRPr lang="en-US"/>
          </a:p>
        </p:txBody>
      </p:sp>
      <p:sp>
        <p:nvSpPr>
          <p:cNvPr id="129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079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43627D-71A1-4567-A2B3-A27A94827337}" type="slidenum">
              <a:rPr lang="en-US"/>
              <a:pPr/>
              <a:t>47</a:t>
            </a:fld>
            <a:endParaRPr lang="en-US"/>
          </a:p>
        </p:txBody>
      </p:sp>
      <p:sp>
        <p:nvSpPr>
          <p:cNvPr id="129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637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664B26-1039-4A89-B9BE-F571758E0A10}" type="slidenum">
              <a:rPr lang="en-US"/>
              <a:pPr/>
              <a:t>48</a:t>
            </a:fld>
            <a:endParaRPr lang="en-US"/>
          </a:p>
        </p:txBody>
      </p:sp>
      <p:sp>
        <p:nvSpPr>
          <p:cNvPr id="129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288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70311F-008B-4B0C-9828-CA17DE82EC59}" type="slidenum">
              <a:rPr lang="en-US"/>
              <a:pPr/>
              <a:t>49</a:t>
            </a:fld>
            <a:endParaRPr lang="en-US"/>
          </a:p>
        </p:txBody>
      </p:sp>
      <p:sp>
        <p:nvSpPr>
          <p:cNvPr id="129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8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149760-38BD-4480-89D6-56FE07AB2AC6}" type="slidenum">
              <a:rPr lang="en-US"/>
              <a:pPr/>
              <a:t>5</a:t>
            </a:fld>
            <a:endParaRPr lang="en-US"/>
          </a:p>
        </p:txBody>
      </p:sp>
      <p:sp>
        <p:nvSpPr>
          <p:cNvPr id="121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22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C2EA1-3CDC-4ECF-86B2-4D763AEBFCF2}" type="slidenum">
              <a:rPr lang="en-US"/>
              <a:pPr/>
              <a:t>50</a:t>
            </a:fld>
            <a:endParaRPr lang="en-US"/>
          </a:p>
        </p:txBody>
      </p:sp>
      <p:sp>
        <p:nvSpPr>
          <p:cNvPr id="129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630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C2EA1-3CDC-4ECF-86B2-4D763AEBFCF2}" type="slidenum">
              <a:rPr lang="en-US"/>
              <a:pPr/>
              <a:t>51</a:t>
            </a:fld>
            <a:endParaRPr lang="en-US"/>
          </a:p>
        </p:txBody>
      </p:sp>
      <p:sp>
        <p:nvSpPr>
          <p:cNvPr id="129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129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C2EA1-3CDC-4ECF-86B2-4D763AEBFCF2}" type="slidenum">
              <a:rPr lang="en-US"/>
              <a:pPr/>
              <a:t>52</a:t>
            </a:fld>
            <a:endParaRPr lang="en-US"/>
          </a:p>
        </p:txBody>
      </p:sp>
      <p:sp>
        <p:nvSpPr>
          <p:cNvPr id="129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8538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C2EA1-3CDC-4ECF-86B2-4D763AEBFCF2}" type="slidenum">
              <a:rPr lang="en-US"/>
              <a:pPr/>
              <a:t>53</a:t>
            </a:fld>
            <a:endParaRPr lang="en-US"/>
          </a:p>
        </p:txBody>
      </p:sp>
      <p:sp>
        <p:nvSpPr>
          <p:cNvPr id="129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4101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C2EA1-3CDC-4ECF-86B2-4D763AEBFCF2}" type="slidenum">
              <a:rPr lang="en-US"/>
              <a:pPr/>
              <a:t>54</a:t>
            </a:fld>
            <a:endParaRPr lang="en-US"/>
          </a:p>
        </p:txBody>
      </p:sp>
      <p:sp>
        <p:nvSpPr>
          <p:cNvPr id="129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140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C2EA1-3CDC-4ECF-86B2-4D763AEBFCF2}" type="slidenum">
              <a:rPr lang="en-US"/>
              <a:pPr/>
              <a:t>55</a:t>
            </a:fld>
            <a:endParaRPr lang="en-US"/>
          </a:p>
        </p:txBody>
      </p:sp>
      <p:sp>
        <p:nvSpPr>
          <p:cNvPr id="129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75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149760-38BD-4480-89D6-56FE07AB2AC6}" type="slidenum">
              <a:rPr lang="en-US"/>
              <a:pPr/>
              <a:t>6</a:t>
            </a:fld>
            <a:endParaRPr lang="en-US"/>
          </a:p>
        </p:txBody>
      </p:sp>
      <p:sp>
        <p:nvSpPr>
          <p:cNvPr id="121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08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CFC2C1-50D7-4893-A91D-85BF0E581CE7}" type="slidenum">
              <a:rPr lang="en-US"/>
              <a:pPr/>
              <a:t>7</a:t>
            </a:fld>
            <a:endParaRPr lang="en-US"/>
          </a:p>
        </p:txBody>
      </p:sp>
      <p:sp>
        <p:nvSpPr>
          <p:cNvPr id="121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12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1997F1-2D23-403C-BFC6-3F27FCFA1920}" type="slidenum">
              <a:rPr lang="en-US"/>
              <a:pPr/>
              <a:t>8</a:t>
            </a:fld>
            <a:endParaRPr lang="en-US"/>
          </a:p>
        </p:txBody>
      </p:sp>
      <p:sp>
        <p:nvSpPr>
          <p:cNvPr id="121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814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CFC2C1-50D7-4893-A91D-85BF0E581CE7}" type="slidenum">
              <a:rPr lang="en-US"/>
              <a:pPr/>
              <a:t>9</a:t>
            </a:fld>
            <a:endParaRPr lang="en-US"/>
          </a:p>
        </p:txBody>
      </p:sp>
      <p:sp>
        <p:nvSpPr>
          <p:cNvPr id="121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65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DA31-2CA4-7F48-B0BC-71A9DE25C405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B5F7-6F73-344F-902E-255AB23B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DA31-2CA4-7F48-B0BC-71A9DE25C405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B5F7-6F73-344F-902E-255AB23B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8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DA31-2CA4-7F48-B0BC-71A9DE25C405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B5F7-6F73-344F-902E-255AB23B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64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HARRIS\Books\DDCAriscv\LectureSlides\riscv-logos\riscv-logos\PNG\Standard_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33" y="6324600"/>
            <a:ext cx="3354287" cy="56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3429000" y="6365557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dirty="0"/>
              <a:t>Digital Design and Computer Architecture: RISC-V Edition</a:t>
            </a:r>
            <a:r>
              <a:rPr lang="en-US" sz="1400" b="0" baseline="0" dirty="0"/>
              <a:t> </a:t>
            </a:r>
          </a:p>
          <a:p>
            <a:pPr algn="r"/>
            <a:r>
              <a:rPr lang="en-US" sz="1400" b="0" baseline="0" dirty="0"/>
              <a:t>Har</a:t>
            </a:r>
            <a:r>
              <a:rPr lang="en-US" sz="1400" b="0" dirty="0"/>
              <a:t>ris &amp; Harris</a:t>
            </a:r>
            <a:r>
              <a:rPr lang="en-US" sz="1400" b="0" baseline="0" dirty="0"/>
              <a:t> © 2020 Elsevier</a:t>
            </a:r>
            <a:endParaRPr lang="en-US" sz="1400" b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429000" y="6550223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tx1"/>
                </a:solidFill>
              </a:rPr>
              <a:t>Chapter 6 &lt;</a:t>
            </a:r>
            <a:fld id="{D1B2EFE9-D440-4A3B-858C-5FEDF5DD0E10}" type="slidenum">
              <a:rPr lang="en-US" sz="1400" smtClean="0">
                <a:solidFill>
                  <a:schemeClr val="tx1"/>
                </a:solidFill>
              </a:rPr>
              <a:pPr/>
              <a:t>‹#›</a:t>
            </a:fld>
            <a:r>
              <a:rPr lang="en-US" sz="1400" dirty="0">
                <a:solidFill>
                  <a:schemeClr val="tx1"/>
                </a:solidFill>
              </a:rPr>
              <a:t>&gt;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524000" y="762000"/>
            <a:ext cx="7620000" cy="762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762000"/>
            <a:ext cx="1524000" cy="76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1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DA31-2CA4-7F48-B0BC-71A9DE25C405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B5F7-6F73-344F-902E-255AB23B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6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DA31-2CA4-7F48-B0BC-71A9DE25C405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B5F7-6F73-344F-902E-255AB23B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4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DA31-2CA4-7F48-B0BC-71A9DE25C405}" type="datetimeFigureOut">
              <a:rPr lang="en-US" smtClean="0"/>
              <a:t>4/3/20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B5F7-6F73-344F-902E-255AB23B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0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DA31-2CA4-7F48-B0BC-71A9DE25C405}" type="datetimeFigureOut">
              <a:rPr lang="en-US" smtClean="0"/>
              <a:t>4/3/20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B5F7-6F73-344F-902E-255AB23B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DA31-2CA4-7F48-B0BC-71A9DE25C405}" type="datetimeFigureOut">
              <a:rPr lang="en-US" smtClean="0"/>
              <a:t>4/3/20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B5F7-6F73-344F-902E-255AB23B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1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DA31-2CA4-7F48-B0BC-71A9DE25C405}" type="datetimeFigureOut">
              <a:rPr lang="en-US" smtClean="0"/>
              <a:t>4/3/20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B5F7-6F73-344F-902E-255AB23B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50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DA31-2CA4-7F48-B0BC-71A9DE25C405}" type="datetimeFigureOut">
              <a:rPr lang="en-US" smtClean="0"/>
              <a:t>4/3/20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B5F7-6F73-344F-902E-255AB23B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3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DA31-2CA4-7F48-B0BC-71A9DE25C405}" type="datetimeFigureOut">
              <a:rPr lang="en-US" smtClean="0"/>
              <a:t>4/3/20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3B5F7-6F73-344F-902E-255AB23B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9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8DA31-2CA4-7F48-B0BC-71A9DE25C405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3B5F7-6F73-344F-902E-255AB23B6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5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1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12.emf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11.bin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notesSlide" Target="../notesSlides/notesSlide2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22.emf"/><Relationship Id="rId2" Type="http://schemas.openxmlformats.org/officeDocument/2006/relationships/tags" Target="../tags/tag3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9.bin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23.emf"/><Relationship Id="rId2" Type="http://schemas.openxmlformats.org/officeDocument/2006/relationships/tags" Target="../tags/tag34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0.bin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1.bin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8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2.bin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tags" Target="../tags/tag41.xml"/><Relationship Id="rId7" Type="http://schemas.openxmlformats.org/officeDocument/2006/relationships/oleObject" Target="../embeddings/oleObject23.bin"/><Relationship Id="rId2" Type="http://schemas.openxmlformats.org/officeDocument/2006/relationships/tags" Target="../tags/tag40.xml"/><Relationship Id="rId1" Type="http://schemas.openxmlformats.org/officeDocument/2006/relationships/vmlDrawing" Target="../drawings/vmlDrawing21.vml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27.emf"/><Relationship Id="rId2" Type="http://schemas.openxmlformats.org/officeDocument/2006/relationships/tags" Target="../tags/tag5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4.bin"/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tags" Target="../tags/tag55.xml"/><Relationship Id="rId7" Type="http://schemas.openxmlformats.org/officeDocument/2006/relationships/oleObject" Target="../embeddings/oleObject25.bin"/><Relationship Id="rId2" Type="http://schemas.openxmlformats.org/officeDocument/2006/relationships/tags" Target="../tags/tag54.xml"/><Relationship Id="rId1" Type="http://schemas.openxmlformats.org/officeDocument/2006/relationships/vmlDrawing" Target="../drawings/vmlDrawing23.vml"/><Relationship Id="rId6" Type="http://schemas.openxmlformats.org/officeDocument/2006/relationships/notesSlide" Target="../notesSlides/notesSlide36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29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notesSlide" Target="../notesSlides/notesSlide37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image" Target="../media/image30.emf"/><Relationship Id="rId2" Type="http://schemas.openxmlformats.org/officeDocument/2006/relationships/tags" Target="../tags/tag64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6.bin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4.emf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notesSlide" Target="../notesSlides/notesSlide40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notesSlide" Target="../notesSlides/notesSlide41.xml"/><Relationship Id="rId4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image" Target="../media/image31.emf"/><Relationship Id="rId2" Type="http://schemas.openxmlformats.org/officeDocument/2006/relationships/tags" Target="../tags/tag73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7.bin"/><Relationship Id="rId5" Type="http://schemas.openxmlformats.org/officeDocument/2006/relationships/notesSlide" Target="../notesSlides/notesSlide42.xml"/><Relationship Id="rId4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32.emf"/><Relationship Id="rId2" Type="http://schemas.openxmlformats.org/officeDocument/2006/relationships/tags" Target="../tags/tag75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8.bin"/><Relationship Id="rId5" Type="http://schemas.openxmlformats.org/officeDocument/2006/relationships/notesSlide" Target="../notesSlides/notesSlide43.xml"/><Relationship Id="rId4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notesSlide" Target="../notesSlides/notesSlide44.xml"/><Relationship Id="rId4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notesSlide" Target="../notesSlides/notesSlide45.xml"/><Relationship Id="rId4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notesSlide" Target="../notesSlides/notesSlide46.xml"/><Relationship Id="rId4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notesSlide" Target="../notesSlides/notesSlide47.xml"/><Relationship Id="rId4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notesSlide" Target="../notesSlides/notesSlide48.xml"/><Relationship Id="rId4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4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5.emf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notesSlide" Target="../notesSlides/notesSlide50.xml"/><Relationship Id="rId4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notesSlide" Target="../notesSlides/notesSlide51.xml"/><Relationship Id="rId4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5" Type="http://schemas.openxmlformats.org/officeDocument/2006/relationships/notesSlide" Target="../notesSlides/notesSlide52.xml"/><Relationship Id="rId4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4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4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7" Type="http://schemas.openxmlformats.org/officeDocument/2006/relationships/image" Target="../media/image33.emf"/><Relationship Id="rId2" Type="http://schemas.openxmlformats.org/officeDocument/2006/relationships/tags" Target="../tags/tag10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9.bin"/><Relationship Id="rId5" Type="http://schemas.openxmlformats.org/officeDocument/2006/relationships/notesSlide" Target="../notesSlides/notesSlide55.xml"/><Relationship Id="rId4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6.emf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7.emf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9.emf"/><Relationship Id="rId2" Type="http://schemas.openxmlformats.org/officeDocument/2006/relationships/tags" Target="../tags/tag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DA1E0682-7980-454F-944D-3280DDBF53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45724" y="2495550"/>
            <a:ext cx="4852551" cy="1524000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Lecture 18: </a:t>
            </a:r>
            <a:b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RISC-V Machine Language</a:t>
            </a:r>
            <a:endParaRPr lang="en-US" altLang="en-US" sz="2400" b="1" dirty="0">
              <a:solidFill>
                <a:schemeClr val="tx1"/>
              </a:solidFill>
              <a:latin typeface="Arial Black" panose="020B0604020202020204" pitchFamily="34" charset="0"/>
              <a:ea typeface="ＭＳ Ｐゴシック" panose="020B0600070205080204" pitchFamily="34" charset="-128"/>
              <a:cs typeface="Arial Black" panose="020B0604020202020204" pitchFamily="34" charset="0"/>
            </a:endParaRPr>
          </a:p>
        </p:txBody>
      </p:sp>
      <p:sp>
        <p:nvSpPr>
          <p:cNvPr id="15367" name="Rectangle 2">
            <a:extLst>
              <a:ext uri="{FF2B5EF4-FFF2-40B4-BE49-F238E27FC236}">
                <a16:creationId xmlns:a16="http://schemas.microsoft.com/office/drawing/2014/main" id="{5FD2FB04-88C7-144F-9589-7AA8323E7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19413"/>
            <a:ext cx="815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Arial Black" panose="020B0604020202020204" pitchFamily="34" charset="0"/>
              </a:rPr>
              <a:t>E85</a:t>
            </a:r>
          </a:p>
          <a:p>
            <a:pPr algn="ctr" eaLnBrk="1" hangingPunct="1"/>
            <a:r>
              <a:rPr lang="en-US" altLang="en-US" dirty="0">
                <a:latin typeface="Arial Black" panose="020B0604020202020204" pitchFamily="34" charset="0"/>
              </a:rPr>
              <a:t>Digital Electronics &amp; Computer Architecture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57818D-043C-5041-8E5C-3EE514FA6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400" y="4997450"/>
            <a:ext cx="1422400" cy="1422400"/>
          </a:xfrm>
          <a:prstGeom prst="rect">
            <a:avLst/>
          </a:prstGeom>
        </p:spPr>
      </p:pic>
      <p:pic>
        <p:nvPicPr>
          <p:cNvPr id="10" name="Picture 2" descr="C:\HARRIS\Books\DDCAriscv\LectureSlides\riscv-logos\riscv-logos\PNG\Standard_2.png">
            <a:extLst>
              <a:ext uri="{FF2B5EF4-FFF2-40B4-BE49-F238E27FC236}">
                <a16:creationId xmlns:a16="http://schemas.microsoft.com/office/drawing/2014/main" id="{8C804855-FF31-ED4E-AD45-F4472E0F9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17319"/>
            <a:ext cx="5733974" cy="96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2BADD450-947F-3948-90A6-F524BC543EEF}"/>
              </a:ext>
            </a:extLst>
          </p:cNvPr>
          <p:cNvSpPr/>
          <p:nvPr/>
        </p:nvSpPr>
        <p:spPr>
          <a:xfrm>
            <a:off x="358486" y="316057"/>
            <a:ext cx="8427027" cy="6225886"/>
          </a:xfrm>
          <a:prstGeom prst="frame">
            <a:avLst>
              <a:gd name="adj1" fmla="val 473"/>
            </a:avLst>
          </a:prstGeom>
          <a:solidFill>
            <a:srgbClr val="273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3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7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962400"/>
            <a:ext cx="28956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070C0"/>
                </a:solidFill>
                <a:latin typeface="+mj-lt"/>
              </a:rPr>
              <a:t>Note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>
                <a:latin typeface="+mj-lt"/>
              </a:rPr>
              <a:t>the differing order of operands in assembly and machine codes:</a:t>
            </a:r>
          </a:p>
          <a:p>
            <a:pPr>
              <a:spcBef>
                <a:spcPct val="50000"/>
              </a:spcBef>
            </a:pPr>
            <a:r>
              <a:rPr lang="en-US" sz="1800" dirty="0" err="1">
                <a:latin typeface="Courier New" pitchFamily="49" charset="0"/>
              </a:rPr>
              <a:t>sw</a:t>
            </a:r>
            <a:r>
              <a:rPr lang="en-US" sz="1800" dirty="0">
                <a:latin typeface="Courier New" pitchFamily="49" charset="0"/>
              </a:rPr>
              <a:t> rs2, </a:t>
            </a:r>
            <a:r>
              <a:rPr lang="en-US" sz="1800" dirty="0" err="1">
                <a:latin typeface="Courier New" pitchFamily="49" charset="0"/>
              </a:rPr>
              <a:t>imm</a:t>
            </a:r>
            <a:r>
              <a:rPr lang="en-US" sz="1800" dirty="0">
                <a:latin typeface="Courier New" pitchFamily="49" charset="0"/>
              </a:rPr>
              <a:t>(rs1)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S-Type Examples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76400" y="1524000"/>
          <a:ext cx="7383951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Visio" r:id="rId5" imgW="4261809" imgH="2111848" progId="Visio.Drawing.11">
                  <p:embed/>
                </p:oleObj>
              </mc:Choice>
              <mc:Fallback>
                <p:oleObj name="Visio" r:id="rId5" imgW="4261809" imgH="2111848" progId="Visio.Drawing.1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6400" y="1524000"/>
                        <a:ext cx="7383951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196484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834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066800"/>
            <a:ext cx="7848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i="1" dirty="0">
                <a:solidFill>
                  <a:srgbClr val="0070C0"/>
                </a:solidFill>
                <a:latin typeface="+mj-lt"/>
                <a:cs typeface="Arial" charset="0"/>
              </a:rPr>
              <a:t>Branch-Type</a:t>
            </a:r>
            <a:r>
              <a:rPr lang="en-US" sz="2400" i="1" dirty="0">
                <a:latin typeface="+mj-lt"/>
                <a:cs typeface="Arial" charset="0"/>
              </a:rPr>
              <a:t> </a:t>
            </a:r>
            <a:r>
              <a:rPr lang="en-US" sz="2400" dirty="0">
                <a:latin typeface="+mj-lt"/>
                <a:cs typeface="Arial" charset="0"/>
              </a:rPr>
              <a:t>(similar format to S-Type)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3 operands: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ourier New" pitchFamily="49" charset="0"/>
                <a:cs typeface="Arial" charset="0"/>
              </a:rPr>
              <a:t>rs1</a:t>
            </a:r>
            <a:r>
              <a:rPr lang="en-US" sz="2000" dirty="0">
                <a:latin typeface="Times New Roman" pitchFamily="18" charset="0"/>
                <a:cs typeface="Arial" charset="0"/>
              </a:rPr>
              <a:t>: 	</a:t>
            </a:r>
            <a:r>
              <a:rPr lang="en-US" sz="2000" dirty="0">
                <a:latin typeface="+mj-lt"/>
                <a:cs typeface="Arial" charset="0"/>
              </a:rPr>
              <a:t>register source 1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rs2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+mj-lt"/>
                <a:cs typeface="Arial" charset="0"/>
              </a:rPr>
              <a:t>	register source 2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ourier New" pitchFamily="49" charset="0"/>
                <a:cs typeface="Arial" charset="0"/>
              </a:rPr>
              <a:t>imm</a:t>
            </a:r>
            <a:r>
              <a:rPr lang="en-US" sz="2000" baseline="-25000" dirty="0">
                <a:latin typeface="Courier New" pitchFamily="49" charset="0"/>
                <a:cs typeface="Arial" charset="0"/>
              </a:rPr>
              <a:t>12:1</a:t>
            </a:r>
            <a:r>
              <a:rPr lang="en-US" sz="2000" dirty="0">
                <a:latin typeface="Times New Roman" pitchFamily="18" charset="0"/>
                <a:cs typeface="Arial" charset="0"/>
              </a:rPr>
              <a:t>:	</a:t>
            </a:r>
            <a:r>
              <a:rPr lang="en-US" sz="2000" dirty="0">
                <a:latin typeface="+mj-lt"/>
                <a:cs typeface="Arial" charset="0"/>
              </a:rPr>
              <a:t>12-bit two’s complement immediate – address offset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Other fields: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ourier New" pitchFamily="49" charset="0"/>
                <a:cs typeface="Arial" charset="0"/>
              </a:rPr>
              <a:t>op</a:t>
            </a:r>
            <a:r>
              <a:rPr lang="en-US" sz="2000" dirty="0">
                <a:latin typeface="Times New Roman" pitchFamily="18" charset="0"/>
                <a:cs typeface="Arial" charset="0"/>
              </a:rPr>
              <a:t>: 	</a:t>
            </a:r>
            <a:r>
              <a:rPr lang="en-US" sz="2000" dirty="0">
                <a:latin typeface="+mj-lt"/>
                <a:cs typeface="Arial" charset="0"/>
              </a:rPr>
              <a:t>the </a:t>
            </a:r>
            <a:r>
              <a:rPr lang="en-US" sz="2000" dirty="0" err="1">
                <a:latin typeface="+mj-lt"/>
                <a:cs typeface="Arial" charset="0"/>
              </a:rPr>
              <a:t>opcode</a:t>
            </a:r>
            <a:endParaRPr lang="en-US" sz="2000" dirty="0">
              <a:latin typeface="+mj-lt"/>
              <a:cs typeface="Arial" charset="0"/>
            </a:endParaRPr>
          </a:p>
          <a:p>
            <a:pPr marL="1295400" lvl="2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+mj-lt"/>
                <a:cs typeface="Arial" charset="0"/>
              </a:rPr>
              <a:t>Simplicity favors regularity: all instructions have </a:t>
            </a:r>
            <a:r>
              <a:rPr lang="en-US" sz="2000" dirty="0" err="1">
                <a:latin typeface="+mj-lt"/>
                <a:cs typeface="Arial" charset="0"/>
              </a:rPr>
              <a:t>opcode</a:t>
            </a:r>
            <a:endParaRPr lang="en-US" sz="2000" dirty="0">
              <a:latin typeface="+mj-lt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ourier New" pitchFamily="49" charset="0"/>
                <a:cs typeface="Arial" charset="0"/>
              </a:rPr>
              <a:t>funct3</a:t>
            </a:r>
            <a:r>
              <a:rPr lang="en-US" sz="2000" dirty="0">
                <a:latin typeface="Times New Roman" pitchFamily="18" charset="0"/>
                <a:cs typeface="Arial" charset="0"/>
              </a:rPr>
              <a:t>: </a:t>
            </a:r>
            <a:r>
              <a:rPr lang="en-US" sz="2000" dirty="0">
                <a:cs typeface="Arial" charset="0"/>
              </a:rPr>
              <a:t>the </a:t>
            </a:r>
            <a:r>
              <a:rPr lang="en-US" sz="2000" i="1" dirty="0">
                <a:cs typeface="Arial" charset="0"/>
              </a:rPr>
              <a:t>function </a:t>
            </a:r>
            <a:r>
              <a:rPr lang="en-US" sz="2000" dirty="0">
                <a:cs typeface="Arial" charset="0"/>
              </a:rPr>
              <a:t>(3-bit function code)</a:t>
            </a:r>
            <a:endParaRPr lang="en-US" sz="2000" i="1" dirty="0">
              <a:cs typeface="Arial" charset="0"/>
            </a:endParaRPr>
          </a:p>
          <a:p>
            <a:pPr marL="1295400" lvl="2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cs typeface="Arial" charset="0"/>
              </a:rPr>
              <a:t>with opcode, tells computer what operation to perform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B-Type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371600" y="4800600"/>
          <a:ext cx="558294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Visio" r:id="rId6" imgW="2203269" imgH="541159" progId="Visio.Drawing.11">
                  <p:embed/>
                </p:oleObj>
              </mc:Choice>
              <mc:Fallback>
                <p:oleObj name="Visio" r:id="rId6" imgW="2203269" imgH="541159" progId="Visio.Drawing.11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71600" y="4800600"/>
                        <a:ext cx="558294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895758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834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848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The 13-bit immediate encodes where to branch (relative to the branch instruction)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Immediate encoding is strange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Example:</a:t>
            </a:r>
            <a:endParaRPr lang="en-US" sz="2000" b="1" dirty="0"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B-Type Example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85999" y="2438400"/>
          <a:ext cx="6402828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Visio" r:id="rId6" imgW="3422469" imgH="1669611" progId="Visio.Drawing.11">
                  <p:embed/>
                </p:oleObj>
              </mc:Choice>
              <mc:Fallback>
                <p:oleObj name="Visio" r:id="rId6" imgW="3422469" imgH="1669611" progId="Visio.Drawing.11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5999" y="2438400"/>
                        <a:ext cx="6402828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360878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7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962400"/>
            <a:ext cx="28956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070C0"/>
                </a:solidFill>
                <a:latin typeface="+mj-lt"/>
              </a:rPr>
              <a:t>Note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>
                <a:latin typeface="+mj-lt"/>
              </a:rPr>
              <a:t>the differing order of operands in assembly and machine codes:</a:t>
            </a:r>
          </a:p>
          <a:p>
            <a:pPr>
              <a:spcBef>
                <a:spcPct val="50000"/>
              </a:spcBef>
            </a:pPr>
            <a:r>
              <a:rPr lang="en-US" sz="1800" dirty="0" err="1">
                <a:latin typeface="Courier New" pitchFamily="49" charset="0"/>
              </a:rPr>
              <a:t>beq</a:t>
            </a:r>
            <a:r>
              <a:rPr lang="en-US" sz="1800" dirty="0">
                <a:latin typeface="Courier New" pitchFamily="49" charset="0"/>
              </a:rPr>
              <a:t> rs1, rs2, imm</a:t>
            </a:r>
            <a:r>
              <a:rPr lang="en-US" sz="1800" baseline="-25000" dirty="0">
                <a:latin typeface="Courier New" pitchFamily="49" charset="0"/>
              </a:rPr>
              <a:t>12:1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B-Type Example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133600" y="1371600"/>
          <a:ext cx="6443692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Visio" r:id="rId5" imgW="4200849" imgH="1539517" progId="Visio.Drawing.11">
                  <p:embed/>
                </p:oleObj>
              </mc:Choice>
              <mc:Fallback>
                <p:oleObj name="Visio" r:id="rId5" imgW="4200849" imgH="1539517" progId="Visio.Drawing.11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33600" y="1371600"/>
                        <a:ext cx="6443692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733800" y="4191000"/>
          <a:ext cx="4876800" cy="5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Visio" r:id="rId7" imgW="3422469" imgH="371579" progId="Visio.Drawing.11">
                  <p:embed/>
                </p:oleObj>
              </mc:Choice>
              <mc:Fallback>
                <p:oleObj name="Visio" r:id="rId7" imgW="3422469" imgH="371579" progId="Visio.Drawing.1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3800" y="4191000"/>
                        <a:ext cx="4876800" cy="52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240717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90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i="1" dirty="0">
                <a:solidFill>
                  <a:srgbClr val="0070C0"/>
                </a:solidFill>
                <a:latin typeface="+mj-lt"/>
                <a:cs typeface="Arial" charset="0"/>
              </a:rPr>
              <a:t>Upper-immediate-Type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Used for load upper immediate (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lui</a:t>
            </a:r>
            <a:r>
              <a:rPr lang="en-US" sz="3200" dirty="0">
                <a:latin typeface="+mj-lt"/>
                <a:cs typeface="Arial" charset="0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cs typeface="Arial" charset="0"/>
              </a:rPr>
              <a:t>2 operands: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err="1">
                <a:latin typeface="Courier New" pitchFamily="49" charset="0"/>
                <a:cs typeface="Arial" charset="0"/>
              </a:rPr>
              <a:t>rd</a:t>
            </a:r>
            <a:r>
              <a:rPr lang="en-US" sz="2000" dirty="0">
                <a:latin typeface="Times New Roman" pitchFamily="18" charset="0"/>
                <a:cs typeface="Arial" charset="0"/>
              </a:rPr>
              <a:t>: 	</a:t>
            </a:r>
            <a:r>
              <a:rPr lang="en-US" sz="2000" dirty="0">
                <a:cs typeface="Arial" charset="0"/>
              </a:rPr>
              <a:t>destination register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ourier New" pitchFamily="49" charset="0"/>
                <a:cs typeface="Arial" charset="0"/>
              </a:rPr>
              <a:t>imm</a:t>
            </a:r>
            <a:r>
              <a:rPr lang="en-US" sz="2000" baseline="-25000" dirty="0">
                <a:latin typeface="Courier New" pitchFamily="49" charset="0"/>
                <a:cs typeface="Arial" charset="0"/>
              </a:rPr>
              <a:t>31:12</a:t>
            </a:r>
            <a:r>
              <a:rPr lang="en-US" sz="2000" dirty="0">
                <a:latin typeface="+mj-lt"/>
                <a:cs typeface="Arial" charset="0"/>
              </a:rPr>
              <a:t>:upper 20 bits of a 32-bit immediate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cs typeface="Arial" charset="0"/>
              </a:rPr>
              <a:t>Other fields: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ourier New" pitchFamily="49" charset="0"/>
                <a:cs typeface="Arial" charset="0"/>
              </a:rPr>
              <a:t>op</a:t>
            </a:r>
            <a:r>
              <a:rPr lang="en-US" sz="2000" dirty="0">
                <a:latin typeface="Times New Roman" pitchFamily="18" charset="0"/>
                <a:cs typeface="Arial" charset="0"/>
              </a:rPr>
              <a:t>: 	</a:t>
            </a:r>
            <a:r>
              <a:rPr lang="en-US" sz="2000" dirty="0">
                <a:cs typeface="Arial" charset="0"/>
              </a:rPr>
              <a:t>the </a:t>
            </a:r>
            <a:r>
              <a:rPr lang="en-US" sz="2000" i="1" dirty="0">
                <a:cs typeface="Arial" charset="0"/>
              </a:rPr>
              <a:t>operation code</a:t>
            </a:r>
            <a:r>
              <a:rPr lang="en-US" sz="2000" dirty="0">
                <a:cs typeface="Arial" charset="0"/>
              </a:rPr>
              <a:t> or </a:t>
            </a:r>
            <a:r>
              <a:rPr lang="en-US" sz="2000" i="1" dirty="0">
                <a:cs typeface="Arial" charset="0"/>
              </a:rPr>
              <a:t>opcode</a:t>
            </a:r>
            <a:r>
              <a:rPr lang="en-US" sz="2000" dirty="0">
                <a:cs typeface="Arial" charset="0"/>
              </a:rPr>
              <a:t> – tells computer what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cs typeface="Arial" charset="0"/>
              </a:rPr>
              <a:t>		operation to perform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+mj-lt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U-Type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52600" y="4572000"/>
          <a:ext cx="527277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Visio" r:id="rId5" imgW="2203269" imgH="541574" progId="Visio.Drawing.11">
                  <p:embed/>
                </p:oleObj>
              </mc:Choice>
              <mc:Fallback>
                <p:oleObj name="Visio" r:id="rId5" imgW="2203269" imgH="541574" progId="Visio.Drawing.1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52600" y="4572000"/>
                        <a:ext cx="5272777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954535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U-Type Example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33400" y="1219200"/>
          <a:ext cx="8355103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Visio" r:id="rId4" imgW="4171820" imgH="1476340" progId="Visio.Drawing.11">
                  <p:embed/>
                </p:oleObj>
              </mc:Choice>
              <mc:Fallback>
                <p:oleObj name="Visio" r:id="rId4" imgW="4171820" imgH="1476340" progId="Visio.Drawing.11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1219200"/>
                        <a:ext cx="8355103" cy="304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443141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90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i="1" dirty="0">
                <a:solidFill>
                  <a:srgbClr val="0070C0"/>
                </a:solidFill>
                <a:latin typeface="+mj-lt"/>
                <a:cs typeface="Arial" charset="0"/>
              </a:rPr>
              <a:t>Jump-Type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Used for jump-and-link instruction (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jal</a:t>
            </a:r>
            <a:r>
              <a:rPr lang="en-US" sz="3200" dirty="0">
                <a:latin typeface="+mj-lt"/>
                <a:cs typeface="Arial" charset="0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cs typeface="Arial" charset="0"/>
              </a:rPr>
              <a:t>2 operands: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err="1">
                <a:latin typeface="Courier New" pitchFamily="49" charset="0"/>
                <a:cs typeface="Arial" charset="0"/>
              </a:rPr>
              <a:t>rd</a:t>
            </a:r>
            <a:r>
              <a:rPr lang="en-US" sz="2000" dirty="0">
                <a:latin typeface="Times New Roman" pitchFamily="18" charset="0"/>
                <a:cs typeface="Arial" charset="0"/>
              </a:rPr>
              <a:t>: 			</a:t>
            </a:r>
            <a:r>
              <a:rPr lang="en-US" sz="2000" dirty="0">
                <a:cs typeface="Arial" charset="0"/>
              </a:rPr>
              <a:t>destination register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ourier New" pitchFamily="49" charset="0"/>
                <a:cs typeface="Arial" charset="0"/>
              </a:rPr>
              <a:t>imm</a:t>
            </a:r>
            <a:r>
              <a:rPr lang="en-US" sz="2000" baseline="-25000" dirty="0">
                <a:latin typeface="Courier New" pitchFamily="49" charset="0"/>
                <a:cs typeface="Arial" charset="0"/>
              </a:rPr>
              <a:t>20,10:1,11,19:12</a:t>
            </a:r>
            <a:r>
              <a:rPr lang="en-US" sz="2000" dirty="0">
                <a:latin typeface="+mj-lt"/>
                <a:cs typeface="Arial" charset="0"/>
              </a:rPr>
              <a:t>:	20 bits </a:t>
            </a:r>
            <a:r>
              <a:rPr lang="en-US" sz="2000" dirty="0">
                <a:cs typeface="Arial" charset="0"/>
              </a:rPr>
              <a:t>(20:1)</a:t>
            </a:r>
            <a:r>
              <a:rPr lang="en-US" sz="2000" dirty="0">
                <a:latin typeface="+mj-lt"/>
                <a:cs typeface="Arial" charset="0"/>
              </a:rPr>
              <a:t> of a 21-bit immediate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cs typeface="Arial" charset="0"/>
              </a:rPr>
              <a:t>Other fields: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ourier New" pitchFamily="49" charset="0"/>
                <a:cs typeface="Arial" charset="0"/>
              </a:rPr>
              <a:t>op</a:t>
            </a:r>
            <a:r>
              <a:rPr lang="en-US" sz="2000" dirty="0">
                <a:latin typeface="Times New Roman" pitchFamily="18" charset="0"/>
                <a:cs typeface="Arial" charset="0"/>
              </a:rPr>
              <a:t>: 	</a:t>
            </a:r>
            <a:r>
              <a:rPr lang="en-US" sz="2000" dirty="0">
                <a:cs typeface="Arial" charset="0"/>
              </a:rPr>
              <a:t>the </a:t>
            </a:r>
            <a:r>
              <a:rPr lang="en-US" sz="2000" i="1" dirty="0">
                <a:cs typeface="Arial" charset="0"/>
              </a:rPr>
              <a:t>operation code</a:t>
            </a:r>
            <a:r>
              <a:rPr lang="en-US" sz="2000" dirty="0">
                <a:cs typeface="Arial" charset="0"/>
              </a:rPr>
              <a:t> or </a:t>
            </a:r>
            <a:r>
              <a:rPr lang="en-US" sz="2000" i="1" dirty="0">
                <a:cs typeface="Arial" charset="0"/>
              </a:rPr>
              <a:t>opcode</a:t>
            </a:r>
            <a:r>
              <a:rPr lang="en-US" sz="2000" dirty="0">
                <a:cs typeface="Arial" charset="0"/>
              </a:rPr>
              <a:t> – tells computer what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cs typeface="Arial" charset="0"/>
              </a:rPr>
              <a:t>		operation to perform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J-Type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600200" y="4539556"/>
          <a:ext cx="5715000" cy="1404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Visio" r:id="rId5" imgW="2203269" imgH="540743" progId="Visio.Drawing.11">
                  <p:embed/>
                </p:oleObj>
              </mc:Choice>
              <mc:Fallback>
                <p:oleObj name="Visio" r:id="rId5" imgW="2203269" imgH="540743" progId="Visio.Drawing.11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00200" y="4539556"/>
                        <a:ext cx="5715000" cy="14040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527707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J-Type Example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1143000"/>
            <a:ext cx="75463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cs typeface="Arial" charset="0"/>
              </a:rPr>
              <a:t>Immediate encoding is strange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cs typeface="Arial" charset="0"/>
              </a:rPr>
              <a:t>Example: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533400" y="2362200"/>
          <a:ext cx="8195626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Visio" r:id="rId4" imgW="5563948" imgH="1758973" progId="Visio.Drawing.11">
                  <p:embed/>
                </p:oleObj>
              </mc:Choice>
              <mc:Fallback>
                <p:oleObj name="Visio" r:id="rId4" imgW="5563948" imgH="1758973" progId="Visio.Drawing.11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400" y="2362200"/>
                        <a:ext cx="8195626" cy="259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662027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J-Type Example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1143000"/>
            <a:ext cx="75463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cs typeface="Arial" charset="0"/>
              </a:rPr>
              <a:t>Immediate encoding is strange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cs typeface="Arial" charset="0"/>
              </a:rPr>
              <a:t>Example: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838200" y="2286000"/>
          <a:ext cx="7965312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Visio" r:id="rId4" imgW="3926322" imgH="1427295" progId="Visio.Drawing.11">
                  <p:embed/>
                </p:oleObj>
              </mc:Choice>
              <mc:Fallback>
                <p:oleObj name="Visio" r:id="rId4" imgW="3926322" imgH="1427295" progId="Visio.Drawing.11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2286000"/>
                        <a:ext cx="7965312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04800" y="5181600"/>
          <a:ext cx="8615506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Visio" r:id="rId6" imgW="5563948" imgH="443068" progId="Visio.Drawing.11">
                  <p:embed/>
                </p:oleObj>
              </mc:Choice>
              <mc:Fallback>
                <p:oleObj name="Visio" r:id="rId6" imgW="5563948" imgH="443068" progId="Visio.Drawing.11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4800" y="5181600"/>
                        <a:ext cx="8615506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545496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875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</a:rPr>
              <a:t>Unraveling the web of lies: 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jr</a:t>
            </a:r>
            <a:endParaRPr lang="en-US" sz="4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141141"/>
            <a:ext cx="845820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jr</a:t>
            </a:r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</a:t>
            </a:r>
            <a:r>
              <a:rPr lang="en-US" sz="3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000" dirty="0">
                <a:cs typeface="Arial" charset="0"/>
              </a:rPr>
              <a:t>is not a real RISC-V instruction.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000" dirty="0">
                <a:cs typeface="Arial" charset="0"/>
              </a:rPr>
              <a:t>It is a </a:t>
            </a:r>
            <a:r>
              <a:rPr lang="en-US" sz="3000" dirty="0" err="1">
                <a:cs typeface="Arial" charset="0"/>
              </a:rPr>
              <a:t>pseudoinstruction</a:t>
            </a:r>
            <a:r>
              <a:rPr lang="en-US" sz="3000" dirty="0">
                <a:cs typeface="Arial" charset="0"/>
              </a:rPr>
              <a:t> for </a:t>
            </a:r>
            <a:r>
              <a:rPr lang="en-US" sz="3000" dirty="0" err="1">
                <a:latin typeface="Courier" pitchFamily="49" charset="0"/>
                <a:cs typeface="Arial" charset="0"/>
              </a:rPr>
              <a:t>jalr</a:t>
            </a:r>
            <a:r>
              <a:rPr lang="en-US" sz="3000" dirty="0">
                <a:latin typeface="Courier" pitchFamily="49" charset="0"/>
                <a:cs typeface="Arial" charset="0"/>
              </a:rPr>
              <a:t> x0, </a:t>
            </a:r>
            <a:r>
              <a:rPr lang="en-US" sz="3000" dirty="0" err="1">
                <a:latin typeface="Courier" pitchFamily="49" charset="0"/>
                <a:cs typeface="Arial" charset="0"/>
              </a:rPr>
              <a:t>ra</a:t>
            </a:r>
            <a:r>
              <a:rPr lang="en-US" sz="3000" dirty="0">
                <a:latin typeface="Courier" pitchFamily="49" charset="0"/>
                <a:cs typeface="Arial" charset="0"/>
              </a:rPr>
              <a:t>, 0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SzPct val="135000"/>
              <a:buFont typeface="Arial" panose="020B0604020202020204" pitchFamily="34" charset="0"/>
              <a:buChar char="•"/>
            </a:pPr>
            <a:r>
              <a:rPr lang="en-US" sz="3000" dirty="0" err="1">
                <a:latin typeface="Courier" pitchFamily="49" charset="0"/>
                <a:cs typeface="Arial" charset="0"/>
              </a:rPr>
              <a:t>jalr</a:t>
            </a:r>
            <a:r>
              <a:rPr lang="en-US" sz="3000" dirty="0">
                <a:cs typeface="Arial" charset="0"/>
              </a:rPr>
              <a:t> is not a J-type instruction.</a:t>
            </a:r>
            <a:r>
              <a:rPr lang="en-US" sz="3000" dirty="0">
                <a:latin typeface="Courier" pitchFamily="49" charset="0"/>
                <a:cs typeface="Arial" charset="0"/>
              </a:rPr>
              <a:t>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000" dirty="0">
              <a:latin typeface="Courier" pitchFamily="49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3933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8759"/>
            <a:ext cx="906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Lecture 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066800"/>
            <a:ext cx="1743168" cy="4754563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00EA7164-F1CD-7541-BC92-A92CAF07861F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14400" y="1341437"/>
            <a:ext cx="5943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Machine Language</a:t>
            </a:r>
          </a:p>
          <a:p>
            <a:pPr lvl="1"/>
            <a:r>
              <a:rPr lang="en-US" dirty="0"/>
              <a:t>Instruction types and formats</a:t>
            </a:r>
          </a:p>
          <a:p>
            <a:pPr lvl="1"/>
            <a:r>
              <a:rPr lang="en-US" dirty="0"/>
              <a:t>Interpreting machine code</a:t>
            </a:r>
          </a:p>
          <a:p>
            <a:pPr lvl="1"/>
            <a:r>
              <a:rPr lang="en-US" dirty="0"/>
              <a:t>Addressing modes</a:t>
            </a:r>
          </a:p>
          <a:p>
            <a:pPr lvl="1"/>
            <a:r>
              <a:rPr lang="en-US" dirty="0"/>
              <a:t>The stored program</a:t>
            </a:r>
          </a:p>
          <a:p>
            <a:pPr lvl="1"/>
            <a:r>
              <a:rPr lang="en-US" dirty="0"/>
              <a:t>Odds &amp; Ends</a:t>
            </a:r>
          </a:p>
          <a:p>
            <a:pPr lvl="2"/>
            <a:r>
              <a:rPr lang="en-US" dirty="0" err="1"/>
              <a:t>Pseudoinstructions</a:t>
            </a:r>
            <a:endParaRPr lang="en-US" dirty="0"/>
          </a:p>
          <a:p>
            <a:pPr lvl="2"/>
            <a:r>
              <a:rPr lang="en-US" dirty="0"/>
              <a:t>Signed and unsigned operations</a:t>
            </a:r>
          </a:p>
          <a:p>
            <a:pPr lvl="2"/>
            <a:r>
              <a:rPr lang="en-US" dirty="0"/>
              <a:t>Floating point instructions</a:t>
            </a:r>
          </a:p>
        </p:txBody>
      </p:sp>
    </p:spTree>
    <p:extLst>
      <p:ext uri="{BB962C8B-B14F-4D97-AF65-F5344CB8AC3E}">
        <p14:creationId xmlns:p14="http://schemas.microsoft.com/office/powerpoint/2010/main" val="1308269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8759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jalr</a:t>
            </a:r>
            <a:endParaRPr lang="en-US" sz="4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141141"/>
            <a:ext cx="8458200" cy="448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jalr</a:t>
            </a:r>
            <a:r>
              <a:rPr lang="en-US" sz="3000" dirty="0">
                <a:cs typeface="Arial" charset="0"/>
              </a:rPr>
              <a:t> is an I-type instruction.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000" dirty="0">
                <a:cs typeface="Arial" charset="0"/>
              </a:rPr>
              <a:t>It writes PC+4 to </a:t>
            </a:r>
            <a:r>
              <a:rPr lang="en-US" sz="3000" b="1" dirty="0" err="1">
                <a:cs typeface="Arial" charset="0"/>
              </a:rPr>
              <a:t>rd</a:t>
            </a:r>
            <a:r>
              <a:rPr lang="en-US" sz="3000" dirty="0">
                <a:cs typeface="Arial" charset="0"/>
              </a:rPr>
              <a:t> and jumps to </a:t>
            </a:r>
            <a:r>
              <a:rPr lang="en-US" sz="3000" b="1" dirty="0">
                <a:cs typeface="Arial" charset="0"/>
              </a:rPr>
              <a:t>rs1</a:t>
            </a:r>
            <a:r>
              <a:rPr lang="en-US" sz="3000" dirty="0">
                <a:cs typeface="Arial" charset="0"/>
              </a:rPr>
              <a:t>+</a:t>
            </a:r>
            <a:r>
              <a:rPr lang="en-US" sz="3000" b="1" dirty="0">
                <a:cs typeface="Arial" charset="0"/>
              </a:rPr>
              <a:t>imm</a:t>
            </a:r>
            <a:r>
              <a:rPr lang="en-US" sz="3000" dirty="0">
                <a:cs typeface="Arial" charset="0"/>
              </a:rPr>
              <a:t>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000" b="1" dirty="0">
                <a:solidFill>
                  <a:srgbClr val="0070C0"/>
                </a:solidFill>
                <a:cs typeface="Arial" charset="0"/>
              </a:rPr>
              <a:t>Example: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lui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s7, 0x801FA			# s7 = 0x801FA000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jalr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s2, s7, 0x7BC	# s2 = PC + 4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						# PC = s7 + 0x7BC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							#    = 0x801FA7BC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+mj-lt"/>
                <a:cs typeface="Courier New" panose="02070309020205020404" pitchFamily="49" charset="0"/>
              </a:rPr>
              <a:t>	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+mj-lt"/>
                <a:cs typeface="Courier New" panose="02070309020205020404" pitchFamily="49" charset="0"/>
              </a:rPr>
              <a:t>     In this case, </a:t>
            </a:r>
            <a:r>
              <a:rPr lang="en-US" sz="3200" b="1" dirty="0" err="1">
                <a:latin typeface="+mj-lt"/>
                <a:cs typeface="Courier New" panose="02070309020205020404" pitchFamily="49" charset="0"/>
              </a:rPr>
              <a:t>rd</a:t>
            </a:r>
            <a:r>
              <a:rPr lang="en-US" sz="3200" dirty="0">
                <a:latin typeface="+mj-lt"/>
                <a:cs typeface="Courier New" panose="02070309020205020404" pitchFamily="49" charset="0"/>
              </a:rPr>
              <a:t> =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s2</a:t>
            </a:r>
            <a:r>
              <a:rPr lang="en-US" sz="3200" dirty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3200" b="1" dirty="0">
                <a:latin typeface="+mj-lt"/>
                <a:cs typeface="Courier New" panose="02070309020205020404" pitchFamily="49" charset="0"/>
              </a:rPr>
              <a:t>rs1</a:t>
            </a:r>
            <a:r>
              <a:rPr lang="en-US" sz="3200" dirty="0">
                <a:latin typeface="+mj-lt"/>
                <a:cs typeface="Courier New" panose="02070309020205020404" pitchFamily="49" charset="0"/>
              </a:rPr>
              <a:t> =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s7</a:t>
            </a:r>
            <a:r>
              <a:rPr lang="en-US" sz="3200" dirty="0">
                <a:cs typeface="Courier New" panose="02070309020205020404" pitchFamily="49" charset="0"/>
              </a:rPr>
              <a:t>, </a:t>
            </a:r>
            <a:r>
              <a:rPr lang="en-US" sz="3200" b="1" dirty="0" err="1">
                <a:cs typeface="Courier New" panose="02070309020205020404" pitchFamily="49" charset="0"/>
              </a:rPr>
              <a:t>imm</a:t>
            </a:r>
            <a:r>
              <a:rPr lang="en-US" sz="3200" dirty="0">
                <a:cs typeface="Courier New" panose="02070309020205020404" pitchFamily="49" charset="0"/>
              </a:rPr>
              <a:t> =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0x7BC</a:t>
            </a:r>
            <a:endParaRPr lang="en-US" sz="3200" dirty="0"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40251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23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Review: Instruction Formats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845110" y="1219200"/>
          <a:ext cx="746069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Visio" r:id="rId5" imgW="2683069" imgH="1259794" progId="Visio.Drawing.11">
                  <p:embed/>
                </p:oleObj>
              </mc:Choice>
              <mc:Fallback>
                <p:oleObj name="Visio" r:id="rId5" imgW="2683069" imgH="1259794" progId="Visio.Drawing.11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5110" y="1219200"/>
                        <a:ext cx="7460690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017075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21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838200" y="990600"/>
            <a:ext cx="8077200" cy="51816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rgbClr val="0070C0"/>
                </a:solidFill>
              </a:rPr>
              <a:t>Good design demands good compromises</a:t>
            </a:r>
          </a:p>
          <a:p>
            <a:r>
              <a:rPr lang="en-US" dirty="0"/>
              <a:t>Multiple instruction formats allow flexibility</a:t>
            </a:r>
          </a:p>
          <a:p>
            <a:pPr lvl="1">
              <a:buFontTx/>
              <a:buChar char="-"/>
            </a:pPr>
            <a:r>
              <a:rPr lang="en-US" sz="2600" dirty="0">
                <a:latin typeface="Courier New" pitchFamily="49" charset="0"/>
              </a:rPr>
              <a:t>add</a:t>
            </a:r>
            <a:r>
              <a:rPr lang="en-US" sz="2600" dirty="0"/>
              <a:t>, </a:t>
            </a:r>
            <a:r>
              <a:rPr lang="en-US" sz="2600" dirty="0">
                <a:latin typeface="Courier New" pitchFamily="49" charset="0"/>
              </a:rPr>
              <a:t>sub</a:t>
            </a:r>
            <a:r>
              <a:rPr lang="en-US" sz="2600" dirty="0"/>
              <a:t>:  	     use 3 register operands</a:t>
            </a:r>
          </a:p>
          <a:p>
            <a:pPr lvl="1">
              <a:buFontTx/>
              <a:buChar char="-"/>
            </a:pPr>
            <a:r>
              <a:rPr lang="en-US" sz="2600" dirty="0" err="1">
                <a:latin typeface="Courier New" pitchFamily="49" charset="0"/>
              </a:rPr>
              <a:t>lw</a:t>
            </a:r>
            <a:r>
              <a:rPr lang="en-US" sz="2600" dirty="0"/>
              <a:t>, </a:t>
            </a:r>
            <a:r>
              <a:rPr lang="en-US" sz="2600" dirty="0" err="1">
                <a:latin typeface="Courier New" pitchFamily="49" charset="0"/>
              </a:rPr>
              <a:t>sw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Courier New" pitchFamily="49" charset="0"/>
              </a:rPr>
              <a:t>addi</a:t>
            </a:r>
            <a:r>
              <a:rPr lang="en-US" sz="2600" dirty="0"/>
              <a:t>:     use 2 register operands and a 				     constant</a:t>
            </a:r>
          </a:p>
          <a:p>
            <a:r>
              <a:rPr lang="en-US" dirty="0"/>
              <a:t>Number of instruction formats kept small</a:t>
            </a:r>
          </a:p>
          <a:p>
            <a:pPr lvl="1">
              <a:buFontTx/>
              <a:buChar char="-"/>
            </a:pPr>
            <a:r>
              <a:rPr lang="en-US" sz="3200" dirty="0"/>
              <a:t>to adhere to design principles 1 and 3 (simplicity favors regularity and smaller is faster).</a:t>
            </a:r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1800" dirty="0"/>
          </a:p>
          <a:p>
            <a:endParaRPr lang="en-US" sz="2400" dirty="0"/>
          </a:p>
          <a:p>
            <a:pPr>
              <a:buFontTx/>
              <a:buNone/>
            </a:pPr>
            <a:endParaRPr lang="en-US" sz="1800" dirty="0"/>
          </a:p>
        </p:txBody>
      </p:sp>
      <p:sp>
        <p:nvSpPr>
          <p:cNvPr id="10332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322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Design Principle 4</a:t>
            </a:r>
          </a:p>
        </p:txBody>
      </p:sp>
    </p:spTree>
    <p:extLst>
      <p:ext uri="{BB962C8B-B14F-4D97-AF65-F5344CB8AC3E}">
        <p14:creationId xmlns:p14="http://schemas.microsoft.com/office/powerpoint/2010/main" val="101760758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42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42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err="1">
                <a:latin typeface="Courier New" pitchFamily="49" charset="0"/>
                <a:cs typeface="Arial" charset="0"/>
              </a:rPr>
              <a:t>lw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+mj-lt"/>
                <a:cs typeface="Arial" charset="0"/>
              </a:rPr>
              <a:t>and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sw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+mj-lt"/>
                <a:cs typeface="Arial" charset="0"/>
              </a:rPr>
              <a:t>use constants or </a:t>
            </a:r>
            <a:r>
              <a:rPr lang="en-US" sz="2400" i="1" dirty="0" err="1">
                <a:latin typeface="+mj-lt"/>
                <a:cs typeface="Arial" charset="0"/>
              </a:rPr>
              <a:t>immediates</a:t>
            </a:r>
            <a:endParaRPr lang="en-US" sz="2400" dirty="0"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i="1" dirty="0">
                <a:latin typeface="+mj-lt"/>
                <a:cs typeface="Arial" charset="0"/>
              </a:rPr>
              <a:t>immediate</a:t>
            </a:r>
            <a:r>
              <a:rPr lang="en-US" sz="2400" dirty="0">
                <a:latin typeface="+mj-lt"/>
                <a:cs typeface="Arial" charset="0"/>
              </a:rPr>
              <a:t>ly available from instruction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12-bit two’s complement number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2400" dirty="0">
                <a:latin typeface="Times New Roman" pitchFamily="18" charset="0"/>
                <a:cs typeface="Arial" charset="0"/>
              </a:rPr>
              <a:t>: </a:t>
            </a:r>
            <a:r>
              <a:rPr lang="en-US" sz="2400" dirty="0">
                <a:latin typeface="+mj-lt"/>
                <a:cs typeface="Arial" charset="0"/>
              </a:rPr>
              <a:t>add immediate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Subtract immediate (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subi</a:t>
            </a:r>
            <a:r>
              <a:rPr lang="en-US" sz="2400" dirty="0">
                <a:latin typeface="+mj-lt"/>
                <a:cs typeface="Arial" charset="0"/>
              </a:rPr>
              <a:t>) necessary?</a:t>
            </a:r>
          </a:p>
        </p:txBody>
      </p:sp>
      <p:sp>
        <p:nvSpPr>
          <p:cNvPr id="103424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71600" y="3581400"/>
            <a:ext cx="3657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C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a = a + 4;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b = a – 12;</a:t>
            </a:r>
          </a:p>
        </p:txBody>
      </p:sp>
      <p:sp>
        <p:nvSpPr>
          <p:cNvPr id="1034247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029200" y="3581400"/>
            <a:ext cx="3962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rgbClr val="0070C0"/>
                </a:solidFill>
                <a:latin typeface="+mj-lt"/>
                <a:cs typeface="Arial" charset="0"/>
              </a:rPr>
              <a:t>RISC-V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# s0 = a, s1 = 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800" dirty="0">
                <a:latin typeface="Courier New" pitchFamily="49" charset="0"/>
                <a:cs typeface="Arial" charset="0"/>
              </a:rPr>
              <a:t> s0, s0, 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800" dirty="0">
                <a:latin typeface="Courier New" pitchFamily="49" charset="0"/>
                <a:cs typeface="Arial" charset="0"/>
              </a:rPr>
              <a:t> s1, s0, -12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Constants/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Immediates</a:t>
            </a:r>
            <a:endParaRPr lang="en-US" sz="4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719359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424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Constants/</a:t>
            </a:r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Immediates</a:t>
            </a:r>
            <a:endParaRPr lang="en-US" sz="4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83918" y="1600200"/>
          <a:ext cx="867269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Visio" r:id="rId6" imgW="8588725" imgH="1132193" progId="Visio.Drawing.11">
                  <p:embed/>
                </p:oleObj>
              </mc:Choice>
              <mc:Fallback>
                <p:oleObj name="Visio" r:id="rId6" imgW="8588725" imgH="1132193" progId="Visio.Drawing.11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3918" y="1600200"/>
                        <a:ext cx="8672697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58602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424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Immediate Encodings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4191000"/>
            <a:ext cx="86450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charset="0"/>
              </a:rPr>
              <a:t>Immediate bits </a:t>
            </a:r>
            <a:r>
              <a:rPr lang="en-US" sz="2400" i="1" dirty="0">
                <a:cs typeface="Arial" charset="0"/>
              </a:rPr>
              <a:t>mostly</a:t>
            </a:r>
            <a:r>
              <a:rPr lang="en-US" sz="2400" dirty="0">
                <a:cs typeface="Arial" charset="0"/>
              </a:rPr>
              <a:t> occupy </a:t>
            </a:r>
            <a:r>
              <a:rPr lang="en-US" sz="2400" b="1" dirty="0">
                <a:cs typeface="Arial" charset="0"/>
              </a:rPr>
              <a:t>consistent instruction bits</a:t>
            </a:r>
            <a:r>
              <a:rPr lang="en-US" sz="2400" dirty="0">
                <a:cs typeface="Arial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cs typeface="Arial" charset="0"/>
              </a:rPr>
              <a:t>Sign bit </a:t>
            </a:r>
            <a:r>
              <a:rPr lang="en-US" sz="2400" dirty="0">
                <a:cs typeface="Arial" charset="0"/>
              </a:rPr>
              <a:t>of signed immediate is in </a:t>
            </a:r>
            <a:r>
              <a:rPr lang="en-US" sz="2400" b="1" dirty="0" err="1">
                <a:cs typeface="Arial" charset="0"/>
              </a:rPr>
              <a:t>msb</a:t>
            </a:r>
            <a:r>
              <a:rPr lang="en-US" sz="2400" dirty="0">
                <a:cs typeface="Arial" charset="0"/>
              </a:rPr>
              <a:t> of instruction.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Arial" charset="0"/>
              </a:rPr>
              <a:t>Recall that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rs2</a:t>
            </a:r>
            <a:r>
              <a:rPr lang="en-US" sz="2400" dirty="0">
                <a:cs typeface="Arial" charset="0"/>
              </a:rPr>
              <a:t> of R-type can encode immediate shift amount.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143000" y="990600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cs typeface="Arial" charset="0"/>
              </a:rPr>
              <a:t>Instruction Bits</a:t>
            </a:r>
            <a:endParaRPr lang="en-US" sz="32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8599" y="1524000"/>
          <a:ext cx="8612717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Visio" r:id="rId6" imgW="6459272" imgH="1600200" progId="Visio.Drawing.11">
                  <p:embed/>
                </p:oleObj>
              </mc:Choice>
              <mc:Fallback>
                <p:oleObj name="Visio" r:id="rId6" imgW="6459272" imgH="1600200" progId="Visio.Drawing.11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599" y="1524000"/>
                        <a:ext cx="8612717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36602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Instruction Fields &amp; Formats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43000" y="914400"/>
          <a:ext cx="70866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900" dirty="0"/>
                        <a:t>Instruction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funct3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Funct7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r>
                        <a:rPr lang="en-US" sz="1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0110011 (51)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000 (0)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0000000 (0)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R-Type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r>
                        <a:rPr lang="en-US" sz="1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0110011 (51)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000 (0)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0100000 (32)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R-Type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r>
                        <a:rPr lang="en-US" sz="1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0110011 (51)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111 </a:t>
                      </a:r>
                      <a:r>
                        <a:rPr lang="en-US" sz="1900" baseline="0" dirty="0"/>
                        <a:t>(7)</a:t>
                      </a:r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0000000 (0)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R-Type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r>
                        <a:rPr lang="en-US" sz="1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0110011 (51)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110 (6)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0000000 (0)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R-Type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040">
                <a:tc>
                  <a:txBody>
                    <a:bodyPr/>
                    <a:lstStyle/>
                    <a:p>
                      <a:r>
                        <a:rPr lang="en-US" sz="19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addi</a:t>
                      </a:r>
                      <a:endParaRPr lang="en-US" sz="19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0010011 (19)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000 (0)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I-Type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r>
                        <a:rPr lang="en-US" sz="19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beq</a:t>
                      </a:r>
                      <a:endParaRPr lang="en-US" sz="19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1100011 (99)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000 (0)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B-Type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r>
                        <a:rPr lang="en-US" sz="19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bne</a:t>
                      </a:r>
                      <a:endParaRPr lang="en-US" sz="19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1100011 (99)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001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B-Type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r>
                        <a:rPr lang="en-US" sz="19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lw</a:t>
                      </a:r>
                      <a:endParaRPr lang="en-US" sz="19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0000011 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010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I-Type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r>
                        <a:rPr lang="en-US" sz="19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sw</a:t>
                      </a:r>
                      <a:endParaRPr lang="en-US" sz="19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0100011 (35)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010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S-Type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r>
                        <a:rPr lang="en-US" sz="19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jal</a:t>
                      </a:r>
                      <a:endParaRPr lang="en-US" sz="19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1101111 (111)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J-Type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r>
                        <a:rPr lang="en-US" sz="19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jalr</a:t>
                      </a:r>
                      <a:endParaRPr lang="en-US" sz="19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1100111 (103)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000 (0)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I-Type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r>
                        <a:rPr lang="en-US" sz="1900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lui</a:t>
                      </a:r>
                      <a:endParaRPr lang="en-US" sz="19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0110111 (55)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U-Type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941897" y="5943600"/>
            <a:ext cx="50685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cs typeface="Arial" charset="0"/>
              </a:rPr>
              <a:t>See Appendix B, Table B.2 for other encodings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0358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Write in binary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Start with </a:t>
            </a:r>
            <a:r>
              <a:rPr lang="en-US" sz="2800" b="1" dirty="0">
                <a:latin typeface="+mj-lt"/>
                <a:cs typeface="Arial" charset="0"/>
              </a:rPr>
              <a:t>op</a:t>
            </a:r>
            <a:r>
              <a:rPr lang="en-US" sz="2800" dirty="0">
                <a:latin typeface="+mj-lt"/>
                <a:cs typeface="Arial" charset="0"/>
              </a:rPr>
              <a:t> (&amp; </a:t>
            </a:r>
            <a:r>
              <a:rPr lang="en-US" sz="2800" b="1" dirty="0">
                <a:latin typeface="+mj-lt"/>
                <a:cs typeface="Arial" charset="0"/>
              </a:rPr>
              <a:t>funct3</a:t>
            </a:r>
            <a:r>
              <a:rPr lang="en-US" sz="2800" dirty="0">
                <a:latin typeface="+mj-lt"/>
                <a:cs typeface="Arial" charset="0"/>
              </a:rPr>
              <a:t>): tells how to parse rest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cs typeface="Arial" charset="0"/>
              </a:rPr>
              <a:t>Extract fields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+mj-lt"/>
                <a:cs typeface="Arial" charset="0"/>
              </a:rPr>
              <a:t>op</a:t>
            </a:r>
            <a:r>
              <a:rPr lang="en-US" sz="2800" dirty="0">
                <a:latin typeface="+mj-lt"/>
                <a:cs typeface="Arial" charset="0"/>
              </a:rPr>
              <a:t>, </a:t>
            </a:r>
            <a:r>
              <a:rPr lang="en-US" sz="2800" b="1" dirty="0">
                <a:latin typeface="+mj-lt"/>
                <a:cs typeface="Arial" charset="0"/>
              </a:rPr>
              <a:t>funct3</a:t>
            </a:r>
            <a:r>
              <a:rPr lang="en-US" sz="2800" dirty="0">
                <a:latin typeface="+mj-lt"/>
                <a:cs typeface="Arial" charset="0"/>
              </a:rPr>
              <a:t>, and </a:t>
            </a:r>
            <a:r>
              <a:rPr lang="en-US" sz="2800" b="1" dirty="0">
                <a:latin typeface="+mj-lt"/>
                <a:cs typeface="Arial" charset="0"/>
              </a:rPr>
              <a:t>funct7</a:t>
            </a:r>
            <a:r>
              <a:rPr lang="en-US" sz="2800" dirty="0">
                <a:latin typeface="+mj-lt"/>
                <a:cs typeface="Arial" charset="0"/>
              </a:rPr>
              <a:t> fields to tell operation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+mj-lt"/>
                <a:cs typeface="Arial" charset="0"/>
              </a:rPr>
              <a:t>Ex: </a:t>
            </a:r>
            <a:r>
              <a:rPr lang="en-US" sz="2800" dirty="0">
                <a:latin typeface="+mj-lt"/>
                <a:cs typeface="Arial" charset="0"/>
              </a:rPr>
              <a:t>0x41FE83B3 and 0xFDA58393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800" dirty="0">
              <a:latin typeface="+mj-lt"/>
              <a:cs typeface="Arial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0x41FE83B3: 0100 0001 1111 1110 1000 0011 1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011 0011</a:t>
            </a:r>
            <a:r>
              <a:rPr lang="en-US" b="1" dirty="0">
                <a:latin typeface="+mj-lt"/>
                <a:cs typeface="Courier New" panose="02070309020205020404" pitchFamily="49" charset="0"/>
              </a:rPr>
              <a:t>   </a:t>
            </a:r>
          </a:p>
          <a:p>
            <a:r>
              <a:rPr lang="en-US" b="1" dirty="0">
                <a:latin typeface="+mj-lt"/>
                <a:cs typeface="Courier New" panose="02070309020205020404" pitchFamily="49" charset="0"/>
              </a:rPr>
              <a:t>	                                                               op = </a:t>
            </a:r>
            <a:r>
              <a:rPr lang="en-US" b="1" dirty="0">
                <a:solidFill>
                  <a:srgbClr val="FF0000"/>
                </a:solidFill>
                <a:latin typeface="+mj-lt"/>
                <a:cs typeface="Courier New" panose="02070309020205020404" pitchFamily="49" charset="0"/>
              </a:rPr>
              <a:t>51</a:t>
            </a:r>
            <a:r>
              <a:rPr lang="en-US" b="1" dirty="0">
                <a:latin typeface="+mj-lt"/>
                <a:cs typeface="Courier New" panose="02070309020205020404" pitchFamily="49" charset="0"/>
              </a:rPr>
              <a:t>: R-type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0xFDA48393: 1111 1101 1010 0100 1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0011 1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001 0011</a:t>
            </a:r>
            <a:r>
              <a:rPr lang="en-US" b="1" dirty="0">
                <a:cs typeface="Courier New" panose="02070309020205020404" pitchFamily="49" charset="0"/>
              </a:rPr>
              <a:t>  </a:t>
            </a:r>
          </a:p>
          <a:p>
            <a:r>
              <a:rPr lang="en-US" b="1" dirty="0">
                <a:cs typeface="Courier New" panose="02070309020205020404" pitchFamily="49" charset="0"/>
              </a:rPr>
              <a:t>                                                                                op = </a:t>
            </a:r>
            <a:r>
              <a:rPr lang="en-US" b="1" dirty="0">
                <a:solidFill>
                  <a:srgbClr val="FF0000"/>
                </a:solidFill>
                <a:cs typeface="Courier New" panose="02070309020205020404" pitchFamily="49" charset="0"/>
              </a:rPr>
              <a:t>19</a:t>
            </a:r>
            <a:r>
              <a:rPr lang="en-US" b="1" dirty="0">
                <a:cs typeface="Courier New" panose="02070309020205020404" pitchFamily="49" charset="0"/>
              </a:rPr>
              <a:t>, funct3 = </a:t>
            </a:r>
            <a:r>
              <a:rPr lang="en-US" b="1" dirty="0">
                <a:solidFill>
                  <a:srgbClr val="0070C0"/>
                </a:solidFill>
                <a:cs typeface="Courier New" panose="02070309020205020404" pitchFamily="49" charset="0"/>
              </a:rPr>
              <a:t>0</a:t>
            </a:r>
            <a:r>
              <a:rPr lang="en-US" b="1" dirty="0">
                <a:cs typeface="Courier New" panose="02070309020205020404" pitchFamily="49" charset="0"/>
              </a:rPr>
              <a:t>: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US" b="1" dirty="0">
                <a:cs typeface="Courier New" panose="02070309020205020404" pitchFamily="49" charset="0"/>
              </a:rPr>
              <a:t> (I-type)</a:t>
            </a:r>
            <a:endParaRPr lang="en-U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Interpreting Machine Code</a:t>
            </a:r>
          </a:p>
        </p:txBody>
      </p:sp>
    </p:spTree>
    <p:extLst>
      <p:ext uri="{BB962C8B-B14F-4D97-AF65-F5344CB8AC3E}">
        <p14:creationId xmlns:p14="http://schemas.microsoft.com/office/powerpoint/2010/main" val="107458932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Write in binary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Start with op (&amp; funct3): tells how to parse rest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cs typeface="Arial" charset="0"/>
              </a:rPr>
              <a:t>Extract fields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op, funct3, and funct7 fields to tell operation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+mj-lt"/>
                <a:cs typeface="Arial" charset="0"/>
              </a:rPr>
              <a:t>Ex: </a:t>
            </a:r>
            <a:r>
              <a:rPr lang="en-US" sz="2800" dirty="0">
                <a:latin typeface="+mj-lt"/>
                <a:cs typeface="Arial" charset="0"/>
              </a:rPr>
              <a:t>0x41FE83B3 and 0xFDA58393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Interpreting Machine Code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6200" y="3733800"/>
          <a:ext cx="8916848" cy="1767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Visio" r:id="rId5" imgW="6429414" imgH="1247325" progId="Visio.Drawing.11">
                  <p:embed/>
                </p:oleObj>
              </mc:Choice>
              <mc:Fallback>
                <p:oleObj name="Visio" r:id="rId5" imgW="6429414" imgH="1247325" progId="Visio.Drawing.11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" y="3733800"/>
                        <a:ext cx="8916848" cy="1767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040846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Write in binary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Start with op (&amp; funct3): tells how to parse rest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cs typeface="Arial" charset="0"/>
              </a:rPr>
              <a:t>Extract fields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op, funct3, and funct7 fields to tell operation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+mj-lt"/>
                <a:cs typeface="Arial" charset="0"/>
              </a:rPr>
              <a:t>Ex: </a:t>
            </a:r>
            <a:r>
              <a:rPr lang="en-US" sz="2800" dirty="0">
                <a:latin typeface="+mj-lt"/>
                <a:cs typeface="Arial" charset="0"/>
              </a:rPr>
              <a:t>0x41FE83B3 and 0xFDA58393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Interpreting Machine Code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52400" y="3733800"/>
          <a:ext cx="8840648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Visio" r:id="rId5" imgW="6326570" imgH="1254806" progId="Visio.Drawing.11">
                  <p:embed/>
                </p:oleObj>
              </mc:Choice>
              <mc:Fallback>
                <p:oleObj name="Visio" r:id="rId5" imgW="6326570" imgH="1254806" progId="Visio.Drawing.11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" y="3733800"/>
                        <a:ext cx="8840648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363041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9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14400" y="990600"/>
            <a:ext cx="7620000" cy="5181600"/>
          </a:xfrm>
        </p:spPr>
        <p:txBody>
          <a:bodyPr>
            <a:noAutofit/>
          </a:bodyPr>
          <a:lstStyle/>
          <a:p>
            <a:r>
              <a:rPr lang="en-US" dirty="0"/>
              <a:t>Binary representation of instructions</a:t>
            </a:r>
          </a:p>
          <a:p>
            <a:r>
              <a:rPr lang="en-US" dirty="0"/>
              <a:t>Computers only understand 1’s and 0’s</a:t>
            </a:r>
          </a:p>
          <a:p>
            <a:r>
              <a:rPr lang="en-US" dirty="0"/>
              <a:t>32-bit instructions </a:t>
            </a:r>
          </a:p>
          <a:p>
            <a:pPr lvl="1"/>
            <a:r>
              <a:rPr lang="en-US" sz="2600" dirty="0"/>
              <a:t>Simplicity favors regularity: 32-bit data &amp; instructions</a:t>
            </a:r>
          </a:p>
          <a:p>
            <a:r>
              <a:rPr lang="en-US" sz="3000" b="1" dirty="0"/>
              <a:t>4 Types of Instruction Formats</a:t>
            </a:r>
          </a:p>
          <a:p>
            <a:pPr lvl="1"/>
            <a:r>
              <a:rPr lang="en-US" sz="2600" dirty="0"/>
              <a:t>R-Type</a:t>
            </a:r>
          </a:p>
          <a:p>
            <a:pPr lvl="1"/>
            <a:r>
              <a:rPr lang="en-US" sz="2600" dirty="0"/>
              <a:t>I-Type</a:t>
            </a:r>
          </a:p>
          <a:p>
            <a:pPr lvl="1"/>
            <a:r>
              <a:rPr lang="en-US" sz="2600" dirty="0"/>
              <a:t>S/B-Type</a:t>
            </a:r>
          </a:p>
          <a:p>
            <a:pPr lvl="1"/>
            <a:r>
              <a:rPr lang="en-US" sz="2600" dirty="0"/>
              <a:t>U/J-Type</a:t>
            </a:r>
          </a:p>
        </p:txBody>
      </p:sp>
      <p:sp>
        <p:nvSpPr>
          <p:cNvPr id="10352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Machine Language</a:t>
            </a:r>
          </a:p>
        </p:txBody>
      </p:sp>
    </p:spTree>
    <p:extLst>
      <p:ext uri="{BB962C8B-B14F-4D97-AF65-F5344CB8AC3E}">
        <p14:creationId xmlns:p14="http://schemas.microsoft.com/office/powerpoint/2010/main" val="101611863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4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32-bit instructions &amp; data stored in memory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Sequence of instructions: only difference between two applications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To run a new program: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No rewiring required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Simply store new program in memory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Program Execution: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Processor </a:t>
            </a:r>
            <a:r>
              <a:rPr lang="en-US" sz="2600" i="1" dirty="0">
                <a:latin typeface="+mj-lt"/>
                <a:cs typeface="Arial" charset="0"/>
              </a:rPr>
              <a:t>fetches</a:t>
            </a:r>
            <a:r>
              <a:rPr lang="en-US" sz="2600" dirty="0">
                <a:latin typeface="+mj-lt"/>
                <a:cs typeface="Arial" charset="0"/>
              </a:rPr>
              <a:t> (reads) instructions from memory in sequence 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Processor performs the specified operation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Power of the Stored Program</a:t>
            </a:r>
          </a:p>
        </p:txBody>
      </p:sp>
    </p:spTree>
    <p:extLst>
      <p:ext uri="{BB962C8B-B14F-4D97-AF65-F5344CB8AC3E}">
        <p14:creationId xmlns:p14="http://schemas.microsoft.com/office/powerpoint/2010/main" val="317193216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224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The Stored Program</a:t>
            </a: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72200" y="3352800"/>
            <a:ext cx="2895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600" b="1" dirty="0">
                <a:latin typeface="+mj-lt"/>
                <a:cs typeface="Arial" charset="0"/>
              </a:rPr>
              <a:t>Program Counter (PC):</a:t>
            </a:r>
            <a:r>
              <a:rPr lang="en-US" sz="2600" dirty="0">
                <a:latin typeface="+mj-lt"/>
                <a:cs typeface="Arial" charset="0"/>
              </a:rPr>
              <a:t> keeps track of current instruction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905000" y="914400"/>
          <a:ext cx="4191000" cy="5356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Visio" r:id="rId7" imgW="2163043" imgH="2764813" progId="Visio.Drawing.11">
                  <p:embed/>
                </p:oleObj>
              </mc:Choice>
              <mc:Fallback>
                <p:oleObj name="Visio" r:id="rId7" imgW="2163043" imgH="2764813" progId="Visio.Drawing.11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5000" y="914400"/>
                        <a:ext cx="4191000" cy="5356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578984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21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1430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 dirty="0">
                <a:solidFill>
                  <a:srgbClr val="0070C0"/>
                </a:solidFill>
              </a:rPr>
              <a:t>How do we address the operands?</a:t>
            </a:r>
          </a:p>
          <a:p>
            <a:r>
              <a:rPr lang="en-US" sz="2600" dirty="0"/>
              <a:t>Register Only</a:t>
            </a:r>
          </a:p>
          <a:p>
            <a:r>
              <a:rPr lang="en-US" sz="2600" dirty="0"/>
              <a:t>Immediate</a:t>
            </a:r>
          </a:p>
          <a:p>
            <a:r>
              <a:rPr lang="en-US" sz="2600" dirty="0"/>
              <a:t>Base Addressing</a:t>
            </a:r>
          </a:p>
          <a:p>
            <a:r>
              <a:rPr lang="en-US" sz="2600" dirty="0"/>
              <a:t>PC-Relative</a:t>
            </a:r>
          </a:p>
          <a:p>
            <a:r>
              <a:rPr lang="en-US" sz="2600" dirty="0"/>
              <a:t>Pseudo Direct</a:t>
            </a:r>
          </a:p>
        </p:txBody>
      </p:sp>
      <p:sp>
        <p:nvSpPr>
          <p:cNvPr id="10844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442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Addressing Modes</a:t>
            </a:r>
          </a:p>
        </p:txBody>
      </p:sp>
    </p:spTree>
    <p:extLst>
      <p:ext uri="{BB962C8B-B14F-4D97-AF65-F5344CB8AC3E}">
        <p14:creationId xmlns:p14="http://schemas.microsoft.com/office/powerpoint/2010/main" val="386839054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5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143000"/>
            <a:ext cx="8229600" cy="452596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b="1" dirty="0">
                <a:solidFill>
                  <a:srgbClr val="0070C0"/>
                </a:solidFill>
              </a:rPr>
              <a:t>Register Only</a:t>
            </a:r>
          </a:p>
          <a:p>
            <a:r>
              <a:rPr lang="en-US" sz="2600" dirty="0"/>
              <a:t>Operands found in registers</a:t>
            </a:r>
          </a:p>
          <a:p>
            <a:pPr lvl="1"/>
            <a:r>
              <a:rPr lang="en-US" sz="2600" b="1" dirty="0">
                <a:solidFill>
                  <a:srgbClr val="0070C0"/>
                </a:solidFill>
              </a:rPr>
              <a:t>Example: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>
                <a:latin typeface="Courier New" pitchFamily="49" charset="0"/>
              </a:rPr>
              <a:t>add s0, t2, t3</a:t>
            </a:r>
          </a:p>
          <a:p>
            <a:pPr lvl="1"/>
            <a:r>
              <a:rPr lang="en-US" sz="2600" b="1" dirty="0">
                <a:solidFill>
                  <a:srgbClr val="0070C0"/>
                </a:solidFill>
              </a:rPr>
              <a:t>Example: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>
                <a:latin typeface="Courier New" pitchFamily="49" charset="0"/>
              </a:rPr>
              <a:t>sub t6, s1, s0</a:t>
            </a:r>
            <a:endParaRPr lang="en-US" sz="2600" dirty="0"/>
          </a:p>
          <a:p>
            <a:pPr>
              <a:buFontTx/>
              <a:buNone/>
            </a:pPr>
            <a:r>
              <a:rPr lang="en-US" b="1" dirty="0">
                <a:solidFill>
                  <a:srgbClr val="0070C0"/>
                </a:solidFill>
              </a:rPr>
              <a:t>Immediate</a:t>
            </a:r>
          </a:p>
          <a:p>
            <a:r>
              <a:rPr lang="en-US" sz="2600" dirty="0"/>
              <a:t>12-bit signed immediate used as an operand</a:t>
            </a:r>
          </a:p>
          <a:p>
            <a:pPr lvl="1"/>
            <a:r>
              <a:rPr lang="en-US" sz="2600" b="1" dirty="0">
                <a:solidFill>
                  <a:srgbClr val="0070C0"/>
                </a:solidFill>
              </a:rPr>
              <a:t>Example: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latin typeface="Courier New" pitchFamily="49" charset="0"/>
              </a:rPr>
              <a:t>addi</a:t>
            </a:r>
            <a:r>
              <a:rPr lang="en-US" sz="2600" dirty="0">
                <a:latin typeface="Courier New" pitchFamily="49" charset="0"/>
              </a:rPr>
              <a:t> s4, t5, -73</a:t>
            </a:r>
          </a:p>
          <a:p>
            <a:pPr lvl="1"/>
            <a:r>
              <a:rPr lang="en-US" sz="2600" b="1" dirty="0">
                <a:solidFill>
                  <a:srgbClr val="0070C0"/>
                </a:solidFill>
              </a:rPr>
              <a:t>Example: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latin typeface="Courier New" pitchFamily="49" charset="0"/>
              </a:rPr>
              <a:t>ori</a:t>
            </a:r>
            <a:r>
              <a:rPr lang="en-US" sz="2600" dirty="0">
                <a:latin typeface="Courier New" pitchFamily="49" charset="0"/>
              </a:rPr>
              <a:t>  t3, t7, 0xFF</a:t>
            </a:r>
          </a:p>
          <a:p>
            <a:pPr marL="457200" lvl="1" indent="0">
              <a:buNone/>
            </a:pPr>
            <a:endParaRPr lang="en-US" sz="2600" dirty="0"/>
          </a:p>
        </p:txBody>
      </p:sp>
      <p:sp>
        <p:nvSpPr>
          <p:cNvPr id="108544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544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Addressing Modes</a:t>
            </a:r>
          </a:p>
        </p:txBody>
      </p:sp>
    </p:spTree>
    <p:extLst>
      <p:ext uri="{BB962C8B-B14F-4D97-AF65-F5344CB8AC3E}">
        <p14:creationId xmlns:p14="http://schemas.microsoft.com/office/powerpoint/2010/main" val="405449776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9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19200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b="1" dirty="0">
                <a:solidFill>
                  <a:srgbClr val="0070C0"/>
                </a:solidFill>
              </a:rPr>
              <a:t>Base Addressing</a:t>
            </a:r>
          </a:p>
          <a:p>
            <a:r>
              <a:rPr lang="en-US" dirty="0"/>
              <a:t>Loads and Stores</a:t>
            </a:r>
          </a:p>
          <a:p>
            <a:r>
              <a:rPr lang="en-US" dirty="0"/>
              <a:t>Address of operand is:</a:t>
            </a:r>
          </a:p>
          <a:p>
            <a:pPr lvl="1">
              <a:buFontTx/>
              <a:buNone/>
            </a:pPr>
            <a:r>
              <a:rPr lang="en-US" dirty="0">
                <a:latin typeface="Courier New" pitchFamily="49" charset="0"/>
              </a:rPr>
              <a:t>base address + immediate</a:t>
            </a:r>
            <a:endParaRPr lang="en-US" dirty="0"/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Example: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latin typeface="Courier New" pitchFamily="49" charset="0"/>
              </a:rPr>
              <a:t>lw</a:t>
            </a:r>
            <a:r>
              <a:rPr lang="en-US" dirty="0">
                <a:latin typeface="Courier New" pitchFamily="49" charset="0"/>
              </a:rPr>
              <a:t>  s4, 72(zero)</a:t>
            </a:r>
          </a:p>
          <a:p>
            <a:pPr lvl="2"/>
            <a:r>
              <a:rPr lang="en-US" dirty="0"/>
              <a:t>address = </a:t>
            </a:r>
            <a:r>
              <a:rPr lang="en-US" dirty="0">
                <a:latin typeface="Courier New" pitchFamily="49" charset="0"/>
              </a:rPr>
              <a:t> 0 + 72</a:t>
            </a:r>
          </a:p>
          <a:p>
            <a:pPr lvl="2"/>
            <a:endParaRPr lang="en-US" dirty="0">
              <a:latin typeface="Courier New" pitchFamily="49" charset="0"/>
            </a:endParaRP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Example: </a:t>
            </a:r>
            <a:r>
              <a:rPr lang="en-US" dirty="0" err="1">
                <a:latin typeface="Courier New" pitchFamily="49" charset="0"/>
              </a:rPr>
              <a:t>sw</a:t>
            </a:r>
            <a:r>
              <a:rPr lang="en-US" dirty="0">
                <a:latin typeface="Courier New" pitchFamily="49" charset="0"/>
              </a:rPr>
              <a:t>  t2, -25(t1)</a:t>
            </a:r>
            <a:endParaRPr lang="en-US" dirty="0"/>
          </a:p>
          <a:p>
            <a:pPr lvl="2"/>
            <a:r>
              <a:rPr lang="en-US" dirty="0"/>
              <a:t>address =    </a:t>
            </a:r>
            <a:r>
              <a:rPr lang="en-US" dirty="0">
                <a:latin typeface="Courier New" pitchFamily="49" charset="0"/>
              </a:rPr>
              <a:t>t1 - 25</a:t>
            </a:r>
          </a:p>
          <a:p>
            <a:pPr lvl="1">
              <a:buFontTx/>
              <a:buNone/>
            </a:pPr>
            <a:endParaRPr lang="en-US" dirty="0"/>
          </a:p>
        </p:txBody>
      </p:sp>
      <p:sp>
        <p:nvSpPr>
          <p:cNvPr id="108646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646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2297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Addressing Modes</a:t>
            </a:r>
          </a:p>
        </p:txBody>
      </p:sp>
    </p:spTree>
    <p:extLst>
      <p:ext uri="{BB962C8B-B14F-4D97-AF65-F5344CB8AC3E}">
        <p14:creationId xmlns:p14="http://schemas.microsoft.com/office/powerpoint/2010/main" val="379811197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834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990600"/>
            <a:ext cx="7848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PC-Relative Addressing</a:t>
            </a:r>
            <a:r>
              <a:rPr lang="en-US" sz="3200" dirty="0"/>
              <a:t>: branches and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jal</a:t>
            </a:r>
            <a:endParaRPr lang="en-US" sz="32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	</a:t>
            </a:r>
          </a:p>
          <a:p>
            <a:r>
              <a:rPr lang="en-US" b="1" dirty="0"/>
              <a:t>	Address		Instruction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0x354		L1: 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s1, s1, 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0x358			sub  t0, t1, s7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...			...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0xEB0		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bne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s8, s9, L1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2000" dirty="0">
              <a:latin typeface="+mj-lt"/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+mj-lt"/>
                <a:cs typeface="Arial" charset="0"/>
              </a:rPr>
              <a:t>The label is (0xEB0-0x354) = 0xB5C (</a:t>
            </a:r>
            <a:r>
              <a:rPr lang="en-US" sz="2000" b="1" dirty="0">
                <a:latin typeface="+mj-lt"/>
                <a:cs typeface="Arial" charset="0"/>
              </a:rPr>
              <a:t>2908</a:t>
            </a:r>
            <a:r>
              <a:rPr lang="en-US" sz="2000" dirty="0">
                <a:latin typeface="+mj-lt"/>
                <a:cs typeface="Arial" charset="0"/>
              </a:rPr>
              <a:t>) instructions </a:t>
            </a:r>
            <a:r>
              <a:rPr lang="en-US" sz="2000" b="1" dirty="0">
                <a:latin typeface="+mj-lt"/>
                <a:cs typeface="Arial" charset="0"/>
              </a:rPr>
              <a:t>before</a:t>
            </a:r>
            <a:r>
              <a:rPr lang="en-US" sz="2000" dirty="0">
                <a:latin typeface="+mj-lt"/>
                <a:cs typeface="Arial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bne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Addressing Modes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42914" y="3886200"/>
          <a:ext cx="8924886" cy="1860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Visio" r:id="rId6" imgW="6297956" imgH="1313411" progId="Visio.Drawing.11">
                  <p:embed/>
                </p:oleObj>
              </mc:Choice>
              <mc:Fallback>
                <p:oleObj name="Visio" r:id="rId6" imgW="6297956" imgH="1313411" progId="Visio.Drawing.11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2914" y="3886200"/>
                        <a:ext cx="8924886" cy="1860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644705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954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</p:nvPr>
        </p:nvGraphicFramePr>
        <p:xfrm>
          <a:off x="3352800" y="990600"/>
          <a:ext cx="3421062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VISIO" r:id="rId7" imgW="1695240" imgH="2719440" progId="Visio.Drawing.6">
                  <p:embed/>
                </p:oleObj>
              </mc:Choice>
              <mc:Fallback>
                <p:oleObj name="VISIO" r:id="rId7" imgW="1695240" imgH="2719440" progId="Visio.Drawing.6">
                  <p:embed/>
                  <p:pic>
                    <p:nvPicPr>
                      <p:cNvPr id="10895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990600"/>
                        <a:ext cx="3421062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953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954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937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How to Compile &amp; Run a Program</a:t>
            </a:r>
          </a:p>
        </p:txBody>
      </p:sp>
    </p:spTree>
    <p:extLst>
      <p:ext uri="{BB962C8B-B14F-4D97-AF65-F5344CB8AC3E}">
        <p14:creationId xmlns:p14="http://schemas.microsoft.com/office/powerpoint/2010/main" val="112548572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30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533400" y="1371600"/>
            <a:ext cx="5105400" cy="4419600"/>
          </a:xfrm>
        </p:spPr>
        <p:txBody>
          <a:bodyPr>
            <a:noAutofit/>
          </a:bodyPr>
          <a:lstStyle/>
          <a:p>
            <a:r>
              <a:rPr lang="en-US" sz="2800" dirty="0"/>
              <a:t>Graduated from Yale University with a Ph.D. in mathematics</a:t>
            </a:r>
          </a:p>
          <a:p>
            <a:r>
              <a:rPr lang="en-US" sz="2800" dirty="0"/>
              <a:t>Developed first compiler</a:t>
            </a:r>
          </a:p>
          <a:p>
            <a:r>
              <a:rPr lang="en-US" sz="2800" dirty="0"/>
              <a:t>Helped develop the COBOL programming language</a:t>
            </a:r>
          </a:p>
          <a:p>
            <a:r>
              <a:rPr lang="en-US" sz="2800" dirty="0"/>
              <a:t>Highly awarded naval officer</a:t>
            </a:r>
          </a:p>
          <a:p>
            <a:r>
              <a:rPr lang="en-US" sz="2800" dirty="0"/>
              <a:t>Received World War II Victory Medal and National Defense Service Medal, among others</a:t>
            </a:r>
          </a:p>
        </p:txBody>
      </p:sp>
      <p:sp>
        <p:nvSpPr>
          <p:cNvPr id="117862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786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178632" name="Picture 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19199"/>
            <a:ext cx="3048000" cy="458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Grace Hopper, 1906-1992</a:t>
            </a:r>
          </a:p>
        </p:txBody>
      </p:sp>
    </p:spTree>
    <p:extLst>
      <p:ext uri="{BB962C8B-B14F-4D97-AF65-F5344CB8AC3E}">
        <p14:creationId xmlns:p14="http://schemas.microsoft.com/office/powerpoint/2010/main" val="166955533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9056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2297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9056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Instructions (also called </a:t>
            </a:r>
            <a:r>
              <a:rPr lang="en-US" sz="3200" i="1" dirty="0">
                <a:latin typeface="Times New Roman" pitchFamily="18" charset="0"/>
                <a:cs typeface="Arial" charset="0"/>
              </a:rPr>
              <a:t>text</a:t>
            </a:r>
            <a:r>
              <a:rPr lang="en-US" sz="3200" dirty="0">
                <a:latin typeface="Times New Roman" pitchFamily="18" charset="0"/>
                <a:cs typeface="Arial" charset="0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Data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Global/static: allocated before program begins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Dynamic: allocated within program</a:t>
            </a:r>
          </a:p>
          <a:p>
            <a:pPr marL="742950" lvl="1" indent="-285750"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How big is memory?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At most 2</a:t>
            </a:r>
            <a:r>
              <a:rPr lang="en-US" sz="2600" baseline="30000" dirty="0">
                <a:latin typeface="Times New Roman" pitchFamily="18" charset="0"/>
                <a:cs typeface="Arial" charset="0"/>
              </a:rPr>
              <a:t>32</a:t>
            </a:r>
            <a:r>
              <a:rPr lang="en-US" sz="2600" dirty="0">
                <a:latin typeface="Times New Roman" pitchFamily="18" charset="0"/>
                <a:cs typeface="Arial" charset="0"/>
              </a:rPr>
              <a:t> = 4 gigabytes (4 GB)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From address 0x00000000 to 0xFFFFFFFF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What is Stored in Memory?</a:t>
            </a:r>
          </a:p>
        </p:txBody>
      </p:sp>
    </p:spTree>
    <p:extLst>
      <p:ext uri="{BB962C8B-B14F-4D97-AF65-F5344CB8AC3E}">
        <p14:creationId xmlns:p14="http://schemas.microsoft.com/office/powerpoint/2010/main" val="116514894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9158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Example RISC-V Memory Map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933700" y="914400"/>
          <a:ext cx="3276600" cy="5170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Visio" r:id="rId6" imgW="1752496" imgH="2766060" progId="Visio.Drawing.11">
                  <p:embed/>
                </p:oleObj>
              </mc:Choice>
              <mc:Fallback>
                <p:oleObj name="Visio" r:id="rId6" imgW="1752496" imgH="2766060" progId="Visio.Drawing.11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33700" y="914400"/>
                        <a:ext cx="3276600" cy="5170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019601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4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0668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i="1" dirty="0">
                <a:solidFill>
                  <a:srgbClr val="0070C0"/>
                </a:solidFill>
                <a:latin typeface="+mj-lt"/>
                <a:cs typeface="Arial" charset="0"/>
              </a:rPr>
              <a:t>Register-type</a:t>
            </a:r>
            <a:endParaRPr lang="en-US" sz="24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3 register operands: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ourier New" pitchFamily="49" charset="0"/>
                <a:cs typeface="Arial" charset="0"/>
              </a:rPr>
              <a:t>rs1</a:t>
            </a:r>
            <a:r>
              <a:rPr lang="en-US" sz="2000" dirty="0">
                <a:latin typeface="Times New Roman" pitchFamily="18" charset="0"/>
                <a:cs typeface="Arial" charset="0"/>
              </a:rPr>
              <a:t>, </a:t>
            </a:r>
            <a:r>
              <a:rPr lang="en-US" sz="2000" dirty="0">
                <a:latin typeface="Courier New" pitchFamily="49" charset="0"/>
                <a:cs typeface="Arial" charset="0"/>
              </a:rPr>
              <a:t>rs2</a:t>
            </a:r>
            <a:r>
              <a:rPr lang="en-US" sz="2000" dirty="0">
                <a:latin typeface="Times New Roman" pitchFamily="18" charset="0"/>
                <a:cs typeface="Arial" charset="0"/>
              </a:rPr>
              <a:t>: 	</a:t>
            </a:r>
            <a:r>
              <a:rPr lang="en-US" sz="2000" dirty="0">
                <a:latin typeface="+mj-lt"/>
                <a:cs typeface="Arial" charset="0"/>
              </a:rPr>
              <a:t>source registers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err="1">
                <a:latin typeface="Courier New" pitchFamily="49" charset="0"/>
                <a:cs typeface="Arial" charset="0"/>
              </a:rPr>
              <a:t>rd</a:t>
            </a:r>
            <a:r>
              <a:rPr lang="en-US" sz="2000" dirty="0">
                <a:latin typeface="Times New Roman" pitchFamily="18" charset="0"/>
                <a:cs typeface="Arial" charset="0"/>
              </a:rPr>
              <a:t>:		</a:t>
            </a:r>
            <a:r>
              <a:rPr lang="en-US" sz="2000" dirty="0">
                <a:latin typeface="+mj-lt"/>
                <a:cs typeface="Arial" charset="0"/>
              </a:rPr>
              <a:t>destination register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Other fields: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ourier New" pitchFamily="49" charset="0"/>
                <a:cs typeface="Arial" charset="0"/>
              </a:rPr>
              <a:t>op</a:t>
            </a:r>
            <a:r>
              <a:rPr lang="en-US" sz="2000" dirty="0">
                <a:latin typeface="Times New Roman" pitchFamily="18" charset="0"/>
                <a:cs typeface="Arial" charset="0"/>
              </a:rPr>
              <a:t>: 	</a:t>
            </a:r>
            <a:r>
              <a:rPr lang="en-US" sz="2000" dirty="0">
                <a:latin typeface="+mj-lt"/>
                <a:cs typeface="Arial" charset="0"/>
              </a:rPr>
              <a:t>the </a:t>
            </a:r>
            <a:r>
              <a:rPr lang="en-US" sz="2000" i="1" dirty="0">
                <a:latin typeface="+mj-lt"/>
                <a:cs typeface="Arial" charset="0"/>
              </a:rPr>
              <a:t>operation code</a:t>
            </a:r>
            <a:r>
              <a:rPr lang="en-US" sz="2000" dirty="0">
                <a:latin typeface="+mj-lt"/>
                <a:cs typeface="Arial" charset="0"/>
              </a:rPr>
              <a:t> or </a:t>
            </a:r>
            <a:r>
              <a:rPr lang="en-US" sz="2000" i="1" dirty="0">
                <a:latin typeface="+mj-lt"/>
                <a:cs typeface="Arial" charset="0"/>
              </a:rPr>
              <a:t>opcode</a:t>
            </a:r>
            <a:endParaRPr lang="en-US" sz="2000" dirty="0">
              <a:latin typeface="+mj-lt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ourier New" pitchFamily="49" charset="0"/>
                <a:cs typeface="Arial" charset="0"/>
              </a:rPr>
              <a:t>funct7,funct3</a:t>
            </a:r>
            <a:r>
              <a:rPr lang="en-US" sz="2000" dirty="0">
                <a:latin typeface="Times New Roman" pitchFamily="18" charset="0"/>
                <a:cs typeface="Arial" charset="0"/>
              </a:rPr>
              <a:t>: 	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Arial" charset="0"/>
              </a:rPr>
              <a:t>		</a:t>
            </a:r>
            <a:r>
              <a:rPr lang="en-US" sz="2000" dirty="0">
                <a:latin typeface="+mj-lt"/>
                <a:cs typeface="Arial" charset="0"/>
              </a:rPr>
              <a:t>the </a:t>
            </a:r>
            <a:r>
              <a:rPr lang="en-US" sz="2000" i="1" dirty="0">
                <a:latin typeface="+mj-lt"/>
                <a:cs typeface="Arial" charset="0"/>
              </a:rPr>
              <a:t>function </a:t>
            </a:r>
            <a:r>
              <a:rPr lang="en-US" sz="2000" dirty="0">
                <a:latin typeface="+mj-lt"/>
                <a:cs typeface="Arial" charset="0"/>
              </a:rPr>
              <a:t>(7 bits and 3-bits, respectively)</a:t>
            </a:r>
            <a:endParaRPr lang="en-US" sz="2000" i="1" dirty="0">
              <a:latin typeface="+mj-lt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+mj-lt"/>
                <a:cs typeface="Arial" charset="0"/>
              </a:rPr>
              <a:t>			with </a:t>
            </a:r>
            <a:r>
              <a:rPr lang="en-US" sz="2000" dirty="0" err="1">
                <a:latin typeface="+mj-lt"/>
                <a:cs typeface="Arial" charset="0"/>
              </a:rPr>
              <a:t>opcode</a:t>
            </a:r>
            <a:r>
              <a:rPr lang="en-US" sz="2000" dirty="0">
                <a:latin typeface="+mj-lt"/>
                <a:cs typeface="Arial" charset="0"/>
              </a:rPr>
              <a:t>, tells computer what operation to perform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103629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R-Type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295399" y="4495800"/>
          <a:ext cx="6203267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Visio" r:id="rId6" imgW="2203269" imgH="540743" progId="Visio.Drawing.11">
                  <p:embed/>
                </p:oleObj>
              </mc:Choice>
              <mc:Fallback>
                <p:oleObj name="Visio" r:id="rId6" imgW="2203269" imgH="540743" progId="Visio.Drawing.11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95399" y="4495800"/>
                        <a:ext cx="6203267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315045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61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838200" y="990600"/>
            <a:ext cx="3886200" cy="49530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f, g, y;  // global</a:t>
            </a: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main(void) 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f = 2;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g = 3;</a:t>
            </a: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y = sum(f, g);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return y;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}</a:t>
            </a: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sum(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b) {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return (a + b);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109465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9466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9466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38600" y="838200"/>
            <a:ext cx="4648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.data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f: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g: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y: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.text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main: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500" dirty="0">
                <a:latin typeface="Courier New" pitchFamily="49" charset="0"/>
                <a:cs typeface="Arial" charset="0"/>
              </a:rPr>
              <a:t>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sp</a:t>
            </a:r>
            <a:r>
              <a:rPr lang="en-US" sz="1500" dirty="0">
                <a:latin typeface="Courier New" pitchFamily="49" charset="0"/>
                <a:cs typeface="Arial" charset="0"/>
              </a:rPr>
              <a:t>,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sp</a:t>
            </a:r>
            <a:r>
              <a:rPr lang="en-US" sz="1500" dirty="0">
                <a:latin typeface="Courier New" pitchFamily="49" charset="0"/>
                <a:cs typeface="Arial" charset="0"/>
              </a:rPr>
              <a:t>, -4   # stack frame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sw</a:t>
            </a:r>
            <a:r>
              <a:rPr lang="en-US" sz="1500" dirty="0">
                <a:latin typeface="Courier New" pitchFamily="49" charset="0"/>
                <a:cs typeface="Arial" charset="0"/>
              </a:rPr>
              <a:t> 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ra</a:t>
            </a:r>
            <a:r>
              <a:rPr lang="en-US" sz="1500" dirty="0">
                <a:latin typeface="Courier New" pitchFamily="49" charset="0"/>
                <a:cs typeface="Arial" charset="0"/>
              </a:rPr>
              <a:t>, 0(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sp</a:t>
            </a:r>
            <a:r>
              <a:rPr lang="en-US" sz="1500" dirty="0">
                <a:latin typeface="Courier New" pitchFamily="49" charset="0"/>
                <a:cs typeface="Arial" charset="0"/>
              </a:rPr>
              <a:t>)    # store $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ra</a:t>
            </a:r>
            <a:endParaRPr lang="en-US" sz="15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500" dirty="0">
                <a:latin typeface="Courier New" pitchFamily="49" charset="0"/>
                <a:cs typeface="Arial" charset="0"/>
              </a:rPr>
              <a:t> a0, zero, 2  # a0 = 2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sw</a:t>
            </a:r>
            <a:r>
              <a:rPr lang="en-US" sz="1500" dirty="0">
                <a:latin typeface="Courier New" pitchFamily="49" charset="0"/>
                <a:cs typeface="Arial" charset="0"/>
              </a:rPr>
              <a:t>   a0, f        # f = 2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500" dirty="0">
                <a:latin typeface="Courier New" pitchFamily="49" charset="0"/>
                <a:cs typeface="Arial" charset="0"/>
              </a:rPr>
              <a:t> a1, zero, 3  # a1 = 3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sw</a:t>
            </a:r>
            <a:r>
              <a:rPr lang="en-US" sz="1500" dirty="0">
                <a:latin typeface="Courier New" pitchFamily="49" charset="0"/>
                <a:cs typeface="Arial" charset="0"/>
              </a:rPr>
              <a:t>   a1, g        # g = 3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jal</a:t>
            </a:r>
            <a:r>
              <a:rPr lang="en-US" sz="1500" dirty="0">
                <a:latin typeface="Courier New" pitchFamily="49" charset="0"/>
                <a:cs typeface="Arial" charset="0"/>
              </a:rPr>
              <a:t>  sum          # call sum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sw</a:t>
            </a:r>
            <a:r>
              <a:rPr lang="en-US" sz="1500" dirty="0">
                <a:latin typeface="Courier New" pitchFamily="49" charset="0"/>
                <a:cs typeface="Arial" charset="0"/>
              </a:rPr>
              <a:t>   a0, y        # y = sum()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lw</a:t>
            </a:r>
            <a:r>
              <a:rPr lang="en-US" sz="1500" dirty="0">
                <a:latin typeface="Courier New" pitchFamily="49" charset="0"/>
                <a:cs typeface="Arial" charset="0"/>
              </a:rPr>
              <a:t> 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ra</a:t>
            </a:r>
            <a:r>
              <a:rPr lang="en-US" sz="1500" dirty="0">
                <a:latin typeface="Courier New" pitchFamily="49" charset="0"/>
                <a:cs typeface="Arial" charset="0"/>
              </a:rPr>
              <a:t>, 0(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sp</a:t>
            </a:r>
            <a:r>
              <a:rPr lang="en-US" sz="1500" dirty="0">
                <a:latin typeface="Courier New" pitchFamily="49" charset="0"/>
                <a:cs typeface="Arial" charset="0"/>
              </a:rPr>
              <a:t>)    # restore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ra</a:t>
            </a:r>
            <a:endParaRPr lang="en-US" sz="15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500" dirty="0">
                <a:latin typeface="Courier New" pitchFamily="49" charset="0"/>
                <a:cs typeface="Arial" charset="0"/>
              </a:rPr>
              <a:t>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sp</a:t>
            </a:r>
            <a:r>
              <a:rPr lang="en-US" sz="1500" dirty="0">
                <a:latin typeface="Courier New" pitchFamily="49" charset="0"/>
                <a:cs typeface="Arial" charset="0"/>
              </a:rPr>
              <a:t>,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sp</a:t>
            </a:r>
            <a:r>
              <a:rPr lang="en-US" sz="1500" dirty="0">
                <a:latin typeface="Courier New" pitchFamily="49" charset="0"/>
                <a:cs typeface="Arial" charset="0"/>
              </a:rPr>
              <a:t>, 4    # restore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sp</a:t>
            </a:r>
            <a:endParaRPr lang="en-US" sz="15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jr</a:t>
            </a:r>
            <a:r>
              <a:rPr lang="en-US" sz="1500" dirty="0">
                <a:latin typeface="Courier New" pitchFamily="49" charset="0"/>
                <a:cs typeface="Arial" charset="0"/>
              </a:rPr>
              <a:t> 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ra</a:t>
            </a:r>
            <a:r>
              <a:rPr lang="en-US" sz="1500" dirty="0">
                <a:latin typeface="Courier New" pitchFamily="49" charset="0"/>
                <a:cs typeface="Arial" charset="0"/>
              </a:rPr>
              <a:t>           # return to OS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sum: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add  a0, a0, a1   # a0 = a + b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jr</a:t>
            </a:r>
            <a:r>
              <a:rPr lang="en-US" sz="1500" dirty="0">
                <a:latin typeface="Courier New" pitchFamily="49" charset="0"/>
                <a:cs typeface="Arial" charset="0"/>
              </a:rPr>
              <a:t> 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ra</a:t>
            </a:r>
            <a:r>
              <a:rPr lang="en-US" sz="1500" dirty="0">
                <a:latin typeface="Courier New" pitchFamily="49" charset="0"/>
                <a:cs typeface="Arial" charset="0"/>
              </a:rPr>
              <a:t>           # return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8759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Example Program: RISC-V Assembly</a:t>
            </a:r>
          </a:p>
        </p:txBody>
      </p:sp>
    </p:spTree>
    <p:extLst>
      <p:ext uri="{BB962C8B-B14F-4D97-AF65-F5344CB8AC3E}">
        <p14:creationId xmlns:p14="http://schemas.microsoft.com/office/powerpoint/2010/main" val="86296699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0181" name="Group 5"/>
          <p:cNvGraphicFramePr>
            <a:graphicFrameLocks noGrp="1"/>
          </p:cNvGraphicFramePr>
          <p:nvPr>
            <p:ph idx="4294967295"/>
            <p:custDataLst>
              <p:tags r:id="rId1"/>
            </p:custDataLst>
          </p:nvPr>
        </p:nvGraphicFramePr>
        <p:xfrm>
          <a:off x="2209800" y="1414463"/>
          <a:ext cx="5029200" cy="3919536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3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Symbol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Address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0x10000000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0x10000004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0x10000008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main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0x00008000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sum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0x0000802C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3017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3018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Example Program: Symbol Table</a:t>
            </a:r>
          </a:p>
        </p:txBody>
      </p:sp>
    </p:spTree>
    <p:extLst>
      <p:ext uri="{BB962C8B-B14F-4D97-AF65-F5344CB8AC3E}">
        <p14:creationId xmlns:p14="http://schemas.microsoft.com/office/powerpoint/2010/main" val="2038278334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70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9670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Example Program: Executable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806450" y="984250"/>
          <a:ext cx="7531100" cy="534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Visio" r:id="rId6" imgW="3996405" imgH="2835056" progId="Visio.Drawing.11">
                  <p:embed/>
                </p:oleObj>
              </mc:Choice>
              <mc:Fallback>
                <p:oleObj name="Visio" r:id="rId6" imgW="3996405" imgH="2835056" progId="Visio.Drawing.11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6450" y="984250"/>
                        <a:ext cx="7531100" cy="534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447253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73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9773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Example Program: In Memory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819400" y="914400"/>
          <a:ext cx="3207989" cy="5315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name="Visio" r:id="rId6" imgW="2739468" imgH="4157611" progId="Visio.Drawing.11">
                  <p:embed/>
                </p:oleObj>
              </mc:Choice>
              <mc:Fallback>
                <p:oleObj name="Visio" r:id="rId6" imgW="2739468" imgH="4157611" progId="Visio.Drawing.11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19400" y="914400"/>
                        <a:ext cx="3207989" cy="53150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2160992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550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550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Pseudoinstructions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Signed and unsigned instructions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Floating point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Odds &amp; Ends</a:t>
            </a:r>
          </a:p>
        </p:txBody>
      </p:sp>
    </p:spTree>
    <p:extLst>
      <p:ext uri="{BB962C8B-B14F-4D97-AF65-F5344CB8AC3E}">
        <p14:creationId xmlns:p14="http://schemas.microsoft.com/office/powerpoint/2010/main" val="418852322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4090" name="Group 42"/>
          <p:cNvGraphicFramePr>
            <a:graphicFrameLocks noGrp="1"/>
          </p:cNvGraphicFramePr>
          <p:nvPr>
            <p:ph idx="4294967295"/>
            <p:custDataLst>
              <p:tags r:id="rId1"/>
            </p:custDataLst>
          </p:nvPr>
        </p:nvGraphicFramePr>
        <p:xfrm>
          <a:off x="1219200" y="1371600"/>
          <a:ext cx="7162800" cy="4039892"/>
        </p:xfrm>
        <a:graphic>
          <a:graphicData uri="http://schemas.openxmlformats.org/drawingml/2006/table">
            <a:tbl>
              <a:tblPr/>
              <a:tblGrid>
                <a:gridCol w="3331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1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02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Pseudoinstruction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RISC-V Instructions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j label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jal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 zero, label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mv t5, s3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addi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 t5, s3,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not s7, t2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xori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 s7, t2, 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nop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addi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 zero, zero,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li s8, 0x56789DEF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lui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  s8, 0x5678A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addi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 s8, s8, 0xDEF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5405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540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 err="1">
                <a:solidFill>
                  <a:schemeClr val="tx2">
                    <a:lumMod val="75000"/>
                  </a:schemeClr>
                </a:solidFill>
                <a:latin typeface="+mj-lt"/>
              </a:rPr>
              <a:t>Pseudoinstructions</a:t>
            </a:r>
            <a:endParaRPr lang="en-US" sz="4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5574000"/>
            <a:ext cx="7051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See Appendix B, Table B.4 for more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pseudoinstructions</a:t>
            </a:r>
            <a:endParaRPr lang="en-US" sz="2400" dirty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42304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5712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5712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Multiplication and division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Set less than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Loads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Signed &amp; Unsigned Instructions</a:t>
            </a:r>
          </a:p>
        </p:txBody>
      </p:sp>
    </p:spTree>
    <p:extLst>
      <p:ext uri="{BB962C8B-B14F-4D97-AF65-F5344CB8AC3E}">
        <p14:creationId xmlns:p14="http://schemas.microsoft.com/office/powerpoint/2010/main" val="3815968851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83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6838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Signed: 	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multh</a:t>
            </a:r>
            <a:r>
              <a:rPr lang="en-US" sz="3200" dirty="0">
                <a:latin typeface="Times New Roman" pitchFamily="18" charset="0"/>
                <a:cs typeface="Arial" charset="0"/>
              </a:rPr>
              <a:t>, </a:t>
            </a:r>
            <a:r>
              <a:rPr lang="en-US" sz="3200" dirty="0">
                <a:latin typeface="Courier New" pitchFamily="49" charset="0"/>
                <a:cs typeface="Arial" charset="0"/>
              </a:rPr>
              <a:t>div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Unsigned: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multhu</a:t>
            </a:r>
            <a:r>
              <a:rPr lang="en-US" sz="3200" dirty="0">
                <a:latin typeface="Times New Roman" pitchFamily="18" charset="0"/>
                <a:cs typeface="Arial" charset="0"/>
              </a:rPr>
              <a:t>, 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multhsu</a:t>
            </a:r>
            <a:r>
              <a:rPr lang="en-US" sz="3200" dirty="0">
                <a:latin typeface="Times New Roman" pitchFamily="18" charset="0"/>
                <a:cs typeface="Arial" charset="0"/>
              </a:rPr>
              <a:t>, 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divu</a:t>
            </a:r>
            <a:endParaRPr lang="en-US" sz="3200" dirty="0">
              <a:latin typeface="Courier New" pitchFamily="49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Multiplication &amp; Division</a:t>
            </a:r>
          </a:p>
        </p:txBody>
      </p:sp>
    </p:spTree>
    <p:extLst>
      <p:ext uri="{BB962C8B-B14F-4D97-AF65-F5344CB8AC3E}">
        <p14:creationId xmlns:p14="http://schemas.microsoft.com/office/powerpoint/2010/main" val="2361136329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941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6941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Signed: 	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slt</a:t>
            </a:r>
            <a:r>
              <a:rPr lang="en-US" sz="3200" dirty="0">
                <a:latin typeface="Times New Roman" pitchFamily="18" charset="0"/>
                <a:cs typeface="Arial" charset="0"/>
              </a:rPr>
              <a:t>, 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slti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Unsigned: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	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sltu</a:t>
            </a:r>
            <a:r>
              <a:rPr lang="en-US" sz="3200" dirty="0">
                <a:latin typeface="Times New Roman" pitchFamily="18" charset="0"/>
                <a:cs typeface="Arial" charset="0"/>
              </a:rPr>
              <a:t>, 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sltiu</a:t>
            </a:r>
            <a:endParaRPr lang="en-US" sz="3200" dirty="0">
              <a:latin typeface="Courier New" pitchFamily="49" charset="0"/>
              <a:cs typeface="Arial" charset="0"/>
            </a:endParaRPr>
          </a:p>
          <a:p>
            <a:pPr algn="just">
              <a:spcBef>
                <a:spcPct val="20000"/>
              </a:spcBef>
            </a:pPr>
            <a:endParaRPr lang="en-US" sz="3200" b="1" dirty="0">
              <a:solidFill>
                <a:schemeClr val="accent1"/>
              </a:solidFill>
              <a:latin typeface="Courier New" pitchFamily="49" charset="0"/>
              <a:cs typeface="Arial" charset="0"/>
            </a:endParaRPr>
          </a:p>
          <a:p>
            <a:pPr algn="just">
              <a:spcBef>
                <a:spcPct val="20000"/>
              </a:spcBef>
            </a:pPr>
            <a:endParaRPr lang="en-US" sz="3200" b="1" dirty="0">
              <a:solidFill>
                <a:schemeClr val="accent1"/>
              </a:solidFill>
              <a:latin typeface="Courier New" pitchFamily="49" charset="0"/>
              <a:cs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2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Note: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600" dirty="0" err="1">
                <a:latin typeface="Courier New" pitchFamily="49" charset="0"/>
                <a:cs typeface="Arial" charset="0"/>
              </a:rPr>
              <a:t>sltiu</a:t>
            </a:r>
            <a:r>
              <a:rPr lang="en-US" sz="2600" dirty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sign-extends the immediate before 	comparing it to the register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Set Less Than</a:t>
            </a:r>
          </a:p>
        </p:txBody>
      </p:sp>
    </p:spTree>
    <p:extLst>
      <p:ext uri="{BB962C8B-B14F-4D97-AF65-F5344CB8AC3E}">
        <p14:creationId xmlns:p14="http://schemas.microsoft.com/office/powerpoint/2010/main" val="3049055327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67365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Signed: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Sign-extends to create 32-bit value to load into register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Load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halfword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600" dirty="0" err="1">
                <a:latin typeface="Courier New" pitchFamily="49" charset="0"/>
                <a:cs typeface="Arial" charset="0"/>
              </a:rPr>
              <a:t>lh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Load byte: </a:t>
            </a:r>
            <a:r>
              <a:rPr lang="en-US" sz="2600" dirty="0" err="1">
                <a:latin typeface="Courier New" pitchFamily="49" charset="0"/>
                <a:cs typeface="Arial" charset="0"/>
              </a:rPr>
              <a:t>lb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Unsigned:</a:t>
            </a:r>
            <a:endParaRPr lang="en-US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Zero-extends to create 32-bit value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Load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halfword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unsigned: </a:t>
            </a:r>
            <a:r>
              <a:rPr lang="en-US" sz="2600" dirty="0" err="1">
                <a:latin typeface="Courier New" pitchFamily="49" charset="0"/>
                <a:cs typeface="Arial" charset="0"/>
              </a:rPr>
              <a:t>lhu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Load byte: </a:t>
            </a:r>
            <a:r>
              <a:rPr lang="en-US" sz="2600" dirty="0" err="1">
                <a:latin typeface="Courier New" pitchFamily="49" charset="0"/>
                <a:cs typeface="Arial" charset="0"/>
              </a:rPr>
              <a:t>lbu</a:t>
            </a:r>
            <a:endParaRPr lang="en-US" sz="2600" dirty="0">
              <a:latin typeface="Courier New" pitchFamily="49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Loads</a:t>
            </a:r>
          </a:p>
        </p:txBody>
      </p:sp>
    </p:spTree>
    <p:extLst>
      <p:ext uri="{BB962C8B-B14F-4D97-AF65-F5344CB8AC3E}">
        <p14:creationId xmlns:p14="http://schemas.microsoft.com/office/powerpoint/2010/main" val="234247878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7321" name="Text 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66900" y="5105400"/>
            <a:ext cx="5410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70C0"/>
                </a:solidFill>
                <a:latin typeface="+mj-lt"/>
              </a:rPr>
              <a:t>Note</a:t>
            </a:r>
            <a:r>
              <a:rPr lang="en-US" sz="20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000" dirty="0">
                <a:latin typeface="+mj-lt"/>
              </a:rPr>
              <a:t>the order of registers in the assembly code:  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                    </a:t>
            </a:r>
            <a:r>
              <a:rPr lang="en-US" sz="2000" dirty="0">
                <a:latin typeface="Courier New" pitchFamily="49" charset="0"/>
              </a:rPr>
              <a:t>add </a:t>
            </a:r>
            <a:r>
              <a:rPr lang="en-US" sz="2000" dirty="0" err="1">
                <a:latin typeface="Courier New" pitchFamily="49" charset="0"/>
              </a:rPr>
              <a:t>rd</a:t>
            </a:r>
            <a:r>
              <a:rPr lang="en-US" sz="2000" dirty="0">
                <a:latin typeface="Courier New" pitchFamily="49" charset="0"/>
              </a:rPr>
              <a:t>, rs1, rs2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R-Type Examples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90600" y="1295400"/>
          <a:ext cx="7868537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Visio" r:id="rId6" imgW="4265541" imgH="1941853" progId="Visio.Drawing.11">
                  <p:embed/>
                </p:oleObj>
              </mc:Choice>
              <mc:Fallback>
                <p:oleObj name="Visio" r:id="rId6" imgW="4265541" imgH="1941853" progId="Visio.Drawing.11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0600" y="1295400"/>
                        <a:ext cx="7868537" cy="358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2488283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634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6634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990600"/>
            <a:ext cx="8534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latin typeface="+mj-lt"/>
                <a:cs typeface="Arial" charset="0"/>
              </a:rPr>
              <a:t>RISC-V does not provide unsigned addition or instructions for detecting overflow because it can be done with existing instructions:</a:t>
            </a:r>
          </a:p>
          <a:p>
            <a:pPr marL="457200" indent="-4572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70C0"/>
                </a:solidFill>
                <a:latin typeface="+mj-lt"/>
                <a:cs typeface="Arial" charset="0"/>
              </a:rPr>
              <a:t>Example: </a:t>
            </a:r>
            <a:r>
              <a:rPr lang="en-US" sz="3000" dirty="0">
                <a:latin typeface="+mj-lt"/>
                <a:cs typeface="Arial" charset="0"/>
              </a:rPr>
              <a:t>detecting unsigned overflow:</a:t>
            </a:r>
          </a:p>
          <a:p>
            <a:r>
              <a:rPr lang="en-US" sz="2200" dirty="0"/>
              <a:t>       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add  t0, t1, t2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bltu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t0, t1, overflow</a:t>
            </a:r>
          </a:p>
          <a:p>
            <a:pPr marL="457200" indent="-4572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0070C0"/>
                </a:solidFill>
                <a:latin typeface="+mj-lt"/>
                <a:cs typeface="Arial" charset="0"/>
              </a:rPr>
              <a:t>Example: </a:t>
            </a:r>
            <a:r>
              <a:rPr lang="en-US" sz="3000" dirty="0">
                <a:latin typeface="+mj-lt"/>
                <a:cs typeface="Arial" charset="0"/>
              </a:rPr>
              <a:t>detecting signed overflow: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add  t0, t1, t2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slti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t3, t2, 0        # t3=1 if t2 neg.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t4, t0, t1       # t4=1 if result &lt; t1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bne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t3, t4, overflow # overflow if: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# t2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neg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&amp; result&gt;=t1 or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# t2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&amp; result&lt;t1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Addition &amp; Subtraction</a:t>
            </a:r>
          </a:p>
        </p:txBody>
      </p:sp>
    </p:spTree>
    <p:extLst>
      <p:ext uri="{BB962C8B-B14F-4D97-AF65-F5344CB8AC3E}">
        <p14:creationId xmlns:p14="http://schemas.microsoft.com/office/powerpoint/2010/main" val="535480809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634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6634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990600"/>
            <a:ext cx="8534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cs typeface="Arial" charset="0"/>
              </a:rPr>
              <a:t>RISC-V offers three floating point extensions:</a:t>
            </a:r>
          </a:p>
          <a:p>
            <a:pPr marL="914400" lvl="1" indent="-4572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RVF: </a:t>
            </a:r>
            <a:r>
              <a:rPr lang="en-US" sz="3200" dirty="0">
                <a:latin typeface="+mj-lt"/>
                <a:cs typeface="Arial" charset="0"/>
              </a:rPr>
              <a:t>	single-precision (32-bit)</a:t>
            </a:r>
          </a:p>
          <a:p>
            <a:pPr marL="914400" lvl="1" indent="-4572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RVD:	</a:t>
            </a:r>
            <a:r>
              <a:rPr lang="en-US" sz="3200" dirty="0">
                <a:latin typeface="+mj-lt"/>
                <a:cs typeface="Arial" charset="0"/>
              </a:rPr>
              <a:t>double-precision (64-bit)</a:t>
            </a:r>
          </a:p>
          <a:p>
            <a:pPr marL="914400" lvl="1" indent="-4572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RVQ:</a:t>
            </a:r>
            <a:r>
              <a:rPr lang="en-US" sz="3200" dirty="0">
                <a:latin typeface="+mj-lt"/>
                <a:cs typeface="Arial" charset="0"/>
              </a:rPr>
              <a:t>	quad-precision (128-bit)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Floating Point Operations</a:t>
            </a:r>
          </a:p>
        </p:txBody>
      </p:sp>
    </p:spTree>
    <p:extLst>
      <p:ext uri="{BB962C8B-B14F-4D97-AF65-F5344CB8AC3E}">
        <p14:creationId xmlns:p14="http://schemas.microsoft.com/office/powerpoint/2010/main" val="1048465713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634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6634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990600"/>
            <a:ext cx="8534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32</a:t>
            </a:r>
            <a:r>
              <a:rPr lang="en-US" sz="3200" dirty="0">
                <a:latin typeface="+mj-lt"/>
                <a:cs typeface="Arial" charset="0"/>
              </a:rPr>
              <a:t> Floating point registers</a:t>
            </a:r>
          </a:p>
          <a:p>
            <a:pPr marL="457200" indent="-4572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Width</a:t>
            </a:r>
            <a:r>
              <a:rPr lang="en-US" sz="3200" dirty="0">
                <a:latin typeface="+mj-lt"/>
                <a:cs typeface="Arial" charset="0"/>
              </a:rPr>
              <a:t> is highest precision – for example, if RVQ is implemented, registers are 128 bits wide</a:t>
            </a:r>
          </a:p>
          <a:p>
            <a:pPr marL="457200" indent="-4572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cs typeface="Arial" charset="0"/>
              </a:rPr>
              <a:t>When multiple floating point extensions are implemented, the lower-precision values occupy the lower bits of the register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Floating Point Registers</a:t>
            </a:r>
          </a:p>
        </p:txBody>
      </p:sp>
    </p:spTree>
    <p:extLst>
      <p:ext uri="{BB962C8B-B14F-4D97-AF65-F5344CB8AC3E}">
        <p14:creationId xmlns:p14="http://schemas.microsoft.com/office/powerpoint/2010/main" val="3638101032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40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Floating Point Registers</a:t>
            </a:r>
          </a:p>
        </p:txBody>
      </p:sp>
      <p:graphicFrame>
        <p:nvGraphicFramePr>
          <p:cNvPr id="6" name="Group 78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990600" y="1066800"/>
          <a:ext cx="7162800" cy="2773680"/>
        </p:xfrm>
        <a:graphic>
          <a:graphicData uri="http://schemas.openxmlformats.org/drawingml/2006/table">
            <a:tbl>
              <a:tblPr/>
              <a:tblGrid>
                <a:gridCol w="1219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2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Name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Register Number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Usage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ft0-7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f0-7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Temporary variables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Arial" charset="0"/>
                        </a:rPr>
                        <a:t>fs0-1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f8-9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Saved variables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fa0-1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f10-11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Function arguments/Return values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fa2-7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f12-17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Function arguments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fs2-11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f18-27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Saved variables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ft8-11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f28-31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Temporary variables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50668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40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Floating Point Instructions</a:t>
            </a:r>
          </a:p>
        </p:txBody>
      </p:sp>
      <p:sp>
        <p:nvSpPr>
          <p:cNvPr id="5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990600"/>
            <a:ext cx="8534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cs typeface="Arial" charset="0"/>
              </a:rPr>
              <a:t>Append .s (single), .d (double), .q (quad) for precision. I.e.,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add.s</a:t>
            </a:r>
            <a:r>
              <a:rPr lang="en-US" sz="2800" dirty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add.d</a:t>
            </a:r>
            <a:r>
              <a:rPr lang="en-US" sz="2800" dirty="0">
                <a:latin typeface="+mj-lt"/>
                <a:cs typeface="Courier New" panose="02070309020205020404" pitchFamily="49" charset="0"/>
              </a:rPr>
              <a:t>, and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add.q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800" dirty="0">
              <a:cs typeface="Arial" charset="0"/>
            </a:endParaRPr>
          </a:p>
          <a:p>
            <a:pPr marL="457200" indent="-4572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Arithmetic operations</a:t>
            </a:r>
            <a:r>
              <a:rPr lang="en-US" sz="2400" b="1" dirty="0">
                <a:latin typeface="+mj-lt"/>
                <a:cs typeface="Arial" charset="0"/>
              </a:rPr>
              <a:t>: </a:t>
            </a:r>
          </a:p>
          <a:p>
            <a:pPr algn="just">
              <a:spcBef>
                <a:spcPct val="20000"/>
              </a:spcBef>
            </a:pPr>
            <a:r>
              <a:rPr lang="en-US" sz="2400" b="1" dirty="0">
                <a:latin typeface="+mj-lt"/>
                <a:cs typeface="Arial" charset="0"/>
              </a:rPr>
              <a:t>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fadd</a:t>
            </a:r>
            <a:r>
              <a:rPr lang="en-US" sz="2400" dirty="0">
                <a:latin typeface="+mj-lt"/>
                <a:cs typeface="Arial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fsub</a:t>
            </a:r>
            <a:r>
              <a:rPr lang="en-US" sz="2400" dirty="0">
                <a:latin typeface="+mj-lt"/>
                <a:cs typeface="Arial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fdiv</a:t>
            </a:r>
            <a:r>
              <a:rPr lang="en-US" sz="2400" dirty="0">
                <a:latin typeface="+mj-lt"/>
                <a:cs typeface="Arial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fsqrt</a:t>
            </a:r>
            <a:r>
              <a:rPr lang="en-US" sz="2400" dirty="0">
                <a:latin typeface="+mj-lt"/>
                <a:cs typeface="Arial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fmin</a:t>
            </a:r>
            <a:r>
              <a:rPr lang="en-US" sz="2400" dirty="0">
                <a:latin typeface="+mj-lt"/>
                <a:cs typeface="Arial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fmax</a:t>
            </a:r>
            <a:r>
              <a:rPr lang="en-US" sz="2400" dirty="0">
                <a:latin typeface="+mj-lt"/>
                <a:cs typeface="Arial" charset="0"/>
              </a:rPr>
              <a:t>, multiply-add 	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fmadd</a:t>
            </a:r>
            <a:r>
              <a:rPr lang="en-US" sz="2400" dirty="0">
                <a:latin typeface="+mj-lt"/>
                <a:cs typeface="Arial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fmsub</a:t>
            </a:r>
            <a:r>
              <a:rPr lang="en-US" sz="2400" dirty="0">
                <a:latin typeface="+mj-lt"/>
                <a:cs typeface="Arial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fnmadd</a:t>
            </a:r>
            <a:r>
              <a:rPr lang="en-US" sz="2400" dirty="0">
                <a:latin typeface="+mj-lt"/>
                <a:cs typeface="Arial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fnmsub</a:t>
            </a:r>
            <a:r>
              <a:rPr lang="en-US" sz="2400" dirty="0">
                <a:latin typeface="+mj-lt"/>
                <a:cs typeface="Arial" charset="0"/>
              </a:rPr>
              <a:t>)</a:t>
            </a:r>
          </a:p>
          <a:p>
            <a:pPr marL="457200" indent="-4572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Other instructions:</a:t>
            </a:r>
          </a:p>
          <a:p>
            <a:pPr algn="just">
              <a:spcBef>
                <a:spcPct val="200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move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fmv.x.w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fmv.w.x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)</a:t>
            </a:r>
          </a:p>
          <a:p>
            <a:pPr algn="just">
              <a:spcBef>
                <a:spcPct val="20000"/>
              </a:spcBef>
            </a:pPr>
            <a:r>
              <a:rPr lang="en-US" sz="2400" dirty="0">
                <a:latin typeface="+mj-lt"/>
                <a:cs typeface="Courier New" panose="02070309020205020404" pitchFamily="49" charset="0"/>
              </a:rPr>
              <a:t>	convert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fcvt.w.s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fcvt.s.w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, etc.)</a:t>
            </a:r>
          </a:p>
          <a:p>
            <a:pPr algn="just">
              <a:spcBef>
                <a:spcPct val="20000"/>
              </a:spcBef>
            </a:pPr>
            <a:r>
              <a:rPr lang="en-US" sz="2400" dirty="0">
                <a:latin typeface="+mj-lt"/>
                <a:cs typeface="Courier New" panose="02070309020205020404" pitchFamily="49" charset="0"/>
              </a:rPr>
              <a:t>	comparison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feq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flt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fle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)</a:t>
            </a:r>
          </a:p>
          <a:p>
            <a:pPr algn="just">
              <a:spcBef>
                <a:spcPct val="20000"/>
              </a:spcBef>
            </a:pPr>
            <a:r>
              <a:rPr lang="en-US" sz="2400" dirty="0">
                <a:latin typeface="+mj-lt"/>
                <a:cs typeface="Courier New" panose="02070309020205020404" pitchFamily="49" charset="0"/>
              </a:rPr>
              <a:t>	classify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fclass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)</a:t>
            </a:r>
          </a:p>
          <a:p>
            <a:pPr algn="just">
              <a:spcBef>
                <a:spcPct val="20000"/>
              </a:spcBef>
            </a:pPr>
            <a:r>
              <a:rPr lang="en-US" sz="2400" dirty="0">
                <a:latin typeface="+mj-lt"/>
                <a:cs typeface="Courier New" panose="02070309020205020404" pitchFamily="49" charset="0"/>
              </a:rPr>
              <a:t>	sign injection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fsgnj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fsgnjn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fsgnjx</a:t>
            </a:r>
            <a:r>
              <a:rPr lang="en-US" sz="2400" dirty="0">
                <a:latin typeface="+mj-lt"/>
                <a:cs typeface="Courier New" panose="02070309020205020404" pitchFamily="49" charset="0"/>
              </a:rPr>
              <a:t>)</a:t>
            </a:r>
          </a:p>
          <a:p>
            <a:pPr algn="just">
              <a:spcBef>
                <a:spcPct val="20000"/>
              </a:spcBef>
            </a:pPr>
            <a:endParaRPr lang="en-US" sz="2400" dirty="0">
              <a:latin typeface="+mj-lt"/>
              <a:cs typeface="Arial" charset="0"/>
            </a:endParaRPr>
          </a:p>
          <a:p>
            <a:pPr marL="457200" indent="-4572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3200" b="1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073284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4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853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Floating Point Instruction Formats</a:t>
            </a:r>
          </a:p>
        </p:txBody>
      </p:sp>
      <p:sp>
        <p:nvSpPr>
          <p:cNvPr id="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990600"/>
            <a:ext cx="8534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cs typeface="Arial" charset="0"/>
              </a:rPr>
              <a:t>Use R-, I-, and S-type formats</a:t>
            </a:r>
          </a:p>
          <a:p>
            <a:pPr marL="457200" indent="-4572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cs typeface="Arial" charset="0"/>
              </a:rPr>
              <a:t>Introduce another format for multiply-add instructions that have 4 register operands: R4-type</a:t>
            </a:r>
            <a:endParaRPr lang="en-US" sz="2400" dirty="0">
              <a:latin typeface="+mj-lt"/>
              <a:cs typeface="Courier New" panose="02070309020205020404" pitchFamily="49" charset="0"/>
            </a:endParaRPr>
          </a:p>
          <a:p>
            <a:pPr algn="just">
              <a:spcBef>
                <a:spcPct val="20000"/>
              </a:spcBef>
            </a:pPr>
            <a:endParaRPr lang="en-US" sz="2400" dirty="0">
              <a:latin typeface="+mj-lt"/>
              <a:cs typeface="Arial" charset="0"/>
            </a:endParaRPr>
          </a:p>
          <a:p>
            <a:pPr marL="457200" indent="-4572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3200" b="1" dirty="0">
              <a:latin typeface="+mj-lt"/>
              <a:cs typeface="Arial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914400" y="3124200"/>
          <a:ext cx="750693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Visio" r:id="rId6" imgW="2424715" imgH="541574" progId="Visio.Drawing.11">
                  <p:embed/>
                </p:oleObj>
              </mc:Choice>
              <mc:Fallback>
                <p:oleObj name="Visio" r:id="rId6" imgW="2424715" imgH="541574" progId="Visio.Drawing.11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3124200"/>
                        <a:ext cx="7506938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935576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7321" name="Text 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5181600"/>
            <a:ext cx="7543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70C0"/>
                </a:solidFill>
                <a:latin typeface="+mj-lt"/>
              </a:rPr>
              <a:t>Note</a:t>
            </a:r>
            <a:r>
              <a:rPr lang="en-US" sz="20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000" dirty="0">
                <a:latin typeface="+mj-lt"/>
              </a:rPr>
              <a:t>immediate shift instructions (like </a:t>
            </a:r>
            <a:r>
              <a:rPr lang="en-US" sz="2000" dirty="0" err="1">
                <a:latin typeface="Courier" pitchFamily="49" charset="0"/>
              </a:rPr>
              <a:t>srai</a:t>
            </a:r>
            <a:r>
              <a:rPr lang="en-US" sz="2000" dirty="0">
                <a:latin typeface="Courier" pitchFamily="49" charset="0"/>
              </a:rPr>
              <a:t> t1, t2, 29</a:t>
            </a:r>
            <a:r>
              <a:rPr lang="en-US" sz="2000" dirty="0">
                <a:latin typeface="+mj-lt"/>
              </a:rPr>
              <a:t>) are R-type instructions. They encode the shift amount in the </a:t>
            </a:r>
            <a:r>
              <a:rPr lang="en-US" sz="2000" b="1" dirty="0">
                <a:latin typeface="+mj-lt"/>
              </a:rPr>
              <a:t>rs2</a:t>
            </a:r>
            <a:r>
              <a:rPr lang="en-US" sz="2000" dirty="0">
                <a:latin typeface="+mj-lt"/>
              </a:rPr>
              <a:t> field.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More R-Type Examples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762000" y="1066800"/>
          <a:ext cx="7940021" cy="4061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Visio" r:id="rId6" imgW="4355115" imgH="2226564" progId="Visio.Drawing.11">
                  <p:embed/>
                </p:oleObj>
              </mc:Choice>
              <mc:Fallback>
                <p:oleObj name="Visio" r:id="rId6" imgW="4355115" imgH="2226564" progId="Visio.Drawing.11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2000" y="1066800"/>
                        <a:ext cx="7940021" cy="4061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30415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834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9906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i="1" dirty="0">
                <a:solidFill>
                  <a:srgbClr val="0070C0"/>
                </a:solidFill>
                <a:latin typeface="+mj-lt"/>
                <a:cs typeface="Arial" charset="0"/>
              </a:rPr>
              <a:t>Immediate-type</a:t>
            </a:r>
            <a:endParaRPr lang="en-US" sz="24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3 operands: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ourier New" pitchFamily="49" charset="0"/>
                <a:cs typeface="Arial" charset="0"/>
              </a:rPr>
              <a:t>rs1</a:t>
            </a:r>
            <a:r>
              <a:rPr lang="en-US" sz="2000" dirty="0">
                <a:latin typeface="Times New Roman" pitchFamily="18" charset="0"/>
                <a:cs typeface="Arial" charset="0"/>
              </a:rPr>
              <a:t>: 	</a:t>
            </a:r>
            <a:r>
              <a:rPr lang="en-US" sz="2000" dirty="0">
                <a:latin typeface="+mj-lt"/>
                <a:cs typeface="Arial" charset="0"/>
              </a:rPr>
              <a:t>register source operand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+mj-lt"/>
                <a:cs typeface="Arial" charset="0"/>
              </a:rPr>
              <a:t>	register destination operand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err="1">
                <a:latin typeface="Courier New" pitchFamily="49" charset="0"/>
                <a:cs typeface="Arial" charset="0"/>
              </a:rPr>
              <a:t>imm</a:t>
            </a:r>
            <a:r>
              <a:rPr lang="en-US" sz="2000" dirty="0">
                <a:latin typeface="Times New Roman" pitchFamily="18" charset="0"/>
                <a:cs typeface="Arial" charset="0"/>
              </a:rPr>
              <a:t>:	</a:t>
            </a:r>
            <a:r>
              <a:rPr lang="en-US" sz="2000" dirty="0">
                <a:latin typeface="+mj-lt"/>
                <a:cs typeface="Arial" charset="0"/>
              </a:rPr>
              <a:t>12-bit two’s complement immediate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Other fields: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ourier New" pitchFamily="49" charset="0"/>
                <a:cs typeface="Arial" charset="0"/>
              </a:rPr>
              <a:t>op</a:t>
            </a:r>
            <a:r>
              <a:rPr lang="en-US" sz="2000" dirty="0">
                <a:latin typeface="Times New Roman" pitchFamily="18" charset="0"/>
                <a:cs typeface="Arial" charset="0"/>
              </a:rPr>
              <a:t>: 	</a:t>
            </a:r>
            <a:r>
              <a:rPr lang="en-US" sz="2000" dirty="0">
                <a:latin typeface="+mj-lt"/>
                <a:cs typeface="Arial" charset="0"/>
              </a:rPr>
              <a:t>the </a:t>
            </a:r>
            <a:r>
              <a:rPr lang="en-US" sz="2000" dirty="0" err="1">
                <a:latin typeface="+mj-lt"/>
                <a:cs typeface="Arial" charset="0"/>
              </a:rPr>
              <a:t>opcode</a:t>
            </a:r>
            <a:endParaRPr lang="en-US" sz="2000" dirty="0">
              <a:latin typeface="+mj-lt"/>
              <a:cs typeface="Arial" charset="0"/>
            </a:endParaRPr>
          </a:p>
          <a:p>
            <a:pPr marL="1295400" lvl="2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+mj-lt"/>
                <a:cs typeface="Arial" charset="0"/>
              </a:rPr>
              <a:t>Simplicity favors regularity: all instructions have </a:t>
            </a:r>
            <a:r>
              <a:rPr lang="en-US" sz="2000" dirty="0" err="1">
                <a:latin typeface="+mj-lt"/>
                <a:cs typeface="Arial" charset="0"/>
              </a:rPr>
              <a:t>opcode</a:t>
            </a:r>
            <a:endParaRPr lang="en-US" sz="2000" dirty="0">
              <a:latin typeface="+mj-lt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ourier New" pitchFamily="49" charset="0"/>
                <a:cs typeface="Arial" charset="0"/>
              </a:rPr>
              <a:t>funct3</a:t>
            </a:r>
            <a:r>
              <a:rPr lang="en-US" sz="2000" dirty="0">
                <a:latin typeface="Times New Roman" pitchFamily="18" charset="0"/>
                <a:cs typeface="Arial" charset="0"/>
              </a:rPr>
              <a:t>: </a:t>
            </a:r>
            <a:r>
              <a:rPr lang="en-US" sz="2000" dirty="0">
                <a:cs typeface="Arial" charset="0"/>
              </a:rPr>
              <a:t>the </a:t>
            </a:r>
            <a:r>
              <a:rPr lang="en-US" sz="2000" i="1" dirty="0">
                <a:cs typeface="Arial" charset="0"/>
              </a:rPr>
              <a:t>function </a:t>
            </a:r>
            <a:r>
              <a:rPr lang="en-US" sz="2000" dirty="0">
                <a:cs typeface="Arial" charset="0"/>
              </a:rPr>
              <a:t>(3-bit function code)</a:t>
            </a:r>
            <a:endParaRPr lang="en-US" sz="2000" i="1" dirty="0">
              <a:cs typeface="Arial" charset="0"/>
            </a:endParaRPr>
          </a:p>
          <a:p>
            <a:pPr marL="1295400" lvl="2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cs typeface="Arial" charset="0"/>
              </a:rPr>
              <a:t>with opcode, tells computer what operation to perform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I-Type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85800" y="4572000"/>
          <a:ext cx="7465807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Visio" r:id="rId6" imgW="2203269" imgH="540327" progId="Visio.Drawing.11">
                  <p:embed/>
                </p:oleObj>
              </mc:Choice>
              <mc:Fallback>
                <p:oleObj name="Visio" r:id="rId6" imgW="2203269" imgH="540327" progId="Visio.Drawing.11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5800" y="4572000"/>
                        <a:ext cx="7465807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089013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7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4267200"/>
            <a:ext cx="2895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070C0"/>
                </a:solidFill>
                <a:latin typeface="+mj-lt"/>
              </a:rPr>
              <a:t>Note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>
                <a:latin typeface="+mj-lt"/>
              </a:rPr>
              <a:t>the differing order of operands in assembly and machine codes:</a:t>
            </a:r>
          </a:p>
          <a:p>
            <a:pPr>
              <a:spcBef>
                <a:spcPct val="50000"/>
              </a:spcBef>
            </a:pPr>
            <a:r>
              <a:rPr lang="en-US" sz="1800" dirty="0" err="1">
                <a:latin typeface="Courier New" pitchFamily="49" charset="0"/>
              </a:rPr>
              <a:t>addi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rd</a:t>
            </a:r>
            <a:r>
              <a:rPr lang="en-US" sz="1800" dirty="0">
                <a:latin typeface="Courier New" pitchFamily="49" charset="0"/>
              </a:rPr>
              <a:t>, rs1, </a:t>
            </a:r>
            <a:r>
              <a:rPr lang="en-US" sz="1800" dirty="0" err="1">
                <a:latin typeface="Courier New" pitchFamily="49" charset="0"/>
              </a:rPr>
              <a:t>imm</a:t>
            </a:r>
            <a:endParaRPr lang="en-US" sz="1800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dirty="0" err="1">
                <a:latin typeface="Courier New" pitchFamily="49" charset="0"/>
              </a:rPr>
              <a:t>lw</a:t>
            </a:r>
            <a:r>
              <a:rPr lang="en-US" dirty="0">
                <a:latin typeface="Courier New" pitchFamily="49" charset="0"/>
              </a:rPr>
              <a:t>   </a:t>
            </a:r>
            <a:r>
              <a:rPr lang="en-US" dirty="0" err="1">
                <a:latin typeface="Courier New" pitchFamily="49" charset="0"/>
              </a:rPr>
              <a:t>rd</a:t>
            </a:r>
            <a:r>
              <a:rPr lang="en-US" dirty="0">
                <a:latin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</a:rPr>
              <a:t>imm</a:t>
            </a:r>
            <a:r>
              <a:rPr lang="en-US" dirty="0">
                <a:latin typeface="Courier New" pitchFamily="49" charset="0"/>
              </a:rPr>
              <a:t>(rs1)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I-Type Examples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676400" y="1066800"/>
          <a:ext cx="7204365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Visio" r:id="rId5" imgW="4444689" imgH="3056590" progId="Visio.Drawing.11">
                  <p:embed/>
                </p:oleObj>
              </mc:Choice>
              <mc:Fallback>
                <p:oleObj name="Visio" r:id="rId5" imgW="4444689" imgH="3056590" progId="Visio.Drawing.11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6400" y="1066800"/>
                        <a:ext cx="7204365" cy="495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167417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834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066800"/>
            <a:ext cx="7848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i="1" dirty="0">
                <a:solidFill>
                  <a:srgbClr val="0070C0"/>
                </a:solidFill>
                <a:latin typeface="+mj-lt"/>
                <a:cs typeface="Arial" charset="0"/>
              </a:rPr>
              <a:t>Store-Type</a:t>
            </a:r>
            <a:endParaRPr lang="en-US" sz="24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3 operands: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ourier New" pitchFamily="49" charset="0"/>
                <a:cs typeface="Arial" charset="0"/>
              </a:rPr>
              <a:t>rs1</a:t>
            </a:r>
            <a:r>
              <a:rPr lang="en-US" sz="2000" dirty="0">
                <a:latin typeface="Times New Roman" pitchFamily="18" charset="0"/>
                <a:cs typeface="Arial" charset="0"/>
              </a:rPr>
              <a:t>: 	</a:t>
            </a:r>
            <a:r>
              <a:rPr lang="en-US" sz="2000" dirty="0">
                <a:latin typeface="+mj-lt"/>
                <a:cs typeface="Arial" charset="0"/>
              </a:rPr>
              <a:t>base register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rs2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+mj-lt"/>
                <a:cs typeface="Arial" charset="0"/>
              </a:rPr>
              <a:t>	value to be stored to memory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err="1">
                <a:latin typeface="Courier New" pitchFamily="49" charset="0"/>
                <a:cs typeface="Arial" charset="0"/>
              </a:rPr>
              <a:t>imm</a:t>
            </a:r>
            <a:r>
              <a:rPr lang="en-US" sz="2000" dirty="0">
                <a:latin typeface="Times New Roman" pitchFamily="18" charset="0"/>
                <a:cs typeface="Arial" charset="0"/>
              </a:rPr>
              <a:t>:	</a:t>
            </a:r>
            <a:r>
              <a:rPr lang="en-US" sz="2000" dirty="0">
                <a:latin typeface="+mj-lt"/>
                <a:cs typeface="Arial" charset="0"/>
              </a:rPr>
              <a:t>12-bit two’s complement immediate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Other fields: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ourier New" pitchFamily="49" charset="0"/>
                <a:cs typeface="Arial" charset="0"/>
              </a:rPr>
              <a:t>op</a:t>
            </a:r>
            <a:r>
              <a:rPr lang="en-US" sz="2000" dirty="0">
                <a:latin typeface="Times New Roman" pitchFamily="18" charset="0"/>
                <a:cs typeface="Arial" charset="0"/>
              </a:rPr>
              <a:t>: 	</a:t>
            </a:r>
            <a:r>
              <a:rPr lang="en-US" sz="2000" dirty="0">
                <a:latin typeface="+mj-lt"/>
                <a:cs typeface="Arial" charset="0"/>
              </a:rPr>
              <a:t>the </a:t>
            </a:r>
            <a:r>
              <a:rPr lang="en-US" sz="2000" dirty="0" err="1">
                <a:latin typeface="+mj-lt"/>
                <a:cs typeface="Arial" charset="0"/>
              </a:rPr>
              <a:t>opcode</a:t>
            </a:r>
            <a:endParaRPr lang="en-US" sz="2000" dirty="0">
              <a:latin typeface="+mj-lt"/>
              <a:cs typeface="Arial" charset="0"/>
            </a:endParaRPr>
          </a:p>
          <a:p>
            <a:pPr marL="1295400" lvl="2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+mj-lt"/>
                <a:cs typeface="Arial" charset="0"/>
              </a:rPr>
              <a:t>Simplicity favors regularity: all instructions have </a:t>
            </a:r>
            <a:r>
              <a:rPr lang="en-US" sz="2000" dirty="0" err="1">
                <a:latin typeface="+mj-lt"/>
                <a:cs typeface="Arial" charset="0"/>
              </a:rPr>
              <a:t>opcode</a:t>
            </a:r>
            <a:endParaRPr lang="en-US" sz="2000" dirty="0">
              <a:latin typeface="+mj-lt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ourier New" pitchFamily="49" charset="0"/>
                <a:cs typeface="Arial" charset="0"/>
              </a:rPr>
              <a:t>funct3</a:t>
            </a:r>
            <a:r>
              <a:rPr lang="en-US" sz="2000" dirty="0">
                <a:latin typeface="Times New Roman" pitchFamily="18" charset="0"/>
                <a:cs typeface="Arial" charset="0"/>
              </a:rPr>
              <a:t>: </a:t>
            </a:r>
            <a:r>
              <a:rPr lang="en-US" sz="2000" dirty="0">
                <a:cs typeface="Arial" charset="0"/>
              </a:rPr>
              <a:t>the </a:t>
            </a:r>
            <a:r>
              <a:rPr lang="en-US" sz="2000" i="1" dirty="0">
                <a:cs typeface="Arial" charset="0"/>
              </a:rPr>
              <a:t>function </a:t>
            </a:r>
            <a:r>
              <a:rPr lang="en-US" sz="2000" dirty="0">
                <a:cs typeface="Arial" charset="0"/>
              </a:rPr>
              <a:t>(3-bit function code)</a:t>
            </a:r>
            <a:endParaRPr lang="en-US" sz="2000" i="1" dirty="0">
              <a:cs typeface="Arial" charset="0"/>
            </a:endParaRPr>
          </a:p>
          <a:p>
            <a:pPr marL="1295400" lvl="2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cs typeface="Arial" charset="0"/>
              </a:rPr>
              <a:t>with opcode, tells computer what operation to perform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S-Type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650697" y="4724400"/>
          <a:ext cx="589310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Visio" r:id="rId6" imgW="2203269" imgH="541159" progId="Visio.Drawing.11">
                  <p:embed/>
                </p:oleObj>
              </mc:Choice>
              <mc:Fallback>
                <p:oleObj name="Visio" r:id="rId6" imgW="2203269" imgH="541159" progId="Visio.Drawing.11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50697" y="4724400"/>
                        <a:ext cx="5893103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826279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944</TotalTime>
  <Words>2339</Words>
  <Application>Microsoft Macintosh PowerPoint</Application>
  <PresentationFormat>On-screen Show (4:3)</PresentationFormat>
  <Paragraphs>546</Paragraphs>
  <Slides>55</Slides>
  <Notes>55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66" baseType="lpstr">
      <vt:lpstr>Arial</vt:lpstr>
      <vt:lpstr>Arial Black</vt:lpstr>
      <vt:lpstr>Calibri</vt:lpstr>
      <vt:lpstr>Calibri Light</vt:lpstr>
      <vt:lpstr>Courier</vt:lpstr>
      <vt:lpstr>Courier New</vt:lpstr>
      <vt:lpstr>Courier10 BT</vt:lpstr>
      <vt:lpstr>Times New Roman</vt:lpstr>
      <vt:lpstr>Office Theme</vt:lpstr>
      <vt:lpstr>Visio</vt:lpstr>
      <vt:lpstr>VISIO</vt:lpstr>
      <vt:lpstr>Lecture 18:  RISC-V Machine Language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16:  RISC-V Assembly Language</dc:title>
  <dc:creator>Josh Brake</dc:creator>
  <cp:lastModifiedBy>Josh Brake</cp:lastModifiedBy>
  <cp:revision>10</cp:revision>
  <dcterms:created xsi:type="dcterms:W3CDTF">2020-03-25T22:34:01Z</dcterms:created>
  <dcterms:modified xsi:type="dcterms:W3CDTF">2020-04-03T22:38:25Z</dcterms:modified>
</cp:coreProperties>
</file>