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4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8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9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0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1.xml" ContentType="application/vnd.openxmlformats-officedocument.presentationml.notesSlide+xml"/>
  <Override PartName="/ppt/tags/tag68.xml" ContentType="application/vnd.openxmlformats-officedocument.presentationml.tags+xml"/>
  <Override PartName="/ppt/notesSlides/notesSlide22.xml" ContentType="application/vnd.openxmlformats-officedocument.presentationml.notesSlide+xml"/>
  <Override PartName="/ppt/tags/tag69.xml" ContentType="application/vnd.openxmlformats-officedocument.presentationml.tags+xml"/>
  <Override PartName="/ppt/notesSlides/notesSlide23.xml" ContentType="application/vnd.openxmlformats-officedocument.presentationml.notesSlide+xml"/>
  <Override PartName="/ppt/tags/tag70.xml" ContentType="application/vnd.openxmlformats-officedocument.presentationml.tags+xml"/>
  <Override PartName="/ppt/notesSlides/notesSlide24.xml" ContentType="application/vnd.openxmlformats-officedocument.presentationml.notesSlide+xml"/>
  <Override PartName="/ppt/tags/tag71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384" r:id="rId2"/>
    <p:sldId id="501" r:id="rId3"/>
    <p:sldId id="502" r:id="rId4"/>
    <p:sldId id="503" r:id="rId5"/>
    <p:sldId id="522" r:id="rId6"/>
    <p:sldId id="521" r:id="rId7"/>
    <p:sldId id="556" r:id="rId8"/>
    <p:sldId id="505" r:id="rId9"/>
    <p:sldId id="506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23" r:id="rId21"/>
    <p:sldId id="519" r:id="rId22"/>
    <p:sldId id="520" r:id="rId23"/>
    <p:sldId id="524" r:id="rId24"/>
    <p:sldId id="525" r:id="rId25"/>
    <p:sldId id="558" r:id="rId26"/>
    <p:sldId id="52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4"/>
    <p:restoredTop sz="96327"/>
  </p:normalViewPr>
  <p:slideViewPr>
    <p:cSldViewPr snapToGrid="0" snapToObjects="1">
      <p:cViewPr varScale="1">
        <p:scale>
          <a:sx n="147" d="100"/>
          <a:sy n="147" d="100"/>
        </p:scale>
        <p:origin x="1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BC7DD-124A-A041-A4A2-6331A8194EF2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A3FEE-E19E-454B-ABB8-4AF05298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9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D2E1503E-EACF-3142-AD1F-7CBD8573E1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0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0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0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0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DB4F368-4724-3841-AF0B-812A139452A8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F3080A3-914E-214E-94F9-BAD243FFF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65B9C15-9878-DC40-B9B9-8BA996DE7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721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B1B28-4AE5-4DB4-9EA9-AA360BFEFA11}" type="slidenum">
              <a:rPr lang="en-US"/>
              <a:pPr/>
              <a:t>10</a:t>
            </a:fld>
            <a:endParaRPr lang="en-US"/>
          </a:p>
        </p:txBody>
      </p:sp>
      <p:sp>
        <p:nvSpPr>
          <p:cNvPr id="125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56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7DB3F-E587-4F5A-B2BC-FBC1639CE683}" type="slidenum">
              <a:rPr lang="en-US"/>
              <a:pPr/>
              <a:t>11</a:t>
            </a:fld>
            <a:endParaRPr lang="en-US"/>
          </a:p>
        </p:txBody>
      </p:sp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78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2F669-3343-4E69-9804-D7096D3550C3}" type="slidenum">
              <a:rPr lang="en-US"/>
              <a:pPr/>
              <a:t>12</a:t>
            </a:fld>
            <a:endParaRPr lang="en-US"/>
          </a:p>
        </p:txBody>
      </p:sp>
      <p:sp>
        <p:nvSpPr>
          <p:cNvPr id="125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18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62DC7-8DC2-4099-A774-68B161F42923}" type="slidenum">
              <a:rPr lang="en-US"/>
              <a:pPr/>
              <a:t>13</a:t>
            </a:fld>
            <a:endParaRPr lang="en-US"/>
          </a:p>
        </p:txBody>
      </p:sp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41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29E75-0F59-4C6E-97F8-532AD85674B5}" type="slidenum">
              <a:rPr lang="en-US"/>
              <a:pPr/>
              <a:t>14</a:t>
            </a:fld>
            <a:endParaRPr lang="en-US"/>
          </a:p>
        </p:txBody>
      </p:sp>
      <p:sp>
        <p:nvSpPr>
          <p:cNvPr id="125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18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2F67B-10B8-481F-8B26-1B2CA45676FD}" type="slidenum">
              <a:rPr lang="en-US"/>
              <a:pPr/>
              <a:t>15</a:t>
            </a:fld>
            <a:endParaRPr lang="en-US"/>
          </a:p>
        </p:txBody>
      </p:sp>
      <p:sp>
        <p:nvSpPr>
          <p:cNvPr id="126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4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E5E39-896A-4A45-BF49-C674F9A7DF48}" type="slidenum">
              <a:rPr lang="en-US"/>
              <a:pPr/>
              <a:t>16</a:t>
            </a:fld>
            <a:endParaRPr lang="en-US"/>
          </a:p>
        </p:txBody>
      </p:sp>
      <p:sp>
        <p:nvSpPr>
          <p:cNvPr id="126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90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1FAD3-3192-43D7-B235-391EA1561C69}" type="slidenum">
              <a:rPr lang="en-US"/>
              <a:pPr/>
              <a:t>17</a:t>
            </a:fld>
            <a:endParaRPr lang="en-US"/>
          </a:p>
        </p:txBody>
      </p:sp>
      <p:sp>
        <p:nvSpPr>
          <p:cNvPr id="126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685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743D3-E981-4A41-8836-378690818951}" type="slidenum">
              <a:rPr lang="en-US"/>
              <a:pPr/>
              <a:t>18</a:t>
            </a:fld>
            <a:endParaRPr lang="en-US"/>
          </a:p>
        </p:txBody>
      </p:sp>
      <p:sp>
        <p:nvSpPr>
          <p:cNvPr id="126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10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6CD39-A2AB-46BA-BDCA-3963B6660C08}" type="slidenum">
              <a:rPr lang="en-US"/>
              <a:pPr/>
              <a:t>19</a:t>
            </a:fld>
            <a:endParaRPr lang="en-US"/>
          </a:p>
        </p:txBody>
      </p:sp>
      <p:sp>
        <p:nvSpPr>
          <p:cNvPr id="126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8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AE29D-32D5-418F-9989-5CA691C8C9EA}" type="slidenum">
              <a:rPr lang="en-US"/>
              <a:pPr/>
              <a:t>2</a:t>
            </a:fld>
            <a:endParaRPr lang="en-US"/>
          </a:p>
        </p:txBody>
      </p:sp>
      <p:sp>
        <p:nvSpPr>
          <p:cNvPr id="125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78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6CD39-A2AB-46BA-BDCA-3963B6660C08}" type="slidenum">
              <a:rPr lang="en-US"/>
              <a:pPr/>
              <a:t>20</a:t>
            </a:fld>
            <a:endParaRPr lang="en-US"/>
          </a:p>
        </p:txBody>
      </p:sp>
      <p:sp>
        <p:nvSpPr>
          <p:cNvPr id="126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671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2C9A1-9459-40CC-B338-56D3092BF632}" type="slidenum">
              <a:rPr lang="en-US"/>
              <a:pPr/>
              <a:t>21</a:t>
            </a:fld>
            <a:endParaRPr lang="en-US"/>
          </a:p>
        </p:txBody>
      </p:sp>
      <p:sp>
        <p:nvSpPr>
          <p:cNvPr id="126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704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84760-9F55-447D-9BC3-E99C633C5980}" type="slidenum">
              <a:rPr lang="en-US"/>
              <a:pPr/>
              <a:t>22</a:t>
            </a:fld>
            <a:endParaRPr lang="en-US"/>
          </a:p>
        </p:txBody>
      </p:sp>
      <p:sp>
        <p:nvSpPr>
          <p:cNvPr id="132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691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84760-9F55-447D-9BC3-E99C633C5980}" type="slidenum">
              <a:rPr lang="en-US"/>
              <a:pPr/>
              <a:t>23</a:t>
            </a:fld>
            <a:endParaRPr lang="en-US"/>
          </a:p>
        </p:txBody>
      </p:sp>
      <p:sp>
        <p:nvSpPr>
          <p:cNvPr id="132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913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84760-9F55-447D-9BC3-E99C633C5980}" type="slidenum">
              <a:rPr lang="en-US"/>
              <a:pPr/>
              <a:t>24</a:t>
            </a:fld>
            <a:endParaRPr lang="en-US"/>
          </a:p>
        </p:txBody>
      </p:sp>
      <p:sp>
        <p:nvSpPr>
          <p:cNvPr id="132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86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84760-9F55-447D-9BC3-E99C633C5980}" type="slidenum">
              <a:rPr lang="en-US"/>
              <a:pPr/>
              <a:t>25</a:t>
            </a:fld>
            <a:endParaRPr lang="en-US"/>
          </a:p>
        </p:txBody>
      </p:sp>
      <p:sp>
        <p:nvSpPr>
          <p:cNvPr id="132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917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84760-9F55-447D-9BC3-E99C633C5980}" type="slidenum">
              <a:rPr lang="en-US"/>
              <a:pPr/>
              <a:t>26</a:t>
            </a:fld>
            <a:endParaRPr lang="en-US"/>
          </a:p>
        </p:txBody>
      </p:sp>
      <p:sp>
        <p:nvSpPr>
          <p:cNvPr id="132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9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F0F76-070A-43E6-8114-E8C201A6416A}" type="slidenum">
              <a:rPr lang="en-US"/>
              <a:pPr/>
              <a:t>3</a:t>
            </a:fld>
            <a:endParaRPr lang="en-US"/>
          </a:p>
        </p:txBody>
      </p:sp>
      <p:sp>
        <p:nvSpPr>
          <p:cNvPr id="125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06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F0F76-070A-43E6-8114-E8C201A6416A}" type="slidenum">
              <a:rPr lang="en-US"/>
              <a:pPr/>
              <a:t>4</a:t>
            </a:fld>
            <a:endParaRPr lang="en-US"/>
          </a:p>
        </p:txBody>
      </p:sp>
      <p:sp>
        <p:nvSpPr>
          <p:cNvPr id="125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39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EB127-6C09-4034-9A72-5E846FE8F85A}" type="slidenum">
              <a:rPr lang="en-US"/>
              <a:pPr/>
              <a:t>5</a:t>
            </a:fld>
            <a:endParaRPr lang="en-US"/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83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EB127-6C09-4034-9A72-5E846FE8F85A}" type="slidenum">
              <a:rPr lang="en-US"/>
              <a:pPr/>
              <a:t>6</a:t>
            </a:fld>
            <a:endParaRPr lang="en-US"/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22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EB127-6C09-4034-9A72-5E846FE8F85A}" type="slidenum">
              <a:rPr lang="en-US"/>
              <a:pPr/>
              <a:t>7</a:t>
            </a:fld>
            <a:endParaRPr lang="en-US"/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3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F0F76-070A-43E6-8114-E8C201A6416A}" type="slidenum">
              <a:rPr lang="en-US"/>
              <a:pPr/>
              <a:t>8</a:t>
            </a:fld>
            <a:endParaRPr lang="en-US"/>
          </a:p>
        </p:txBody>
      </p:sp>
      <p:sp>
        <p:nvSpPr>
          <p:cNvPr id="125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95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F0F76-070A-43E6-8114-E8C201A6416A}" type="slidenum">
              <a:rPr lang="en-US"/>
              <a:pPr/>
              <a:t>9</a:t>
            </a:fld>
            <a:endParaRPr lang="en-US"/>
          </a:p>
        </p:txBody>
      </p:sp>
      <p:sp>
        <p:nvSpPr>
          <p:cNvPr id="125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2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9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11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HARRIS\Books\DDCAriscv\LectureSlides\riscv-logos\riscv-logos\PNG\Standard_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3" y="6324600"/>
            <a:ext cx="3354287" cy="56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429000" y="6365557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/>
              <a:t>Digital Design and Computer Architecture: RISC-V Edition</a:t>
            </a:r>
            <a:r>
              <a:rPr lang="en-US" sz="1400" b="0" baseline="0" dirty="0"/>
              <a:t> </a:t>
            </a:r>
          </a:p>
          <a:p>
            <a:pPr algn="r"/>
            <a:r>
              <a:rPr lang="en-US" sz="1400" b="0" baseline="0" dirty="0"/>
              <a:t>Har</a:t>
            </a:r>
            <a:r>
              <a:rPr lang="en-US" sz="1400" b="0" dirty="0"/>
              <a:t>ris &amp; Harris</a:t>
            </a:r>
            <a:r>
              <a:rPr lang="en-US" sz="1400" b="0" baseline="0" dirty="0"/>
              <a:t> © 2020 Elsevier</a:t>
            </a:r>
            <a:endParaRPr lang="en-US" sz="1400" b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55022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0" dirty="0">
                <a:solidFill>
                  <a:schemeClr val="tx1"/>
                </a:solidFill>
              </a:rPr>
              <a:t>Chapter 6 &lt;</a:t>
            </a:r>
            <a:fld id="{D1B2EFE9-D440-4A3B-858C-5FEDF5DD0E10}" type="slidenum">
              <a:rPr lang="en-US" sz="1400" smtClean="0">
                <a:solidFill>
                  <a:schemeClr val="tx1"/>
                </a:solidFill>
              </a:rPr>
              <a:pPr/>
              <a:t>‹#›</a:t>
            </a:fld>
            <a:r>
              <a:rPr lang="en-US" sz="1400" dirty="0">
                <a:solidFill>
                  <a:schemeClr val="tx1"/>
                </a:solidFill>
              </a:rPr>
              <a:t>&gt; 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524000" y="762000"/>
            <a:ext cx="76200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762000"/>
            <a:ext cx="1524000" cy="76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9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7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0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7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7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9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55420-17DE-E943-9E8A-8452B1B07ED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280A2-E646-C24B-9F38-D429DC73F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5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6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40.xml"/><Relationship Id="rId7" Type="http://schemas.openxmlformats.org/officeDocument/2006/relationships/oleObject" Target="../embeddings/oleObject2.bin"/><Relationship Id="rId2" Type="http://schemas.openxmlformats.org/officeDocument/2006/relationships/tags" Target="../tags/tag39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52.xml"/><Relationship Id="rId7" Type="http://schemas.openxmlformats.org/officeDocument/2006/relationships/oleObject" Target="../embeddings/oleObject3.bin"/><Relationship Id="rId2" Type="http://schemas.openxmlformats.org/officeDocument/2006/relationships/tags" Target="../tags/tag51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1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DA1E0682-7980-454F-944D-3280DDBF53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45724" y="2495550"/>
            <a:ext cx="4852551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Lecture 17: </a:t>
            </a:r>
            <a:br>
              <a:rPr lang="en-US" altLang="en-US" sz="4000" b="1" dirty="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</a:br>
            <a:r>
              <a:rPr lang="en-US" altLang="en-US" sz="2400" b="1" dirty="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Function Calls</a:t>
            </a:r>
          </a:p>
        </p:txBody>
      </p:sp>
      <p:sp>
        <p:nvSpPr>
          <p:cNvPr id="15367" name="Rectangle 2">
            <a:extLst>
              <a:ext uri="{FF2B5EF4-FFF2-40B4-BE49-F238E27FC236}">
                <a16:creationId xmlns:a16="http://schemas.microsoft.com/office/drawing/2014/main" id="{5FD2FB04-88C7-144F-9589-7AA8323E7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9413"/>
            <a:ext cx="8153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dirty="0">
                <a:latin typeface="Arial Black" panose="020B0604020202020204" pitchFamily="34" charset="0"/>
              </a:rPr>
              <a:t>E85</a:t>
            </a:r>
          </a:p>
          <a:p>
            <a:pPr algn="ctr" eaLnBrk="1" hangingPunct="1"/>
            <a:r>
              <a:rPr lang="en-US" altLang="en-US" dirty="0">
                <a:latin typeface="Arial Black" panose="020B0604020202020204" pitchFamily="34" charset="0"/>
              </a:rPr>
              <a:t>Digital Electronics &amp; Computer Architecture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57818D-043C-5041-8E5C-3EE514FA6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4400" y="4997450"/>
            <a:ext cx="1422400" cy="1422400"/>
          </a:xfrm>
          <a:prstGeom prst="rect">
            <a:avLst/>
          </a:prstGeom>
        </p:spPr>
      </p:pic>
      <p:pic>
        <p:nvPicPr>
          <p:cNvPr id="10" name="Picture 2" descr="C:\HARRIS\Books\DDCAriscv\LectureSlides\riscv-logos\riscv-logos\PNG\Standard_2.png">
            <a:extLst>
              <a:ext uri="{FF2B5EF4-FFF2-40B4-BE49-F238E27FC236}">
                <a16:creationId xmlns:a16="http://schemas.microsoft.com/office/drawing/2014/main" id="{8C804855-FF31-ED4E-AD45-F4472E0F9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17319"/>
            <a:ext cx="5733974" cy="96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2BADD450-947F-3948-90A6-F524BC543EEF}"/>
              </a:ext>
            </a:extLst>
          </p:cNvPr>
          <p:cNvSpPr/>
          <p:nvPr/>
        </p:nvSpPr>
        <p:spPr>
          <a:xfrm>
            <a:off x="358486" y="316057"/>
            <a:ext cx="8427027" cy="6225886"/>
          </a:xfrm>
          <a:prstGeom prst="frame">
            <a:avLst>
              <a:gd name="adj1" fmla="val 473"/>
            </a:avLst>
          </a:prstGeom>
          <a:solidFill>
            <a:srgbClr val="2732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1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143812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143813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+mj-lt"/>
                <a:cs typeface="Arial" charset="0"/>
              </a:rPr>
              <a:t>C Code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800" dirty="0">
                <a:latin typeface="Courier New" pitchFamily="49" charset="0"/>
                <a:cs typeface="Arial" charset="0"/>
              </a:rPr>
              <a:t> main()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  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800" dirty="0">
                <a:latin typeface="Courier New" pitchFamily="49" charset="0"/>
                <a:cs typeface="Arial" charset="0"/>
              </a:rPr>
              <a:t> y;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  ...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  y = 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diffofsums</a:t>
            </a:r>
            <a:r>
              <a:rPr lang="en-US" sz="1800" dirty="0">
                <a:latin typeface="Courier New" pitchFamily="49" charset="0"/>
                <a:cs typeface="Arial" charset="0"/>
              </a:rPr>
              <a:t>(2, 3, 4, 5);  // 4 arguments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  ...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}</a:t>
            </a:r>
          </a:p>
          <a:p>
            <a:pPr marL="342900" indent="-342900">
              <a:spcBef>
                <a:spcPct val="20000"/>
              </a:spcBef>
            </a:pPr>
            <a:endParaRPr lang="en-US" sz="800" dirty="0">
              <a:latin typeface="Courier New" pitchFamily="49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8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800" dirty="0">
                <a:latin typeface="Courier New" pitchFamily="49" charset="0"/>
                <a:cs typeface="Arial" charset="0"/>
              </a:rPr>
              <a:t> 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diffofsums</a:t>
            </a:r>
            <a:r>
              <a:rPr lang="en-US" sz="1800" dirty="0">
                <a:latin typeface="Courier New" pitchFamily="49" charset="0"/>
                <a:cs typeface="Arial" charset="0"/>
              </a:rPr>
              <a:t>(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800" dirty="0">
                <a:latin typeface="Courier New" pitchFamily="49" charset="0"/>
                <a:cs typeface="Arial" charset="0"/>
              </a:rPr>
              <a:t> f, 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800" dirty="0">
                <a:latin typeface="Courier New" pitchFamily="49" charset="0"/>
                <a:cs typeface="Arial" charset="0"/>
              </a:rPr>
              <a:t> g, 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800" dirty="0">
                <a:latin typeface="Courier New" pitchFamily="49" charset="0"/>
                <a:cs typeface="Arial" charset="0"/>
              </a:rPr>
              <a:t> h, 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800" dirty="0">
                <a:latin typeface="Courier New" pitchFamily="49" charset="0"/>
                <a:cs typeface="Arial" charset="0"/>
              </a:rPr>
              <a:t> 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i</a:t>
            </a:r>
            <a:r>
              <a:rPr lang="en-US" sz="1800" dirty="0">
                <a:latin typeface="Courier New" pitchFamily="49" charset="0"/>
                <a:cs typeface="Arial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  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800" dirty="0">
                <a:latin typeface="Courier New" pitchFamily="49" charset="0"/>
                <a:cs typeface="Arial" charset="0"/>
              </a:rPr>
              <a:t> result;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  result = (f + g) - (h + </a:t>
            </a:r>
            <a:r>
              <a:rPr lang="en-US" sz="1800" dirty="0" err="1">
                <a:latin typeface="Courier New" pitchFamily="49" charset="0"/>
                <a:cs typeface="Arial" charset="0"/>
              </a:rPr>
              <a:t>i</a:t>
            </a:r>
            <a:r>
              <a:rPr lang="en-US" sz="1800" dirty="0">
                <a:latin typeface="Courier New" pitchFamily="49" charset="0"/>
                <a:cs typeface="Arial" charset="0"/>
              </a:rPr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  return result;               // return value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latin typeface="Courier New" pitchFamily="49" charset="0"/>
                <a:cs typeface="Arial" charset="0"/>
              </a:rPr>
              <a:t>}</a:t>
            </a:r>
          </a:p>
          <a:p>
            <a:pPr marL="342900" indent="-342900">
              <a:spcBef>
                <a:spcPct val="20000"/>
              </a:spcBef>
            </a:pPr>
            <a:endParaRPr lang="en-US" sz="1800" dirty="0">
              <a:latin typeface="Courier New" pitchFamily="49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8759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Input Arguments &amp; Return Value</a:t>
            </a:r>
          </a:p>
        </p:txBody>
      </p:sp>
    </p:spTree>
    <p:extLst>
      <p:ext uri="{BB962C8B-B14F-4D97-AF65-F5344CB8AC3E}">
        <p14:creationId xmlns:p14="http://schemas.microsoft.com/office/powerpoint/2010/main" val="38609134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9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069060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06906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1069062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990600"/>
            <a:ext cx="7162800" cy="490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RISC-V assembly code</a:t>
            </a:r>
          </a:p>
          <a:p>
            <a:r>
              <a:rPr lang="en-US" sz="1700" dirty="0">
                <a:latin typeface="Courier New" pitchFamily="49" charset="0"/>
              </a:rPr>
              <a:t># s7 = y</a:t>
            </a:r>
          </a:p>
          <a:p>
            <a:r>
              <a:rPr lang="en-US" sz="1700" dirty="0">
                <a:latin typeface="Courier New" pitchFamily="49" charset="0"/>
              </a:rPr>
              <a:t>main:</a:t>
            </a:r>
          </a:p>
          <a:p>
            <a:r>
              <a:rPr lang="en-US" sz="1700" dirty="0">
                <a:latin typeface="Courier New" pitchFamily="49" charset="0"/>
              </a:rPr>
              <a:t>. . .</a:t>
            </a:r>
          </a:p>
          <a:p>
            <a:r>
              <a:rPr lang="en-US" sz="1700" dirty="0" err="1">
                <a:latin typeface="Courier New" pitchFamily="49" charset="0"/>
              </a:rPr>
              <a:t>addi</a:t>
            </a:r>
            <a:r>
              <a:rPr lang="en-US" sz="1700" dirty="0">
                <a:latin typeface="Courier New" pitchFamily="49" charset="0"/>
              </a:rPr>
              <a:t> a0, zero, 2  # argument 0 = 2</a:t>
            </a:r>
          </a:p>
          <a:p>
            <a:r>
              <a:rPr lang="en-US" sz="1700" dirty="0" err="1">
                <a:latin typeface="Courier New" pitchFamily="49" charset="0"/>
              </a:rPr>
              <a:t>addi</a:t>
            </a:r>
            <a:r>
              <a:rPr lang="en-US" sz="1700" dirty="0">
                <a:latin typeface="Courier New" pitchFamily="49" charset="0"/>
              </a:rPr>
              <a:t> a1, zero, 3  # argument 1 = 3</a:t>
            </a:r>
          </a:p>
          <a:p>
            <a:r>
              <a:rPr lang="en-US" sz="1700" dirty="0" err="1">
                <a:latin typeface="Courier New" pitchFamily="49" charset="0"/>
              </a:rPr>
              <a:t>addi</a:t>
            </a:r>
            <a:r>
              <a:rPr lang="en-US" sz="1700" dirty="0">
                <a:latin typeface="Courier New" pitchFamily="49" charset="0"/>
              </a:rPr>
              <a:t> a2, zero, 4  # argument 2 = 4</a:t>
            </a:r>
          </a:p>
          <a:p>
            <a:r>
              <a:rPr lang="en-US" sz="1700" dirty="0" err="1">
                <a:latin typeface="Courier New" pitchFamily="49" charset="0"/>
              </a:rPr>
              <a:t>addi</a:t>
            </a:r>
            <a:r>
              <a:rPr lang="en-US" sz="1700" dirty="0">
                <a:latin typeface="Courier New" pitchFamily="49" charset="0"/>
              </a:rPr>
              <a:t> a3, zero, 5  # argument 3 = 5</a:t>
            </a:r>
          </a:p>
          <a:p>
            <a:r>
              <a:rPr lang="en-US" sz="1700" dirty="0" err="1">
                <a:latin typeface="Courier New" pitchFamily="49" charset="0"/>
              </a:rPr>
              <a:t>jal</a:t>
            </a:r>
            <a:r>
              <a:rPr lang="en-US" sz="1700" dirty="0">
                <a:latin typeface="Courier New" pitchFamily="49" charset="0"/>
              </a:rPr>
              <a:t>  </a:t>
            </a:r>
            <a:r>
              <a:rPr lang="en-US" sz="1700" dirty="0" err="1">
                <a:latin typeface="Courier New" pitchFamily="49" charset="0"/>
              </a:rPr>
              <a:t>diffofsums</a:t>
            </a:r>
            <a:r>
              <a:rPr lang="en-US" sz="1700" dirty="0">
                <a:latin typeface="Courier New" pitchFamily="49" charset="0"/>
              </a:rPr>
              <a:t>   # call function</a:t>
            </a:r>
          </a:p>
          <a:p>
            <a:r>
              <a:rPr lang="en-US" sz="1700" dirty="0">
                <a:latin typeface="Courier New" pitchFamily="49" charset="0"/>
              </a:rPr>
              <a:t>add  s7, a0, zero # y = returned value</a:t>
            </a:r>
          </a:p>
          <a:p>
            <a:r>
              <a:rPr lang="en-US" sz="1700" dirty="0">
                <a:latin typeface="Courier New" pitchFamily="49" charset="0"/>
              </a:rPr>
              <a:t>. . .</a:t>
            </a:r>
          </a:p>
          <a:p>
            <a:r>
              <a:rPr lang="en-US" sz="1700" dirty="0">
                <a:latin typeface="Courier New" pitchFamily="49" charset="0"/>
              </a:rPr>
              <a:t># s3 = result</a:t>
            </a:r>
          </a:p>
          <a:p>
            <a:r>
              <a:rPr lang="en-US" sz="1700" dirty="0" err="1">
                <a:latin typeface="Courier New" pitchFamily="49" charset="0"/>
              </a:rPr>
              <a:t>diffofsums</a:t>
            </a:r>
            <a:r>
              <a:rPr lang="en-US" sz="1700" dirty="0">
                <a:latin typeface="Courier New" pitchFamily="49" charset="0"/>
              </a:rPr>
              <a:t>:</a:t>
            </a:r>
          </a:p>
          <a:p>
            <a:r>
              <a:rPr lang="en-US" sz="1700" dirty="0">
                <a:latin typeface="Courier New" pitchFamily="49" charset="0"/>
              </a:rPr>
              <a:t>add  t0, a0, a1   # t0 = f + g</a:t>
            </a:r>
          </a:p>
          <a:p>
            <a:r>
              <a:rPr lang="en-US" sz="1700" dirty="0">
                <a:latin typeface="Courier New" pitchFamily="49" charset="0"/>
              </a:rPr>
              <a:t>add  t1, a2, a3   # t1 = h + </a:t>
            </a:r>
            <a:r>
              <a:rPr lang="en-US" sz="1700" dirty="0" err="1">
                <a:latin typeface="Courier New" pitchFamily="49" charset="0"/>
              </a:rPr>
              <a:t>i</a:t>
            </a:r>
            <a:endParaRPr lang="en-US" sz="1700" dirty="0">
              <a:latin typeface="Courier New" pitchFamily="49" charset="0"/>
            </a:endParaRPr>
          </a:p>
          <a:p>
            <a:r>
              <a:rPr lang="en-US" sz="1700" dirty="0">
                <a:latin typeface="Courier New" pitchFamily="49" charset="0"/>
              </a:rPr>
              <a:t>sub  s3, t0, t1   # result = (f + g) − (h +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)</a:t>
            </a:r>
          </a:p>
          <a:p>
            <a:r>
              <a:rPr lang="en-US" sz="1700" dirty="0">
                <a:latin typeface="Courier New" pitchFamily="49" charset="0"/>
              </a:rPr>
              <a:t>add  a0, s3, zero # put return value in a0</a:t>
            </a:r>
          </a:p>
          <a:p>
            <a:r>
              <a:rPr lang="en-US" sz="1700" dirty="0" err="1">
                <a:latin typeface="Courier New" pitchFamily="49" charset="0"/>
              </a:rPr>
              <a:t>jr</a:t>
            </a:r>
            <a:r>
              <a:rPr lang="en-US" sz="1700" dirty="0">
                <a:latin typeface="Courier New" pitchFamily="49" charset="0"/>
              </a:rPr>
              <a:t>   </a:t>
            </a:r>
            <a:r>
              <a:rPr lang="en-US" sz="1700" dirty="0" err="1">
                <a:latin typeface="Courier New" pitchFamily="49" charset="0"/>
              </a:rPr>
              <a:t>ra</a:t>
            </a:r>
            <a:r>
              <a:rPr lang="en-US" sz="1700" dirty="0">
                <a:latin typeface="Courier New" pitchFamily="49" charset="0"/>
              </a:rPr>
              <a:t>           # return to caller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Input Arguments &amp; Return Value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17400" y="1135937"/>
            <a:ext cx="304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diffofsums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0070C0"/>
                </a:solidFill>
              </a:rPr>
              <a:t>         is pseudocode for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diffofsums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4112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9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140740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14074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1140742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990600"/>
            <a:ext cx="7162800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RISC-V assembly code</a:t>
            </a:r>
          </a:p>
          <a:p>
            <a:r>
              <a:rPr lang="en-US" sz="1700" dirty="0">
                <a:latin typeface="Courier New" pitchFamily="49" charset="0"/>
              </a:rPr>
              <a:t># s3 = result</a:t>
            </a:r>
          </a:p>
          <a:p>
            <a:r>
              <a:rPr lang="en-US" sz="1700" dirty="0" err="1">
                <a:latin typeface="Courier New" pitchFamily="49" charset="0"/>
              </a:rPr>
              <a:t>diffofsums</a:t>
            </a:r>
            <a:r>
              <a:rPr lang="en-US" sz="1700" dirty="0">
                <a:latin typeface="Courier New" pitchFamily="49" charset="0"/>
              </a:rPr>
              <a:t>:</a:t>
            </a:r>
          </a:p>
          <a:p>
            <a:r>
              <a:rPr lang="en-US" sz="1700" dirty="0">
                <a:latin typeface="Courier New" pitchFamily="49" charset="0"/>
              </a:rPr>
              <a:t>  add  </a:t>
            </a:r>
            <a:r>
              <a:rPr lang="en-US" sz="1700" b="1" dirty="0">
                <a:solidFill>
                  <a:srgbClr val="FF0000"/>
                </a:solidFill>
                <a:latin typeface="Courier New" pitchFamily="49" charset="0"/>
              </a:rPr>
              <a:t>t0</a:t>
            </a:r>
            <a:r>
              <a:rPr lang="en-US" sz="1700" dirty="0">
                <a:latin typeface="Courier New" pitchFamily="49" charset="0"/>
              </a:rPr>
              <a:t>, a0, a1   # t0 = f + g</a:t>
            </a:r>
          </a:p>
          <a:p>
            <a:r>
              <a:rPr lang="en-US" sz="1700" dirty="0">
                <a:latin typeface="Courier New" pitchFamily="49" charset="0"/>
              </a:rPr>
              <a:t>  add  </a:t>
            </a:r>
            <a:r>
              <a:rPr lang="en-US" sz="1700" b="1" dirty="0">
                <a:solidFill>
                  <a:srgbClr val="FF0000"/>
                </a:solidFill>
                <a:latin typeface="Courier New" pitchFamily="49" charset="0"/>
              </a:rPr>
              <a:t>t1</a:t>
            </a:r>
            <a:r>
              <a:rPr lang="en-US" sz="1700" dirty="0">
                <a:latin typeface="Courier New" pitchFamily="49" charset="0"/>
              </a:rPr>
              <a:t>, a2, a3   # t1 = h + </a:t>
            </a:r>
            <a:r>
              <a:rPr lang="en-US" sz="1700" dirty="0" err="1">
                <a:latin typeface="Courier New" pitchFamily="49" charset="0"/>
              </a:rPr>
              <a:t>i</a:t>
            </a:r>
            <a:endParaRPr lang="en-US" sz="1700" dirty="0">
              <a:latin typeface="Courier New" pitchFamily="49" charset="0"/>
            </a:endParaRPr>
          </a:p>
          <a:p>
            <a:r>
              <a:rPr lang="en-US" sz="1700" dirty="0">
                <a:latin typeface="Courier New" pitchFamily="49" charset="0"/>
              </a:rPr>
              <a:t>  sub  </a:t>
            </a:r>
            <a:r>
              <a:rPr lang="en-US" sz="1700" b="1" dirty="0">
                <a:solidFill>
                  <a:srgbClr val="FF0000"/>
                </a:solidFill>
                <a:latin typeface="Courier New" pitchFamily="49" charset="0"/>
              </a:rPr>
              <a:t>s3</a:t>
            </a:r>
            <a:r>
              <a:rPr lang="en-US" sz="1700" dirty="0">
                <a:latin typeface="Courier New" pitchFamily="49" charset="0"/>
              </a:rPr>
              <a:t>, t0, t1   # result = (f + g) − (h +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)</a:t>
            </a:r>
          </a:p>
          <a:p>
            <a:r>
              <a:rPr lang="en-US" sz="1700" dirty="0">
                <a:latin typeface="Courier New" pitchFamily="49" charset="0"/>
              </a:rPr>
              <a:t>  add  a0, s3, zero # put return value in a0</a:t>
            </a:r>
          </a:p>
          <a:p>
            <a:r>
              <a:rPr lang="en-US" sz="1700" dirty="0">
                <a:latin typeface="Courier New" pitchFamily="49" charset="0"/>
              </a:rPr>
              <a:t>  </a:t>
            </a:r>
            <a:r>
              <a:rPr lang="en-US" sz="1700" dirty="0" err="1">
                <a:latin typeface="Courier New" pitchFamily="49" charset="0"/>
              </a:rPr>
              <a:t>jr</a:t>
            </a:r>
            <a:r>
              <a:rPr lang="en-US" sz="1700" dirty="0">
                <a:latin typeface="Courier New" pitchFamily="49" charset="0"/>
              </a:rPr>
              <a:t>   </a:t>
            </a:r>
            <a:r>
              <a:rPr lang="en-US" sz="1700" dirty="0" err="1">
                <a:latin typeface="Courier New" pitchFamily="49" charset="0"/>
              </a:rPr>
              <a:t>ra</a:t>
            </a:r>
            <a:r>
              <a:rPr lang="en-US" sz="1700" dirty="0">
                <a:latin typeface="Courier New" pitchFamily="49" charset="0"/>
              </a:rPr>
              <a:t>           # return to caller</a:t>
            </a:r>
          </a:p>
        </p:txBody>
      </p:sp>
      <p:sp>
        <p:nvSpPr>
          <p:cNvPr id="1140743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3733800"/>
            <a:ext cx="82296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Courier New" pitchFamily="49" charset="0"/>
              </a:rPr>
              <a:t>diffofsums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>
                <a:latin typeface="+mj-lt"/>
              </a:rPr>
              <a:t>overwrote 3 registers: </a:t>
            </a:r>
            <a:r>
              <a:rPr lang="en-US" sz="2600" dirty="0">
                <a:latin typeface="Courier New" pitchFamily="49" charset="0"/>
              </a:rPr>
              <a:t>t0</a:t>
            </a:r>
            <a:r>
              <a:rPr lang="en-US" sz="2600" dirty="0"/>
              <a:t>, </a:t>
            </a:r>
            <a:r>
              <a:rPr lang="en-US" sz="2600" dirty="0">
                <a:latin typeface="Courier New" pitchFamily="49" charset="0"/>
              </a:rPr>
              <a:t>t1</a:t>
            </a:r>
            <a:r>
              <a:rPr lang="en-US" sz="2600" dirty="0"/>
              <a:t>, </a:t>
            </a:r>
            <a:r>
              <a:rPr lang="en-US" sz="2600" dirty="0">
                <a:latin typeface="Courier New" pitchFamily="49" charset="0"/>
              </a:rPr>
              <a:t>s3</a:t>
            </a:r>
            <a:endParaRPr lang="en-US" sz="26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600" dirty="0" err="1">
                <a:latin typeface="Courier New" pitchFamily="49" charset="0"/>
              </a:rPr>
              <a:t>diffofsums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>
                <a:latin typeface="+mj-lt"/>
              </a:rPr>
              <a:t>can use the </a:t>
            </a:r>
            <a:r>
              <a:rPr lang="en-US" sz="2600" i="1" dirty="0">
                <a:latin typeface="+mj-lt"/>
              </a:rPr>
              <a:t>stack </a:t>
            </a:r>
            <a:r>
              <a:rPr lang="en-US" sz="2600" dirty="0">
                <a:latin typeface="+mj-lt"/>
              </a:rPr>
              <a:t>to temporarily store registers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8759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Input Arguments &amp; Return Value</a:t>
            </a:r>
          </a:p>
        </p:txBody>
      </p:sp>
    </p:spTree>
    <p:extLst>
      <p:ext uri="{BB962C8B-B14F-4D97-AF65-F5344CB8AC3E}">
        <p14:creationId xmlns:p14="http://schemas.microsoft.com/office/powerpoint/2010/main" val="283281825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8281" name="Object 9"/>
          <p:cNvGraphicFramePr>
            <a:graphicFrameLocks noGrp="1" noChangeAspect="1"/>
          </p:cNvGraphicFramePr>
          <p:nvPr>
            <p:ph idx="4294967295"/>
            <p:custDataLst>
              <p:tags r:id="rId2"/>
            </p:custDataLst>
          </p:nvPr>
        </p:nvGraphicFramePr>
        <p:xfrm>
          <a:off x="6172200" y="1447800"/>
          <a:ext cx="2465387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8" imgW="1104900" imgH="1981200" progId="">
                  <p:embed/>
                </p:oleObj>
              </mc:Choice>
              <mc:Fallback>
                <p:oleObj r:id="rId8" imgW="1104900" imgH="1981200" progId="">
                  <p:embed/>
                  <p:pic>
                    <p:nvPicPr>
                      <p:cNvPr id="10782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447800"/>
                        <a:ext cx="2465387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827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07827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1078280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1143000"/>
            <a:ext cx="5334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Memory used to temporarily save variables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Like stack of dishes, last-in-first-out (LIFO) queue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Expands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uses more memory when more space needed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Contracts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uses less memory when the space is no longer needed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Stack</a:t>
            </a:r>
          </a:p>
        </p:txBody>
      </p:sp>
    </p:spTree>
    <p:extLst>
      <p:ext uri="{BB962C8B-B14F-4D97-AF65-F5344CB8AC3E}">
        <p14:creationId xmlns:p14="http://schemas.microsoft.com/office/powerpoint/2010/main" val="354606033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14483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144839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Grows down (from higher to lower memory addresses)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Stack pointer: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points to top of the 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Stack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39277" y="2978150"/>
          <a:ext cx="7671323" cy="304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Visio" r:id="rId7" imgW="3550609" imgH="1400279" progId="Visio.Drawing.11">
                  <p:embed/>
                </p:oleObj>
              </mc:Choice>
              <mc:Fallback>
                <p:oleObj name="Visio" r:id="rId7" imgW="3550609" imgH="1400279" progId="Visio.Drawing.11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9277" y="2978150"/>
                        <a:ext cx="7671323" cy="304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499568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303" name="Rectangle 7"/>
          <p:cNvSpPr>
            <a:spLocks noGrp="1" noChangeArrowheads="1"/>
          </p:cNvSpPr>
          <p:nvPr>
            <p:ph idx="4294967295"/>
            <p:custDataLst>
              <p:tags r:id="rId1"/>
            </p:custDataLst>
          </p:nvPr>
        </p:nvSpPr>
        <p:spPr>
          <a:xfrm>
            <a:off x="1447800" y="3335338"/>
            <a:ext cx="7772400" cy="2913062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# RISC-V assembly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# s3 = result</a:t>
            </a:r>
          </a:p>
          <a:p>
            <a:pPr>
              <a:buFontTx/>
              <a:buNone/>
            </a:pPr>
            <a:r>
              <a:rPr lang="en-US" sz="2000" dirty="0" err="1">
                <a:latin typeface="Courier New" pitchFamily="49" charset="0"/>
              </a:rPr>
              <a:t>diffofsums</a:t>
            </a:r>
            <a:r>
              <a:rPr lang="en-US" sz="2000" dirty="0">
                <a:latin typeface="Courier New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add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t0</a:t>
            </a:r>
            <a:r>
              <a:rPr lang="en-US" sz="2000" dirty="0">
                <a:latin typeface="Courier New" pitchFamily="49" charset="0"/>
              </a:rPr>
              <a:t>, a0, a1   # t0 = f + g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add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t1</a:t>
            </a:r>
            <a:r>
              <a:rPr lang="en-US" sz="2000" dirty="0">
                <a:latin typeface="Courier New" pitchFamily="49" charset="0"/>
              </a:rPr>
              <a:t>, a2, a3   # t1 = h + </a:t>
            </a: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sub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s3</a:t>
            </a:r>
            <a:r>
              <a:rPr lang="en-US" sz="2000" dirty="0">
                <a:latin typeface="Courier New" pitchFamily="49" charset="0"/>
              </a:rPr>
              <a:t>, t0, t1   # result = (f + g) − (h + 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add  a0, s3, zero # put return value in a0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jr</a:t>
            </a: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ra</a:t>
            </a:r>
            <a:r>
              <a:rPr lang="en-US" sz="2000" dirty="0">
                <a:latin typeface="Courier New" pitchFamily="49" charset="0"/>
              </a:rPr>
              <a:t>           # return to caller</a:t>
            </a:r>
          </a:p>
        </p:txBody>
      </p:sp>
      <p:sp>
        <p:nvSpPr>
          <p:cNvPr id="107929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0793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0793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1079304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Called functions must have no unintended side effects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US" sz="3000" dirty="0" err="1">
                <a:latin typeface="Courier New" pitchFamily="49" charset="0"/>
                <a:cs typeface="Arial" charset="0"/>
              </a:rPr>
              <a:t>diffofsums</a:t>
            </a:r>
            <a:r>
              <a:rPr lang="en-US" sz="3000" dirty="0">
                <a:latin typeface="Times New Roman" pitchFamily="18" charset="0"/>
                <a:cs typeface="Arial" charset="0"/>
              </a:rPr>
              <a:t>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overwrites 3 registers: </a:t>
            </a:r>
            <a:r>
              <a:rPr lang="en-US" sz="3000" dirty="0">
                <a:latin typeface="Courier New" pitchFamily="49" charset="0"/>
                <a:cs typeface="Arial" charset="0"/>
              </a:rPr>
              <a:t>t0</a:t>
            </a:r>
            <a:r>
              <a:rPr lang="en-US" sz="3000" dirty="0">
                <a:latin typeface="Times New Roman" pitchFamily="18" charset="0"/>
                <a:cs typeface="Arial" charset="0"/>
              </a:rPr>
              <a:t>, </a:t>
            </a:r>
            <a:r>
              <a:rPr lang="en-US" sz="3000" dirty="0">
                <a:latin typeface="Courier New" pitchFamily="49" charset="0"/>
                <a:cs typeface="Arial" charset="0"/>
              </a:rPr>
              <a:t>t1</a:t>
            </a:r>
            <a:r>
              <a:rPr lang="en-US" sz="3000" dirty="0">
                <a:latin typeface="Times New Roman" pitchFamily="18" charset="0"/>
                <a:cs typeface="Arial" charset="0"/>
              </a:rPr>
              <a:t>, </a:t>
            </a:r>
            <a:r>
              <a:rPr lang="en-US" sz="3000" dirty="0">
                <a:latin typeface="Courier New" pitchFamily="49" charset="0"/>
                <a:cs typeface="Arial" charset="0"/>
              </a:rPr>
              <a:t>s3</a:t>
            </a:r>
            <a:endParaRPr lang="en-US" sz="3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How Functions use the Stack</a:t>
            </a:r>
          </a:p>
        </p:txBody>
      </p:sp>
    </p:spTree>
    <p:extLst>
      <p:ext uri="{BB962C8B-B14F-4D97-AF65-F5344CB8AC3E}">
        <p14:creationId xmlns:p14="http://schemas.microsoft.com/office/powerpoint/2010/main" val="278523573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6" name="Rectangle 6"/>
          <p:cNvSpPr>
            <a:spLocks noGrp="1" noChangeArrowheads="1"/>
          </p:cNvSpPr>
          <p:nvPr>
            <p:ph idx="4294967295"/>
            <p:custDataLst>
              <p:tags r:id="rId1"/>
            </p:custDataLst>
          </p:nvPr>
        </p:nvSpPr>
        <p:spPr>
          <a:xfrm>
            <a:off x="685800" y="10668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# s3 = result</a:t>
            </a:r>
          </a:p>
          <a:p>
            <a:pPr>
              <a:buFontTx/>
              <a:buNone/>
            </a:pPr>
            <a:r>
              <a:rPr lang="en-US" sz="1800" dirty="0" err="1">
                <a:latin typeface="Courier New" pitchFamily="49" charset="0"/>
              </a:rPr>
              <a:t>diffofsums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addi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, -12</a:t>
            </a:r>
            <a:r>
              <a:rPr lang="en-US" sz="1800" dirty="0">
                <a:latin typeface="Courier New" pitchFamily="49" charset="0"/>
              </a:rPr>
              <a:t>      # make space on stack to                   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       # store three registers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 s3, 8(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)        </a:t>
            </a:r>
            <a:r>
              <a:rPr lang="en-US" sz="1800" dirty="0">
                <a:latin typeface="Courier New" pitchFamily="49" charset="0"/>
              </a:rPr>
              <a:t># save s3 on stack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 t0, 4(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)        </a:t>
            </a:r>
            <a:r>
              <a:rPr lang="en-US" sz="1800" dirty="0">
                <a:latin typeface="Courier New" pitchFamily="49" charset="0"/>
              </a:rPr>
              <a:t># save t0 on stack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 t1, 0(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)        </a:t>
            </a:r>
            <a:r>
              <a:rPr lang="en-US" sz="1800" dirty="0">
                <a:latin typeface="Courier New" pitchFamily="49" charset="0"/>
              </a:rPr>
              <a:t># save t1 on stack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add  t0, a0, a1       # t0 = f + g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add  t1, a2, a3       # t1 = h + </a:t>
            </a:r>
            <a:r>
              <a:rPr lang="en-US" sz="1800" dirty="0" err="1">
                <a:latin typeface="Courier New" pitchFamily="49" charset="0"/>
              </a:rPr>
              <a:t>i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sub  s3, t0, t1       # result = (f + g) − (h +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add  a0, s3, zero     # put return value in a0</a:t>
            </a:r>
          </a:p>
          <a:p>
            <a:pPr>
              <a:buFontTx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lw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 t1, 0(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)        </a:t>
            </a:r>
            <a:r>
              <a:rPr lang="en-US" sz="1800" dirty="0">
                <a:latin typeface="Courier New" pitchFamily="49" charset="0"/>
              </a:rPr>
              <a:t># restore $t1 from stack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lw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 t0, 4(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)        </a:t>
            </a:r>
            <a:r>
              <a:rPr lang="en-US" sz="1800" dirty="0">
                <a:latin typeface="Courier New" pitchFamily="49" charset="0"/>
              </a:rPr>
              <a:t># restore $t0 from stack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lw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 s3, 8(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)        </a:t>
            </a:r>
            <a:r>
              <a:rPr lang="en-US" sz="1800" dirty="0">
                <a:latin typeface="Courier New" pitchFamily="49" charset="0"/>
              </a:rPr>
              <a:t># restore $s3 from stack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addi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, 12       </a:t>
            </a:r>
            <a:r>
              <a:rPr lang="en-US" sz="1800" dirty="0">
                <a:latin typeface="Courier New" pitchFamily="49" charset="0"/>
              </a:rPr>
              <a:t># deallocate stack space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jr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ra</a:t>
            </a:r>
            <a:r>
              <a:rPr lang="en-US" sz="1800" dirty="0">
                <a:latin typeface="Courier New" pitchFamily="49" charset="0"/>
              </a:rPr>
              <a:t>               # return to caller</a:t>
            </a:r>
          </a:p>
        </p:txBody>
      </p:sp>
      <p:sp>
        <p:nvSpPr>
          <p:cNvPr id="108032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08032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08032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87630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1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Storing Register Values on the Stack</a:t>
            </a:r>
          </a:p>
        </p:txBody>
      </p:sp>
    </p:spTree>
    <p:extLst>
      <p:ext uri="{BB962C8B-B14F-4D97-AF65-F5344CB8AC3E}">
        <p14:creationId xmlns:p14="http://schemas.microsoft.com/office/powerpoint/2010/main" val="375058296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08134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08134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Stack During </a:t>
            </a:r>
            <a:r>
              <a:rPr lang="en-US" sz="44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diffofsums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Call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52774" y="1981200"/>
          <a:ext cx="8662626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Visio" r:id="rId7" imgW="4026678" imgH="1381575" progId="Visio.Drawing.11">
                  <p:embed/>
                </p:oleObj>
              </mc:Choice>
              <mc:Fallback>
                <p:oleObj name="Visio" r:id="rId7" imgW="4026678" imgH="1381575" progId="Visio.Drawing.11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2774" y="1981200"/>
                        <a:ext cx="8662626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06899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2399" name="Group 31"/>
          <p:cNvGraphicFramePr>
            <a:graphicFrameLocks noGrp="1"/>
          </p:cNvGraphicFramePr>
          <p:nvPr>
            <p:ph idx="4294967295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63178117"/>
              </p:ext>
            </p:extLst>
          </p:nvPr>
        </p:nvGraphicFramePr>
        <p:xfrm>
          <a:off x="1295400" y="1447800"/>
          <a:ext cx="7162800" cy="3276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Preserved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-Saved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Nonpreserved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Caller-Saved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s0-s11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t0-t6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stack above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a0-a7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stack below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82372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Register Saving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92945218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1530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1530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92964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1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Storing Saved Registers on the Stack</a:t>
            </a:r>
          </a:p>
        </p:txBody>
      </p:sp>
      <p:sp>
        <p:nvSpPr>
          <p:cNvPr id="7" name="Rectangle 6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609600" y="1046400"/>
            <a:ext cx="7772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# s3 = result</a:t>
            </a:r>
          </a:p>
          <a:p>
            <a:pPr>
              <a:buFontTx/>
              <a:buNone/>
            </a:pPr>
            <a:r>
              <a:rPr lang="en-US" sz="1800" dirty="0" err="1">
                <a:latin typeface="Courier New" pitchFamily="49" charset="0"/>
              </a:rPr>
              <a:t>diffofsums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addi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, -4</a:t>
            </a:r>
            <a:r>
              <a:rPr lang="en-US" sz="1800" dirty="0">
                <a:latin typeface="Courier New" pitchFamily="49" charset="0"/>
              </a:rPr>
              <a:t>       # make space on stack to                   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       # store one register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 s3, 0(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)        </a:t>
            </a:r>
            <a:r>
              <a:rPr lang="en-US" sz="1800" dirty="0">
                <a:latin typeface="Courier New" pitchFamily="49" charset="0"/>
              </a:rPr>
              <a:t># save s3 on stack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add  t0, a0, a1       # t0 = f + g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add  t1, a2, a3       # t1 = h + </a:t>
            </a:r>
            <a:r>
              <a:rPr lang="en-US" sz="1800" dirty="0" err="1">
                <a:latin typeface="Courier New" pitchFamily="49" charset="0"/>
              </a:rPr>
              <a:t>i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sub  s3, t0, t1       # result = (f + g) − (h +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add  a0, s3, zero     # put return value in a0</a:t>
            </a:r>
          </a:p>
          <a:p>
            <a:pPr>
              <a:buFontTx/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lw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  s3, 0(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)        </a:t>
            </a:r>
            <a:r>
              <a:rPr lang="en-US" sz="1800" dirty="0">
                <a:latin typeface="Courier New" pitchFamily="49" charset="0"/>
              </a:rPr>
              <a:t># restore $s3 from stack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addi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, 4        </a:t>
            </a:r>
            <a:r>
              <a:rPr lang="en-US" sz="1800" dirty="0">
                <a:latin typeface="Courier New" pitchFamily="49" charset="0"/>
              </a:rPr>
              <a:t># deallocate stack space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jr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ra</a:t>
            </a:r>
            <a:r>
              <a:rPr lang="en-US" sz="1800" dirty="0">
                <a:latin typeface="Courier New" pitchFamily="49" charset="0"/>
              </a:rPr>
              <a:t>               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4223838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4" name="Rectangle 4"/>
          <p:cNvSpPr>
            <a:spLocks noGrp="1" noChangeArrowheads="1"/>
          </p:cNvSpPr>
          <p:nvPr>
            <p:ph sz="half" idx="4294967295"/>
            <p:custDataLst>
              <p:tags r:id="rId1"/>
            </p:custDataLst>
          </p:nvPr>
        </p:nvSpPr>
        <p:spPr>
          <a:xfrm>
            <a:off x="1066800" y="1143000"/>
            <a:ext cx="8077200" cy="5181600"/>
          </a:xfrm>
          <a:noFill/>
          <a:ln/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Caller: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calling function (in this case, </a:t>
            </a:r>
            <a:r>
              <a:rPr lang="en-US" dirty="0">
                <a:latin typeface="Courier New" pitchFamily="49" charset="0"/>
              </a:rPr>
              <a:t>main</a:t>
            </a:r>
            <a:r>
              <a:rPr lang="en-US" dirty="0"/>
              <a:t>)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Callee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called function (in this case, </a:t>
            </a:r>
            <a:r>
              <a:rPr lang="en-US" dirty="0">
                <a:latin typeface="Courier New" pitchFamily="49" charset="0"/>
              </a:rPr>
              <a:t>sum</a:t>
            </a:r>
            <a:r>
              <a:rPr lang="en-US" dirty="0"/>
              <a:t>)</a:t>
            </a:r>
          </a:p>
        </p:txBody>
      </p:sp>
      <p:sp>
        <p:nvSpPr>
          <p:cNvPr id="106496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06496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2514600"/>
            <a:ext cx="4953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70C0"/>
                </a:solidFill>
                <a:latin typeface="+mj-lt"/>
                <a:cs typeface="Arial" charset="0"/>
              </a:rPr>
              <a:t>C Code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pitchFamily="49" charset="0"/>
                <a:cs typeface="Arial" charset="0"/>
              </a:rPr>
              <a:t>void main()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pitchFamily="49" charset="0"/>
                <a:cs typeface="Arial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pitchFamily="49" charset="0"/>
                <a:cs typeface="Arial" charset="0"/>
              </a:rPr>
              <a:t>  </a:t>
            </a:r>
            <a:r>
              <a:rPr lang="en-US" sz="16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cs typeface="Arial" charset="0"/>
              </a:rPr>
              <a:t> y;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pitchFamily="49" charset="0"/>
                <a:cs typeface="Arial" charset="0"/>
              </a:rPr>
              <a:t>  y = sum(42, 7);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pitchFamily="49" charset="0"/>
                <a:cs typeface="Arial" charset="0"/>
              </a:rPr>
              <a:t>  ...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pitchFamily="49" charset="0"/>
                <a:cs typeface="Arial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600" dirty="0">
              <a:latin typeface="Courier New" pitchFamily="49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cs typeface="Arial" charset="0"/>
              </a:rPr>
              <a:t> sum(</a:t>
            </a:r>
            <a:r>
              <a:rPr lang="en-US" sz="16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cs typeface="Arial" charset="0"/>
              </a:rPr>
              <a:t> a, </a:t>
            </a:r>
            <a:r>
              <a:rPr lang="en-US" sz="16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cs typeface="Arial" charset="0"/>
              </a:rPr>
              <a:t> b)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pitchFamily="49" charset="0"/>
                <a:cs typeface="Arial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pitchFamily="49" charset="0"/>
                <a:cs typeface="Arial" charset="0"/>
              </a:rPr>
              <a:t>  return (a + b);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pitchFamily="49" charset="0"/>
                <a:cs typeface="Arial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Function Calls</a:t>
            </a:r>
          </a:p>
        </p:txBody>
      </p:sp>
    </p:spTree>
    <p:extLst>
      <p:ext uri="{BB962C8B-B14F-4D97-AF65-F5344CB8AC3E}">
        <p14:creationId xmlns:p14="http://schemas.microsoft.com/office/powerpoint/2010/main" val="241514524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1530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1530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Optimized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diffofsums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457200" y="1066800"/>
            <a:ext cx="838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200" dirty="0">
                <a:latin typeface="Courier New" pitchFamily="49" charset="0"/>
              </a:rPr>
              <a:t>#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a0</a:t>
            </a:r>
            <a:r>
              <a:rPr lang="en-US" sz="2200" dirty="0">
                <a:latin typeface="Courier New" pitchFamily="49" charset="0"/>
              </a:rPr>
              <a:t> = result</a:t>
            </a:r>
          </a:p>
          <a:p>
            <a:pPr>
              <a:buFontTx/>
              <a:buNone/>
            </a:pPr>
            <a:r>
              <a:rPr lang="en-US" sz="2200" dirty="0" err="1">
                <a:latin typeface="Courier New" pitchFamily="49" charset="0"/>
              </a:rPr>
              <a:t>diffofsums</a:t>
            </a:r>
            <a:r>
              <a:rPr lang="en-US" sz="2200" dirty="0">
                <a:latin typeface="Courier New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sz="2200" dirty="0">
                <a:latin typeface="Courier New" pitchFamily="49" charset="0"/>
              </a:rPr>
              <a:t>  add  t0, a0, a1   # t0 = f + g</a:t>
            </a:r>
          </a:p>
          <a:p>
            <a:pPr>
              <a:buFontTx/>
              <a:buNone/>
            </a:pPr>
            <a:r>
              <a:rPr lang="en-US" sz="2200" dirty="0">
                <a:latin typeface="Courier New" pitchFamily="49" charset="0"/>
              </a:rPr>
              <a:t>  add  t1, a2, a3   # t1 = h + </a:t>
            </a:r>
            <a:r>
              <a:rPr lang="en-US" sz="2200" dirty="0" err="1">
                <a:latin typeface="Courier New" pitchFamily="49" charset="0"/>
              </a:rPr>
              <a:t>i</a:t>
            </a:r>
            <a:endParaRPr lang="en-US" sz="22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200" dirty="0">
                <a:latin typeface="Courier New" pitchFamily="49" charset="0"/>
              </a:rPr>
              <a:t>  sub  a0, t0, t1   # result = (f + g) − (h + </a:t>
            </a:r>
            <a:r>
              <a:rPr lang="en-US" sz="2200" dirty="0" err="1">
                <a:latin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2200" dirty="0">
                <a:latin typeface="Courier New" pitchFamily="49" charset="0"/>
              </a:rPr>
              <a:t>  </a:t>
            </a:r>
            <a:r>
              <a:rPr lang="en-US" sz="2200" dirty="0" err="1">
                <a:latin typeface="Courier New" pitchFamily="49" charset="0"/>
              </a:rPr>
              <a:t>jr</a:t>
            </a:r>
            <a:r>
              <a:rPr lang="en-US" sz="2200" dirty="0">
                <a:latin typeface="Courier New" pitchFamily="49" charset="0"/>
              </a:rPr>
              <a:t>   </a:t>
            </a:r>
            <a:r>
              <a:rPr lang="en-US" sz="2200" dirty="0" err="1">
                <a:latin typeface="Courier New" pitchFamily="49" charset="0"/>
              </a:rPr>
              <a:t>ra</a:t>
            </a:r>
            <a:r>
              <a:rPr lang="en-US" sz="2200" dirty="0">
                <a:latin typeface="Courier New" pitchFamily="49" charset="0"/>
              </a:rPr>
              <a:t>           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143341961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8" name="Rectangle 6"/>
          <p:cNvSpPr>
            <a:spLocks noGrp="1" noChangeArrowheads="1"/>
          </p:cNvSpPr>
          <p:nvPr>
            <p:ph idx="4294967295"/>
            <p:custDataLst>
              <p:tags r:id="rId1"/>
            </p:custDataLst>
          </p:nvPr>
        </p:nvSpPr>
        <p:spPr>
          <a:xfrm>
            <a:off x="685800" y="11430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Non-leaf function: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dirty="0">
                <a:latin typeface="+mj-lt"/>
              </a:rPr>
              <a:t>	a function that calls another function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func1: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addi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sp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sp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, -4   # make space on stack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sw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 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ra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, 0(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sp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)    # save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ra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on stack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jal</a:t>
            </a:r>
            <a:r>
              <a:rPr lang="en-US" sz="2000" dirty="0">
                <a:latin typeface="Courier New" pitchFamily="49" charset="0"/>
              </a:rPr>
              <a:t>  func2	    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...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000099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lw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 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ra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, 0(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sp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)    # restore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ra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from stack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addi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sp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</a:rPr>
              <a:t>sp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, 4    # deallocate stack space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jr</a:t>
            </a: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ra</a:t>
            </a:r>
            <a:r>
              <a:rPr lang="en-US" sz="2000" dirty="0">
                <a:latin typeface="Courier New" pitchFamily="49" charset="0"/>
              </a:rPr>
              <a:t>           # return to caller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08339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108339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1430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08339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1295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Non-Leaf Function Calls</a:t>
            </a:r>
          </a:p>
        </p:txBody>
      </p:sp>
    </p:spTree>
    <p:extLst>
      <p:ext uri="{BB962C8B-B14F-4D97-AF65-F5344CB8AC3E}">
        <p14:creationId xmlns:p14="http://schemas.microsoft.com/office/powerpoint/2010/main" val="385538061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035" name="Rectangle 3"/>
          <p:cNvSpPr>
            <a:spLocks noGrp="1" noChangeArrowheads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914400" y="990600"/>
            <a:ext cx="8229600" cy="452596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000" b="1" dirty="0">
                <a:solidFill>
                  <a:srgbClr val="0070C0"/>
                </a:solidFill>
              </a:rPr>
              <a:t>Caller</a:t>
            </a: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Put arguments in </a:t>
            </a:r>
            <a:r>
              <a:rPr lang="en-US" sz="2400" dirty="0">
                <a:latin typeface="Courier10 BT" pitchFamily="49" charset="0"/>
              </a:rPr>
              <a:t>a0-a7</a:t>
            </a: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Save any needed registers (</a:t>
            </a:r>
            <a:r>
              <a:rPr lang="en-US" sz="2400" dirty="0" err="1">
                <a:latin typeface="Courier10 BT" pitchFamily="49" charset="0"/>
              </a:rPr>
              <a:t>ra</a:t>
            </a:r>
            <a:r>
              <a:rPr lang="en-US" sz="2400" dirty="0"/>
              <a:t>, maybe </a:t>
            </a:r>
            <a:r>
              <a:rPr lang="en-US" sz="2400" dirty="0">
                <a:latin typeface="Courier10 BT" pitchFamily="49" charset="0"/>
              </a:rPr>
              <a:t>t0-t6</a:t>
            </a:r>
            <a:r>
              <a:rPr lang="en-US" sz="2400" dirty="0"/>
              <a:t>)</a:t>
            </a: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Call function: </a:t>
            </a:r>
            <a:r>
              <a:rPr lang="en-US" sz="2400" dirty="0" err="1">
                <a:latin typeface="Courier10 BT" pitchFamily="49" charset="0"/>
              </a:rPr>
              <a:t>jal</a:t>
            </a:r>
            <a:r>
              <a:rPr lang="en-US" sz="2400" dirty="0">
                <a:latin typeface="Courier10 BT" pitchFamily="49" charset="0"/>
              </a:rPr>
              <a:t> </a:t>
            </a:r>
            <a:r>
              <a:rPr lang="en-US" sz="2400" dirty="0" err="1">
                <a:latin typeface="Courier10 BT" pitchFamily="49" charset="0"/>
              </a:rPr>
              <a:t>callee</a:t>
            </a:r>
            <a:endParaRPr lang="en-US" sz="2400" dirty="0">
              <a:latin typeface="Courier10 BT" pitchFamily="49" charset="0"/>
            </a:endParaRP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(Possibly restore registers)</a:t>
            </a: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Look for result in </a:t>
            </a:r>
            <a:r>
              <a:rPr lang="en-US" sz="2400" dirty="0">
                <a:latin typeface="Courier10 BT" pitchFamily="49" charset="0"/>
              </a:rPr>
              <a:t>a0</a:t>
            </a:r>
          </a:p>
          <a:p>
            <a:pPr marL="346075" lvl="1" indent="0">
              <a:spcBef>
                <a:spcPts val="0"/>
              </a:spcBef>
              <a:buNone/>
            </a:pPr>
            <a:endParaRPr lang="en-US" sz="2400" dirty="0">
              <a:latin typeface="Courier10 BT" pitchFamily="49" charset="0"/>
            </a:endParaRPr>
          </a:p>
          <a:p>
            <a:pPr marL="0">
              <a:spcBef>
                <a:spcPts val="0"/>
              </a:spcBef>
            </a:pPr>
            <a:r>
              <a:rPr lang="en-US" sz="3000" b="1" dirty="0" err="1">
                <a:solidFill>
                  <a:srgbClr val="0070C0"/>
                </a:solidFill>
              </a:rPr>
              <a:t>Callee</a:t>
            </a:r>
            <a:endParaRPr lang="en-US" sz="3000" b="1" dirty="0">
              <a:solidFill>
                <a:srgbClr val="0070C0"/>
              </a:solidFill>
            </a:endParaRP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Save registers that might be disturbed </a:t>
            </a:r>
            <a:r>
              <a:rPr lang="en-US" sz="2400" dirty="0">
                <a:latin typeface="Courier10 BT" pitchFamily="49" charset="0"/>
              </a:rPr>
              <a:t>(s0-s11</a:t>
            </a:r>
            <a:r>
              <a:rPr lang="en-US" sz="2400" dirty="0"/>
              <a:t>)</a:t>
            </a: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Perform function</a:t>
            </a: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Put result in </a:t>
            </a:r>
            <a:r>
              <a:rPr lang="en-US" sz="2400" dirty="0">
                <a:latin typeface="Courier10 BT" pitchFamily="49" charset="0"/>
              </a:rPr>
              <a:t>a0</a:t>
            </a: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Restore registers</a:t>
            </a:r>
          </a:p>
          <a:p>
            <a:pPr marL="684213" lvl="1" indent="-338138">
              <a:spcBef>
                <a:spcPts val="0"/>
              </a:spcBef>
            </a:pPr>
            <a:r>
              <a:rPr lang="en-US" sz="2400" dirty="0"/>
              <a:t>Return: </a:t>
            </a:r>
            <a:r>
              <a:rPr lang="en-US" sz="2400" dirty="0" err="1">
                <a:latin typeface="Courier10 BT" pitchFamily="49" charset="0"/>
              </a:rPr>
              <a:t>jr</a:t>
            </a:r>
            <a:r>
              <a:rPr lang="en-US" sz="2400" dirty="0">
                <a:latin typeface="Courier10 BT" pitchFamily="49" charset="0"/>
              </a:rPr>
              <a:t> </a:t>
            </a:r>
            <a:r>
              <a:rPr lang="en-US" sz="2400" dirty="0" err="1">
                <a:latin typeface="Courier10 BT" pitchFamily="49" charset="0"/>
              </a:rPr>
              <a:t>ra</a:t>
            </a:r>
            <a:endParaRPr lang="en-US" sz="2400" dirty="0">
              <a:latin typeface="Courier10 BT" pitchFamily="49" charset="0"/>
            </a:endParaRPr>
          </a:p>
          <a:p>
            <a:pPr marL="0" lvl="1">
              <a:spcBef>
                <a:spcPts val="0"/>
              </a:spcBef>
            </a:pPr>
            <a:endParaRPr lang="en-US" sz="3200" dirty="0">
              <a:latin typeface="Courier10 BT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Function Call Summary</a:t>
            </a:r>
          </a:p>
        </p:txBody>
      </p:sp>
    </p:spTree>
    <p:extLst>
      <p:ext uri="{BB962C8B-B14F-4D97-AF65-F5344CB8AC3E}">
        <p14:creationId xmlns:p14="http://schemas.microsoft.com/office/powerpoint/2010/main" val="1212529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035" name="Rectangle 3"/>
          <p:cNvSpPr>
            <a:spLocks noGrp="1" noChangeArrowheads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914400" y="990600"/>
            <a:ext cx="8229600" cy="4525963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dirty="0" err="1">
                <a:latin typeface="Courier10 BT" pitchFamily="49" charset="0"/>
              </a:rPr>
              <a:t>int</a:t>
            </a:r>
            <a:r>
              <a:rPr lang="en-US" dirty="0">
                <a:latin typeface="Courier10 BT" pitchFamily="49" charset="0"/>
              </a:rPr>
              <a:t> factorial(</a:t>
            </a:r>
            <a:r>
              <a:rPr lang="en-US" dirty="0" err="1">
                <a:latin typeface="Courier10 BT" pitchFamily="49" charset="0"/>
              </a:rPr>
              <a:t>int</a:t>
            </a:r>
            <a:r>
              <a:rPr lang="en-US" dirty="0">
                <a:latin typeface="Courier10 BT" pitchFamily="49" charset="0"/>
              </a:rPr>
              <a:t> n)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10 BT" pitchFamily="49" charset="0"/>
              </a:rPr>
              <a:t>  if (n &lt;= 1)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10 BT" pitchFamily="49" charset="0"/>
              </a:rPr>
              <a:t>    return 1;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10 BT" pitchFamily="49" charset="0"/>
              </a:rPr>
              <a:t>  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10 BT" pitchFamily="49" charset="0"/>
              </a:rPr>
              <a:t>    return (n * </a:t>
            </a:r>
            <a:r>
              <a:rPr lang="en-US" b="1" dirty="0">
                <a:solidFill>
                  <a:srgbClr val="0070C0"/>
                </a:solidFill>
                <a:latin typeface="Courier10 BT" pitchFamily="49" charset="0"/>
              </a:rPr>
              <a:t>factorial(n − 1)</a:t>
            </a:r>
            <a:r>
              <a:rPr lang="en-US" dirty="0">
                <a:latin typeface="Courier10 BT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ourier10 BT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dirty="0">
              <a:latin typeface="Courier10 BT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Recursive Functions</a:t>
            </a:r>
          </a:p>
        </p:txBody>
      </p:sp>
    </p:spTree>
    <p:extLst>
      <p:ext uri="{BB962C8B-B14F-4D97-AF65-F5344CB8AC3E}">
        <p14:creationId xmlns:p14="http://schemas.microsoft.com/office/powerpoint/2010/main" val="1623237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035" name="Rectangle 3"/>
          <p:cNvSpPr>
            <a:spLocks noGrp="1" noChangeArrowheads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529200" y="1066800"/>
            <a:ext cx="8534400" cy="4525963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0x8500 factorial: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-8    # make room for a0,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0x8504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a0, 4(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0x8508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0(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0x850C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t0, zero, 1   # temporary =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0x8510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a0, t0, else  # if n&gt;1, go to 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0x8514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a0, zero, 1   # otherwise, return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0x8518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8     # restore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0x851C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# return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0x8520 else: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a0, a0, -1    # n = n − 1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0x8524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factorial     # recursive call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0x8528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0(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    # restore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0x852C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t1, 4(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    # restore n into t1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0x8530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8     # restore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0x8534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a0, t1, a0    # a0 = n*factorial(n−1)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0x8538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# return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Recursive Functions</a:t>
            </a:r>
          </a:p>
        </p:txBody>
      </p:sp>
    </p:spTree>
    <p:extLst>
      <p:ext uri="{BB962C8B-B14F-4D97-AF65-F5344CB8AC3E}">
        <p14:creationId xmlns:p14="http://schemas.microsoft.com/office/powerpoint/2010/main" val="2164532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Recursive Functions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C10EC8-8BB5-E449-97F8-1BC255CFE0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176" y="1409700"/>
            <a:ext cx="2768600" cy="46101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1B73A87-D8CF-794C-AAE0-FAB7D0E32623}"/>
              </a:ext>
            </a:extLst>
          </p:cNvPr>
          <p:cNvSpPr/>
          <p:nvPr/>
        </p:nvSpPr>
        <p:spPr>
          <a:xfrm>
            <a:off x="60960" y="939284"/>
            <a:ext cx="643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does the stack look like when executing </a:t>
            </a:r>
            <a:r>
              <a:rPr lang="en-US" dirty="0">
                <a:latin typeface="Courier New" panose="02070309020205020404" pitchFamily="49" charset="0"/>
              </a:rPr>
              <a:t>factorial(3)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9D67D2E-3EC7-EC48-8705-E1DE83B080D4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90641" y="1781894"/>
            <a:ext cx="4526894" cy="3424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0x8500 factorial: addi sp, sp, -8  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0x8504            sw   a0, 4(sp)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0x8508            sw   ra, 0(sp)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0x850C            addi t0, zero, 1 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0x8510            bgt  a0, t0, else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0x8514            addi a0, zero, 1 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0x8518            addi sp, sp, 8   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0x851C            jr   ra          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0x8520 else:      addi a0, a0, -1  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0x8524            jal  factorial   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0x8528            lw   ra, 0(sp)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0x852C            lw   t1, 4(sp)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0x8530            addi sp, sp, 8   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0x8534            mul  a0, t1, a0    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0x8538            jr   ra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186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Recursive Functions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72499" y="1828800"/>
          <a:ext cx="8542901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4" imgW="4552924" imgH="1771027" progId="Visio.Drawing.11">
                  <p:embed/>
                </p:oleObj>
              </mc:Choice>
              <mc:Fallback>
                <p:oleObj name="Visio" r:id="rId4" imgW="4552924" imgH="1771027" progId="Visio.Drawing.11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499" y="1828800"/>
                        <a:ext cx="8542901" cy="332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533400" y="1066800"/>
            <a:ext cx="8075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Stack (a) before, (b) during, and (c) after recursive call.</a:t>
            </a:r>
          </a:p>
        </p:txBody>
      </p:sp>
    </p:spTree>
    <p:extLst>
      <p:ext uri="{BB962C8B-B14F-4D97-AF65-F5344CB8AC3E}">
        <p14:creationId xmlns:p14="http://schemas.microsoft.com/office/powerpoint/2010/main" val="354820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8" name="Rectangle 4"/>
          <p:cNvSpPr>
            <a:spLocks noGrp="1" noChangeArrowheads="1"/>
          </p:cNvSpPr>
          <p:nvPr>
            <p:ph sz="half" idx="4294967295"/>
            <p:custDataLst>
              <p:tags r:id="rId1"/>
            </p:custDataLst>
          </p:nvPr>
        </p:nvSpPr>
        <p:spPr>
          <a:xfrm>
            <a:off x="685800" y="1143000"/>
            <a:ext cx="7543800" cy="51816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Caller:</a:t>
            </a:r>
          </a:p>
          <a:p>
            <a:pPr lvl="1"/>
            <a:r>
              <a:rPr lang="en-US" sz="2600" dirty="0"/>
              <a:t>passes </a:t>
            </a:r>
            <a:r>
              <a:rPr lang="en-US" sz="2600" b="1" dirty="0"/>
              <a:t>arguments</a:t>
            </a:r>
            <a:r>
              <a:rPr lang="en-US" sz="2600" dirty="0"/>
              <a:t> to </a:t>
            </a:r>
            <a:r>
              <a:rPr lang="en-US" sz="2600" dirty="0" err="1"/>
              <a:t>callee</a:t>
            </a:r>
            <a:endParaRPr lang="en-US" sz="2600" dirty="0"/>
          </a:p>
          <a:p>
            <a:pPr lvl="1"/>
            <a:r>
              <a:rPr lang="en-US" sz="2600" dirty="0"/>
              <a:t>jumps to </a:t>
            </a:r>
            <a:r>
              <a:rPr lang="en-US" sz="2600" dirty="0" err="1"/>
              <a:t>callee</a:t>
            </a:r>
            <a:endParaRPr lang="en-US" sz="2600" dirty="0"/>
          </a:p>
          <a:p>
            <a:r>
              <a:rPr lang="en-US" b="1" dirty="0" err="1">
                <a:solidFill>
                  <a:srgbClr val="0070C0"/>
                </a:solidFill>
              </a:rPr>
              <a:t>Callee</a:t>
            </a:r>
            <a:r>
              <a:rPr lang="en-US" b="1" dirty="0">
                <a:solidFill>
                  <a:srgbClr val="0070C0"/>
                </a:solidFill>
              </a:rPr>
              <a:t>: </a:t>
            </a:r>
          </a:p>
          <a:p>
            <a:pPr lvl="1"/>
            <a:r>
              <a:rPr lang="en-US" sz="2600" b="1" dirty="0"/>
              <a:t>performs </a:t>
            </a:r>
            <a:r>
              <a:rPr lang="en-US" sz="2600" dirty="0"/>
              <a:t>the function</a:t>
            </a:r>
          </a:p>
          <a:p>
            <a:pPr lvl="1"/>
            <a:r>
              <a:rPr lang="en-US" sz="2600" b="1" dirty="0"/>
              <a:t>returns </a:t>
            </a:r>
            <a:r>
              <a:rPr lang="en-US" sz="2600" dirty="0"/>
              <a:t>result to caller</a:t>
            </a:r>
          </a:p>
          <a:p>
            <a:pPr lvl="1"/>
            <a:r>
              <a:rPr lang="en-US" sz="2600" b="1" dirty="0"/>
              <a:t>returns </a:t>
            </a:r>
            <a:r>
              <a:rPr lang="en-US" sz="2600" dirty="0"/>
              <a:t>to point of call</a:t>
            </a:r>
          </a:p>
          <a:p>
            <a:pPr lvl="1"/>
            <a:r>
              <a:rPr lang="en-US" sz="2600" b="1"/>
              <a:t>must not </a:t>
            </a:r>
            <a:r>
              <a:rPr lang="en-US" sz="2600" b="1" dirty="0"/>
              <a:t>overwrite</a:t>
            </a:r>
            <a:r>
              <a:rPr lang="en-US" sz="2600" dirty="0"/>
              <a:t> registers or memory needed by caller</a:t>
            </a:r>
            <a:endParaRPr lang="en-US" dirty="0"/>
          </a:p>
        </p:txBody>
      </p:sp>
      <p:sp>
        <p:nvSpPr>
          <p:cNvPr id="113254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Function Conventions</a:t>
            </a:r>
          </a:p>
        </p:txBody>
      </p:sp>
    </p:spTree>
    <p:extLst>
      <p:ext uri="{BB962C8B-B14F-4D97-AF65-F5344CB8AC3E}">
        <p14:creationId xmlns:p14="http://schemas.microsoft.com/office/powerpoint/2010/main" val="15203584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8" name="Rectangle 4"/>
          <p:cNvSpPr>
            <a:spLocks noGrp="1" noChangeArrowheads="1"/>
          </p:cNvSpPr>
          <p:nvPr>
            <p:ph sz="half" idx="4294967295"/>
            <p:custDataLst>
              <p:tags r:id="rId1"/>
            </p:custDataLst>
          </p:nvPr>
        </p:nvSpPr>
        <p:spPr>
          <a:xfrm>
            <a:off x="533400" y="1066800"/>
            <a:ext cx="8077200" cy="51816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/>
              <a:t>Call Function:</a:t>
            </a:r>
            <a:r>
              <a:rPr lang="en-US" dirty="0"/>
              <a:t> jump and link (</a:t>
            </a:r>
            <a:r>
              <a:rPr lang="en-US" dirty="0" err="1">
                <a:latin typeface="Courier New" pitchFamily="49" charset="0"/>
              </a:rPr>
              <a:t>jal</a:t>
            </a:r>
            <a:r>
              <a:rPr lang="en-US" dirty="0"/>
              <a:t>) </a:t>
            </a:r>
          </a:p>
          <a:p>
            <a:r>
              <a:rPr lang="en-US" b="1" dirty="0"/>
              <a:t>Return</a:t>
            </a:r>
            <a:r>
              <a:rPr lang="en-US" dirty="0"/>
              <a:t> from function: jump register (</a:t>
            </a:r>
            <a:r>
              <a:rPr lang="en-US" dirty="0" err="1">
                <a:latin typeface="Courier New" pitchFamily="49" charset="0"/>
              </a:rPr>
              <a:t>jr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ra</a:t>
            </a:r>
            <a:r>
              <a:rPr lang="en-US" dirty="0"/>
              <a:t>)</a:t>
            </a:r>
            <a:endParaRPr lang="en-US" dirty="0">
              <a:latin typeface="Courier New" pitchFamily="49" charset="0"/>
            </a:endParaRPr>
          </a:p>
          <a:p>
            <a:r>
              <a:rPr lang="en-US" b="1" dirty="0"/>
              <a:t>Arguments</a:t>
            </a:r>
            <a:r>
              <a:rPr lang="en-US" dirty="0"/>
              <a:t>: </a:t>
            </a:r>
            <a:r>
              <a:rPr lang="en-US" dirty="0">
                <a:latin typeface="Courier10 BT" pitchFamily="49" charset="0"/>
              </a:rPr>
              <a:t>a0 – a7</a:t>
            </a:r>
          </a:p>
          <a:p>
            <a:r>
              <a:rPr lang="en-US" b="1" dirty="0"/>
              <a:t>Return value</a:t>
            </a:r>
            <a:r>
              <a:rPr lang="en-US" dirty="0"/>
              <a:t>: </a:t>
            </a:r>
            <a:r>
              <a:rPr lang="en-US" dirty="0">
                <a:latin typeface="Courier10 BT" pitchFamily="49" charset="0"/>
              </a:rPr>
              <a:t>a0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13254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RISC-V Function Conventions</a:t>
            </a:r>
          </a:p>
        </p:txBody>
      </p:sp>
      <p:graphicFrame>
        <p:nvGraphicFramePr>
          <p:cNvPr id="5" name="Group 78">
            <a:extLst>
              <a:ext uri="{FF2B5EF4-FFF2-40B4-BE49-F238E27FC236}">
                <a16:creationId xmlns:a16="http://schemas.microsoft.com/office/drawing/2014/main" id="{39D4DACA-D46A-2146-B494-B854F73B11AE}"/>
              </a:ext>
            </a:extLst>
          </p:cNvPr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95071501"/>
              </p:ext>
            </p:extLst>
          </p:nvPr>
        </p:nvGraphicFramePr>
        <p:xfrm>
          <a:off x="4126189" y="2827250"/>
          <a:ext cx="4745110" cy="3412435"/>
        </p:xfrm>
        <a:graphic>
          <a:graphicData uri="http://schemas.openxmlformats.org/drawingml/2006/table">
            <a:tbl>
              <a:tblPr/>
              <a:tblGrid>
                <a:gridCol w="807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Name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Register Number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Usage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zero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Constant value 0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Arial" charset="0"/>
                        </a:rPr>
                        <a:t>ra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x1</a:t>
                      </a: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Return address</a:t>
                      </a: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sp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x2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Stack pointer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gp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x3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Global pointer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tp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x4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Thread pointer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t0-2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x5-7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Temporaries</a:t>
                      </a: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s0/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fp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x8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Saved register / Frame pointer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Arial" charset="0"/>
                        </a:rPr>
                        <a:t>s1</a:t>
                      </a: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x9</a:t>
                      </a: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Saved register</a:t>
                      </a: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a0-1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x10-11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Function arguments / return values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a2-7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x12-17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Function arguments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s2-11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x18-27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Saved registers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4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10 BT" pitchFamily="49" charset="0"/>
                          <a:cs typeface="Times New Roman" pitchFamily="18" charset="0"/>
                        </a:rPr>
                        <a:t>t3-6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10 BT" pitchFamily="49" charset="0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x28-31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Temporaries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60576" marR="60576" marT="30288" marB="30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95679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92" name="Text 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632325"/>
            <a:ext cx="571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void</a:t>
            </a:r>
            <a:r>
              <a:rPr lang="en-US" sz="2000" b="1" dirty="0">
                <a:solidFill>
                  <a:srgbClr val="0070C0"/>
                </a:solidFill>
              </a:rPr>
              <a:t> means that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simple</a:t>
            </a:r>
            <a:r>
              <a:rPr lang="en-US" sz="2000" b="1" dirty="0">
                <a:solidFill>
                  <a:srgbClr val="0070C0"/>
                </a:solidFill>
              </a:rPr>
              <a:t> doesn’t return a value</a:t>
            </a:r>
          </a:p>
        </p:txBody>
      </p:sp>
      <p:sp>
        <p:nvSpPr>
          <p:cNvPr id="1065993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4572000"/>
            <a:ext cx="5715000" cy="5334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Function Calls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219200"/>
            <a:ext cx="396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  <a:cs typeface="Arial" charset="0"/>
              </a:rPr>
              <a:t>C Code</a:t>
            </a:r>
          </a:p>
          <a:p>
            <a:r>
              <a:rPr lang="en-US" sz="17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700" dirty="0">
                <a:latin typeface="Courier New" pitchFamily="49" charset="0"/>
                <a:cs typeface="Arial" charset="0"/>
              </a:rPr>
              <a:t> main() {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  simple();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  a = b + c;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}</a:t>
            </a:r>
          </a:p>
          <a:p>
            <a:endParaRPr lang="en-US" sz="1700" dirty="0">
              <a:latin typeface="Courier New" pitchFamily="49" charset="0"/>
              <a:cs typeface="Arial" charset="0"/>
            </a:endParaRP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void simple() {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  return;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}</a:t>
            </a: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1219200"/>
            <a:ext cx="647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  <a:cs typeface="Arial" charset="0"/>
              </a:rPr>
              <a:t>RISC-V assembly code</a:t>
            </a:r>
            <a:endParaRPr lang="en-US" sz="1700" b="1" dirty="0">
              <a:latin typeface="Courier New" pitchFamily="49" charset="0"/>
              <a:cs typeface="Arial" charset="0"/>
            </a:endParaRP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0x00000300 main: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simple  # call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0x00000304         add  s0, s1, s1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...        	     ...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0x0000051c simple: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	 # return</a:t>
            </a:r>
          </a:p>
        </p:txBody>
      </p:sp>
    </p:spTree>
    <p:extLst>
      <p:ext uri="{BB962C8B-B14F-4D97-AF65-F5344CB8AC3E}">
        <p14:creationId xmlns:p14="http://schemas.microsoft.com/office/powerpoint/2010/main" val="174642080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90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19200"/>
            <a:ext cx="396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  <a:cs typeface="Arial" charset="0"/>
              </a:rPr>
              <a:t>C Code</a:t>
            </a:r>
          </a:p>
          <a:p>
            <a:r>
              <a:rPr lang="en-US" sz="17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700" dirty="0">
                <a:latin typeface="Courier New" pitchFamily="49" charset="0"/>
                <a:cs typeface="Arial" charset="0"/>
              </a:rPr>
              <a:t> main() {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  simple();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  a = b + c;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}</a:t>
            </a:r>
          </a:p>
          <a:p>
            <a:endParaRPr lang="en-US" sz="1700" dirty="0">
              <a:latin typeface="Courier New" pitchFamily="49" charset="0"/>
              <a:cs typeface="Arial" charset="0"/>
            </a:endParaRP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void simple() {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  return;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}</a:t>
            </a:r>
          </a:p>
        </p:txBody>
      </p:sp>
      <p:sp>
        <p:nvSpPr>
          <p:cNvPr id="1065991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219200"/>
            <a:ext cx="647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  <a:cs typeface="Arial" charset="0"/>
              </a:rPr>
              <a:t>RISC-V assembly code</a:t>
            </a:r>
            <a:endParaRPr lang="en-US" sz="1700" b="1" dirty="0">
              <a:latin typeface="Courier New" pitchFamily="49" charset="0"/>
              <a:cs typeface="Arial" charset="0"/>
            </a:endParaRP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0x00000300 main:   </a:t>
            </a:r>
            <a:r>
              <a:rPr lang="en-US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simple 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# call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0x00000304         add  s0, s1, s1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...        	     ...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0x0000051c simple: </a:t>
            </a:r>
            <a:r>
              <a:rPr lang="en-US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 # return</a:t>
            </a:r>
          </a:p>
        </p:txBody>
      </p:sp>
      <p:sp>
        <p:nvSpPr>
          <p:cNvPr id="1065992" name="Text Box 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3862400"/>
            <a:ext cx="5715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</a:rPr>
              <a:t>jal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</a:rPr>
              <a:t>ra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, simple: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2000" dirty="0"/>
              <a:t> = PC + 4 (0x00000304)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	jumps to simple label (PC = 0x0000051c)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</a:rPr>
              <a:t>jr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</a:rPr>
              <a:t>ra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	PC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2000" dirty="0"/>
              <a:t> (0x00000304)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Function Calls</a:t>
            </a:r>
          </a:p>
        </p:txBody>
      </p:sp>
    </p:spTree>
    <p:extLst>
      <p:ext uri="{BB962C8B-B14F-4D97-AF65-F5344CB8AC3E}">
        <p14:creationId xmlns:p14="http://schemas.microsoft.com/office/powerpoint/2010/main" val="36058490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90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19200"/>
            <a:ext cx="396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  <a:cs typeface="Arial" charset="0"/>
              </a:rPr>
              <a:t>C Code</a:t>
            </a:r>
          </a:p>
          <a:p>
            <a:r>
              <a:rPr lang="en-US" sz="1700" dirty="0" err="1">
                <a:latin typeface="Courier New" pitchFamily="49" charset="0"/>
                <a:cs typeface="Arial" charset="0"/>
              </a:rPr>
              <a:t>int</a:t>
            </a:r>
            <a:r>
              <a:rPr lang="en-US" sz="1700" dirty="0">
                <a:latin typeface="Courier New" pitchFamily="49" charset="0"/>
                <a:cs typeface="Arial" charset="0"/>
              </a:rPr>
              <a:t> main() {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  simple();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  a = b + c;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}</a:t>
            </a:r>
          </a:p>
          <a:p>
            <a:endParaRPr lang="en-US" sz="1700" dirty="0">
              <a:latin typeface="Courier New" pitchFamily="49" charset="0"/>
              <a:cs typeface="Arial" charset="0"/>
            </a:endParaRP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void simple() {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  return;</a:t>
            </a:r>
          </a:p>
          <a:p>
            <a:r>
              <a:rPr lang="en-US" sz="1700" dirty="0">
                <a:latin typeface="Courier New" pitchFamily="49" charset="0"/>
                <a:cs typeface="Arial" charset="0"/>
              </a:rPr>
              <a:t>}</a:t>
            </a:r>
          </a:p>
        </p:txBody>
      </p:sp>
      <p:sp>
        <p:nvSpPr>
          <p:cNvPr id="1065991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219200"/>
            <a:ext cx="647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  <a:cs typeface="Arial" charset="0"/>
              </a:rPr>
              <a:t>RISC-V assembly code</a:t>
            </a:r>
            <a:endParaRPr lang="en-US" sz="1700" b="1" dirty="0">
              <a:latin typeface="Courier New" pitchFamily="49" charset="0"/>
              <a:cs typeface="Arial" charset="0"/>
            </a:endParaRP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0x00000300 main:   </a:t>
            </a:r>
            <a:r>
              <a:rPr lang="en-US" sz="17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simple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# call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0x00000304         add  s0, s1, s1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...        	     ...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0x0000051c simple: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	 # return</a:t>
            </a:r>
          </a:p>
        </p:txBody>
      </p:sp>
      <p:sp>
        <p:nvSpPr>
          <p:cNvPr id="1065992" name="Text Box 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3657600"/>
            <a:ext cx="8485094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Preferred instruction: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latin typeface="+mj-lt"/>
              </a:rPr>
              <a:t>      </a:t>
            </a:r>
            <a:r>
              <a:rPr lang="en-US" sz="2400" b="1" dirty="0" err="1">
                <a:solidFill>
                  <a:srgbClr val="0070C0"/>
                </a:solidFill>
                <a:latin typeface="Courier" pitchFamily="49" charset="0"/>
              </a:rPr>
              <a:t>jal</a:t>
            </a:r>
            <a:r>
              <a:rPr lang="en-US" sz="2400" b="1" dirty="0">
                <a:solidFill>
                  <a:srgbClr val="0070C0"/>
                </a:solidFill>
                <a:latin typeface="Courier" pitchFamily="49" charset="0"/>
              </a:rPr>
              <a:t> simple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dirty="0">
                <a:latin typeface="+mj-lt"/>
              </a:rPr>
              <a:t>- a </a:t>
            </a:r>
            <a:r>
              <a:rPr lang="en-US" sz="2400" dirty="0" err="1">
                <a:latin typeface="+mj-lt"/>
              </a:rPr>
              <a:t>pseudoinstruction</a:t>
            </a:r>
            <a:r>
              <a:rPr lang="en-US" sz="2400" dirty="0">
                <a:latin typeface="+mj-lt"/>
              </a:rPr>
              <a:t> for </a:t>
            </a:r>
            <a:r>
              <a:rPr lang="en-US" sz="2400" dirty="0" err="1">
                <a:latin typeface="Courier" pitchFamily="49" charset="0"/>
              </a:rPr>
              <a:t>jal</a:t>
            </a:r>
            <a:r>
              <a:rPr lang="en-US" sz="2400" dirty="0">
                <a:latin typeface="Courier" pitchFamily="49" charset="0"/>
              </a:rPr>
              <a:t> </a:t>
            </a:r>
            <a:r>
              <a:rPr lang="en-US" sz="2400" dirty="0" err="1">
                <a:latin typeface="Courier" pitchFamily="49" charset="0"/>
              </a:rPr>
              <a:t>ra</a:t>
            </a:r>
            <a:r>
              <a:rPr lang="en-US" sz="2400" dirty="0">
                <a:latin typeface="Courier" pitchFamily="49" charset="0"/>
              </a:rPr>
              <a:t>, simple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+mj-lt"/>
              </a:rPr>
              <a:t>Pseudoinstructions</a:t>
            </a:r>
            <a:r>
              <a:rPr lang="en-US" sz="2400" dirty="0">
                <a:latin typeface="+mj-lt"/>
              </a:rPr>
              <a:t> are not actual RISC-V instructions but they are often simpler for the programmer.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They are converted to real RISC-V instructions by the assembler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b="1" dirty="0">
              <a:latin typeface="+mj-lt"/>
            </a:endParaRPr>
          </a:p>
          <a:p>
            <a:pPr>
              <a:spcBef>
                <a:spcPts val="600"/>
              </a:spcBef>
            </a:pPr>
            <a:endParaRPr lang="en-US" sz="24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Function Calls</a:t>
            </a:r>
          </a:p>
        </p:txBody>
      </p:sp>
    </p:spTree>
    <p:extLst>
      <p:ext uri="{BB962C8B-B14F-4D97-AF65-F5344CB8AC3E}">
        <p14:creationId xmlns:p14="http://schemas.microsoft.com/office/powerpoint/2010/main" val="23256896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8" name="Rectangle 4"/>
          <p:cNvSpPr>
            <a:spLocks noGrp="1" noChangeArrowheads="1"/>
          </p:cNvSpPr>
          <p:nvPr>
            <p:ph sz="half" idx="4294967295"/>
            <p:custDataLst>
              <p:tags r:id="rId1"/>
            </p:custDataLst>
          </p:nvPr>
        </p:nvSpPr>
        <p:spPr>
          <a:xfrm>
            <a:off x="1066800" y="1143000"/>
            <a:ext cx="8077200" cy="51816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Caller:</a:t>
            </a:r>
          </a:p>
          <a:p>
            <a:pPr lvl="1"/>
            <a:r>
              <a:rPr lang="en-US" sz="2600" dirty="0"/>
              <a:t>passes </a:t>
            </a:r>
            <a:r>
              <a:rPr lang="en-US" sz="2600" b="1" dirty="0"/>
              <a:t>arguments</a:t>
            </a:r>
            <a:r>
              <a:rPr lang="en-US" sz="2600" dirty="0"/>
              <a:t> to </a:t>
            </a:r>
            <a:r>
              <a:rPr lang="en-US" sz="2600" dirty="0" err="1"/>
              <a:t>callee</a:t>
            </a:r>
            <a:endParaRPr lang="en-US" sz="2600" dirty="0"/>
          </a:p>
          <a:p>
            <a:pPr lvl="1"/>
            <a:r>
              <a:rPr lang="en-US" sz="2600" dirty="0"/>
              <a:t>jumps to </a:t>
            </a:r>
            <a:r>
              <a:rPr lang="en-US" sz="2600" dirty="0" err="1"/>
              <a:t>callee</a:t>
            </a:r>
            <a:endParaRPr lang="en-US" sz="2600" dirty="0"/>
          </a:p>
          <a:p>
            <a:r>
              <a:rPr lang="en-US" b="1" dirty="0" err="1">
                <a:solidFill>
                  <a:srgbClr val="0070C0"/>
                </a:solidFill>
              </a:rPr>
              <a:t>Callee</a:t>
            </a:r>
            <a:r>
              <a:rPr lang="en-US" b="1" dirty="0">
                <a:solidFill>
                  <a:srgbClr val="0070C0"/>
                </a:solidFill>
              </a:rPr>
              <a:t>: </a:t>
            </a:r>
          </a:p>
          <a:p>
            <a:pPr lvl="1"/>
            <a:r>
              <a:rPr lang="en-US" sz="2600" b="1" dirty="0"/>
              <a:t>performs </a:t>
            </a:r>
            <a:r>
              <a:rPr lang="en-US" sz="2600" dirty="0"/>
              <a:t>the function</a:t>
            </a:r>
          </a:p>
          <a:p>
            <a:pPr lvl="1"/>
            <a:r>
              <a:rPr lang="en-US" sz="2600" b="1" dirty="0"/>
              <a:t>returns </a:t>
            </a:r>
            <a:r>
              <a:rPr lang="en-US" sz="2600" dirty="0"/>
              <a:t>result to caller</a:t>
            </a:r>
          </a:p>
          <a:p>
            <a:pPr lvl="1"/>
            <a:r>
              <a:rPr lang="en-US" sz="2600" b="1" dirty="0"/>
              <a:t>returns </a:t>
            </a:r>
            <a:r>
              <a:rPr lang="en-US" sz="2600" dirty="0"/>
              <a:t>to point of call</a:t>
            </a:r>
          </a:p>
          <a:p>
            <a:pPr lvl="1"/>
            <a:r>
              <a:rPr lang="en-US" sz="2600" b="1" dirty="0"/>
              <a:t>must not overwrite</a:t>
            </a:r>
            <a:r>
              <a:rPr lang="en-US" sz="2600" dirty="0"/>
              <a:t> registers or memory needed by caller</a:t>
            </a:r>
            <a:endParaRPr lang="en-US" dirty="0"/>
          </a:p>
        </p:txBody>
      </p:sp>
      <p:sp>
        <p:nvSpPr>
          <p:cNvPr id="113254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Function Conventions</a:t>
            </a:r>
          </a:p>
        </p:txBody>
      </p:sp>
    </p:spTree>
    <p:extLst>
      <p:ext uri="{BB962C8B-B14F-4D97-AF65-F5344CB8AC3E}">
        <p14:creationId xmlns:p14="http://schemas.microsoft.com/office/powerpoint/2010/main" val="24445308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8" name="Rectangle 4"/>
          <p:cNvSpPr>
            <a:spLocks noGrp="1" noChangeArrowheads="1"/>
          </p:cNvSpPr>
          <p:nvPr>
            <p:ph sz="half" idx="4294967295"/>
            <p:custDataLst>
              <p:tags r:id="rId1"/>
            </p:custDataLst>
          </p:nvPr>
        </p:nvSpPr>
        <p:spPr>
          <a:xfrm>
            <a:off x="457200" y="1143000"/>
            <a:ext cx="8686800" cy="5181600"/>
          </a:xfrm>
          <a:noFill/>
          <a:ln/>
        </p:spPr>
        <p:txBody>
          <a:bodyPr>
            <a:noAutofit/>
          </a:bodyPr>
          <a:lstStyle/>
          <a:p>
            <a:r>
              <a:rPr lang="en-US" sz="2600" b="1" dirty="0"/>
              <a:t>Call Function:</a:t>
            </a:r>
            <a:r>
              <a:rPr lang="en-US" sz="2600" dirty="0"/>
              <a:t> jump and link (</a:t>
            </a:r>
            <a:r>
              <a:rPr lang="en-US" sz="2600" dirty="0" err="1">
                <a:latin typeface="Courier New" pitchFamily="49" charset="0"/>
              </a:rPr>
              <a:t>jal</a:t>
            </a:r>
            <a:r>
              <a:rPr lang="en-US" sz="2600" dirty="0"/>
              <a:t>) </a:t>
            </a:r>
          </a:p>
          <a:p>
            <a:r>
              <a:rPr lang="en-US" sz="2600" b="1" dirty="0"/>
              <a:t>Return</a:t>
            </a:r>
            <a:r>
              <a:rPr lang="en-US" sz="2600" dirty="0"/>
              <a:t> from function: jump and link register (</a:t>
            </a:r>
            <a:r>
              <a:rPr lang="en-US" sz="2600" dirty="0" err="1">
                <a:latin typeface="Courier New" pitchFamily="49" charset="0"/>
              </a:rPr>
              <a:t>jr</a:t>
            </a:r>
            <a:r>
              <a:rPr lang="en-US" sz="2600" dirty="0">
                <a:latin typeface="Courier New" pitchFamily="49" charset="0"/>
              </a:rPr>
              <a:t> </a:t>
            </a:r>
            <a:r>
              <a:rPr lang="en-US" sz="2600" dirty="0" err="1">
                <a:latin typeface="Courier New" pitchFamily="49" charset="0"/>
              </a:rPr>
              <a:t>ra</a:t>
            </a:r>
            <a:r>
              <a:rPr lang="en-US" sz="2600" dirty="0"/>
              <a:t>)</a:t>
            </a:r>
            <a:endParaRPr lang="en-US" sz="2600" dirty="0">
              <a:latin typeface="Courier New" pitchFamily="49" charset="0"/>
            </a:endParaRPr>
          </a:p>
          <a:p>
            <a:r>
              <a:rPr lang="en-US" sz="2600" b="1" dirty="0"/>
              <a:t>Arguments</a:t>
            </a:r>
            <a:r>
              <a:rPr lang="en-US" sz="2600" dirty="0"/>
              <a:t>: </a:t>
            </a:r>
            <a:r>
              <a:rPr lang="en-US" sz="2600" dirty="0">
                <a:latin typeface="Courier10 BT" pitchFamily="49" charset="0"/>
              </a:rPr>
              <a:t>a0 – a7</a:t>
            </a:r>
          </a:p>
          <a:p>
            <a:r>
              <a:rPr lang="en-US" sz="2600" b="1" dirty="0"/>
              <a:t>Return value</a:t>
            </a:r>
            <a:r>
              <a:rPr lang="en-US" sz="2600" dirty="0"/>
              <a:t>: </a:t>
            </a:r>
            <a:r>
              <a:rPr lang="en-US" sz="2600" dirty="0">
                <a:latin typeface="Courier10 BT" pitchFamily="49" charset="0"/>
              </a:rPr>
              <a:t>a0</a:t>
            </a:r>
          </a:p>
          <a:p>
            <a:pPr>
              <a:buFontTx/>
              <a:buNone/>
            </a:pPr>
            <a:endParaRPr lang="en-US" sz="3000" dirty="0"/>
          </a:p>
        </p:txBody>
      </p:sp>
      <p:sp>
        <p:nvSpPr>
          <p:cNvPr id="113254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875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RISC-V Function Conventions</a:t>
            </a:r>
          </a:p>
        </p:txBody>
      </p:sp>
    </p:spTree>
    <p:extLst>
      <p:ext uri="{BB962C8B-B14F-4D97-AF65-F5344CB8AC3E}">
        <p14:creationId xmlns:p14="http://schemas.microsoft.com/office/powerpoint/2010/main" val="301888668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2035</TotalTime>
  <Words>1932</Words>
  <Application>Microsoft Macintosh PowerPoint</Application>
  <PresentationFormat>On-screen Show (4:3)</PresentationFormat>
  <Paragraphs>361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Black</vt:lpstr>
      <vt:lpstr>Calibri</vt:lpstr>
      <vt:lpstr>Calibri Light</vt:lpstr>
      <vt:lpstr>Courier</vt:lpstr>
      <vt:lpstr>Courier New</vt:lpstr>
      <vt:lpstr>Courier10 BT</vt:lpstr>
      <vt:lpstr>Times New Roman</vt:lpstr>
      <vt:lpstr>Office Theme</vt:lpstr>
      <vt:lpstr>Visio</vt:lpstr>
      <vt:lpstr>Lecture 17:  Function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17:  Function Calls</dc:title>
  <dc:creator>Josh Brake</dc:creator>
  <cp:lastModifiedBy>Josh Brake</cp:lastModifiedBy>
  <cp:revision>12</cp:revision>
  <dcterms:created xsi:type="dcterms:W3CDTF">2020-03-25T22:33:33Z</dcterms:created>
  <dcterms:modified xsi:type="dcterms:W3CDTF">2020-03-31T21:20:56Z</dcterms:modified>
</cp:coreProperties>
</file>