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9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44.xml" ContentType="application/vnd.openxmlformats-officedocument.presentationml.tags+xml"/>
  <Override PartName="/ppt/notesSlides/notesSlide2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6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7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8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9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0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31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32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33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4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5.xml" ContentType="application/vnd.openxmlformats-officedocument.presentationml.notesSlide+xml"/>
  <Override PartName="/ppt/tags/tag93.xml" ContentType="application/vnd.openxmlformats-officedocument.presentationml.tags+xml"/>
  <Override PartName="/ppt/notesSlides/notesSlide36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7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38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9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40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41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42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43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44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45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46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47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48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49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50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51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52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53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54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55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56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57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58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59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60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61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62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63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64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65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66.xml" ContentType="application/vnd.openxmlformats-officedocument.presentationml.notesSlide+xml"/>
  <Override PartName="/ppt/tags/tag191.xml" ContentType="application/vnd.openxmlformats-officedocument.presentationml.tags+xml"/>
  <Override PartName="/ppt/notesSlides/notesSlide67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68.xml" ContentType="application/vnd.openxmlformats-officedocument.presentationml.notesSlide+xml"/>
  <Override PartName="/ppt/tags/tag195.xml" ContentType="application/vnd.openxmlformats-officedocument.presentationml.tags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73"/>
  </p:notesMasterIdLst>
  <p:sldIdLst>
    <p:sldId id="384" r:id="rId2"/>
    <p:sldId id="632" r:id="rId3"/>
    <p:sldId id="711" r:id="rId4"/>
    <p:sldId id="633" r:id="rId5"/>
    <p:sldId id="634" r:id="rId6"/>
    <p:sldId id="708" r:id="rId7"/>
    <p:sldId id="635" r:id="rId8"/>
    <p:sldId id="636" r:id="rId9"/>
    <p:sldId id="637" r:id="rId10"/>
    <p:sldId id="712" r:id="rId11"/>
    <p:sldId id="638" r:id="rId12"/>
    <p:sldId id="639" r:id="rId13"/>
    <p:sldId id="640" r:id="rId14"/>
    <p:sldId id="641" r:id="rId15"/>
    <p:sldId id="642" r:id="rId16"/>
    <p:sldId id="643" r:id="rId17"/>
    <p:sldId id="644" r:id="rId18"/>
    <p:sldId id="645" r:id="rId19"/>
    <p:sldId id="646" r:id="rId20"/>
    <p:sldId id="647" r:id="rId21"/>
    <p:sldId id="649" r:id="rId22"/>
    <p:sldId id="650" r:id="rId23"/>
    <p:sldId id="651" r:id="rId24"/>
    <p:sldId id="652" r:id="rId25"/>
    <p:sldId id="653" r:id="rId26"/>
    <p:sldId id="654" r:id="rId27"/>
    <p:sldId id="655" r:id="rId28"/>
    <p:sldId id="656" r:id="rId29"/>
    <p:sldId id="657" r:id="rId30"/>
    <p:sldId id="658" r:id="rId31"/>
    <p:sldId id="659" r:id="rId32"/>
    <p:sldId id="660" r:id="rId33"/>
    <p:sldId id="661" r:id="rId34"/>
    <p:sldId id="662" r:id="rId35"/>
    <p:sldId id="663" r:id="rId36"/>
    <p:sldId id="664" r:id="rId37"/>
    <p:sldId id="665" r:id="rId38"/>
    <p:sldId id="666" r:id="rId39"/>
    <p:sldId id="668" r:id="rId40"/>
    <p:sldId id="669" r:id="rId41"/>
    <p:sldId id="670" r:id="rId42"/>
    <p:sldId id="709" r:id="rId43"/>
    <p:sldId id="671" r:id="rId44"/>
    <p:sldId id="672" r:id="rId45"/>
    <p:sldId id="673" r:id="rId46"/>
    <p:sldId id="674" r:id="rId47"/>
    <p:sldId id="676" r:id="rId48"/>
    <p:sldId id="677" r:id="rId49"/>
    <p:sldId id="678" r:id="rId50"/>
    <p:sldId id="680" r:id="rId51"/>
    <p:sldId id="682" r:id="rId52"/>
    <p:sldId id="683" r:id="rId53"/>
    <p:sldId id="684" r:id="rId54"/>
    <p:sldId id="685" r:id="rId55"/>
    <p:sldId id="686" r:id="rId56"/>
    <p:sldId id="687" r:id="rId57"/>
    <p:sldId id="689" r:id="rId58"/>
    <p:sldId id="691" r:id="rId59"/>
    <p:sldId id="693" r:id="rId60"/>
    <p:sldId id="694" r:id="rId61"/>
    <p:sldId id="696" r:id="rId62"/>
    <p:sldId id="698" r:id="rId63"/>
    <p:sldId id="699" r:id="rId64"/>
    <p:sldId id="700" r:id="rId65"/>
    <p:sldId id="702" r:id="rId66"/>
    <p:sldId id="703" r:id="rId67"/>
    <p:sldId id="704" r:id="rId68"/>
    <p:sldId id="705" r:id="rId69"/>
    <p:sldId id="706" r:id="rId70"/>
    <p:sldId id="707" r:id="rId71"/>
    <p:sldId id="714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274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6"/>
    <p:restoredTop sz="96327"/>
  </p:normalViewPr>
  <p:slideViewPr>
    <p:cSldViewPr snapToGrid="0" snapToObjects="1">
      <p:cViewPr varScale="1">
        <p:scale>
          <a:sx n="95" d="100"/>
          <a:sy n="95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01C4A-90A6-034D-9ABB-E67749DF62AE}" type="datetimeFigureOut">
              <a:rPr lang="en-US" smtClean="0"/>
              <a:t>3/29/20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D9532-C970-6943-BD4F-FFCFBE7B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38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6604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35BAA-84F1-4764-B73A-1F2654146854}" type="slidenum">
              <a:rPr lang="en-US"/>
              <a:pPr/>
              <a:t>11</a:t>
            </a:fld>
            <a:endParaRPr lang="en-US"/>
          </a:p>
        </p:txBody>
      </p:sp>
      <p:sp>
        <p:nvSpPr>
          <p:cNvPr id="118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60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EEF33-535B-4289-ACE8-0AA8225D5BB2}" type="slidenum">
              <a:rPr lang="en-US"/>
              <a:pPr/>
              <a:t>12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0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54AA9-D0BF-4405-88C6-7D861E2B3E67}" type="slidenum">
              <a:rPr lang="en-US"/>
              <a:pPr/>
              <a:t>13</a:t>
            </a:fld>
            <a:endParaRPr lang="en-US"/>
          </a:p>
        </p:txBody>
      </p:sp>
      <p:sp>
        <p:nvSpPr>
          <p:cNvPr id="118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73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5EADD-CCB0-472C-ABD3-FFDCF004B6E0}" type="slidenum">
              <a:rPr lang="en-US"/>
              <a:pPr/>
              <a:t>14</a:t>
            </a:fld>
            <a:endParaRPr lang="en-US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49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5AD08-2D7C-4662-9267-56937F5AC0B8}" type="slidenum">
              <a:rPr lang="en-US"/>
              <a:pPr/>
              <a:t>15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39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514EB-0CE7-4905-A965-97AECC752DFE}" type="slidenum">
              <a:rPr lang="en-US"/>
              <a:pPr/>
              <a:t>16</a:t>
            </a:fld>
            <a:endParaRPr lang="en-US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54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D75E0-0451-4A4A-B8F7-06B341A783C6}" type="slidenum">
              <a:rPr lang="en-US"/>
              <a:pPr/>
              <a:t>17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34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D7F2A-86CD-4E29-AD15-1F5F5C905A3B}" type="slidenum">
              <a:rPr lang="en-US"/>
              <a:pPr/>
              <a:t>18</a:t>
            </a:fld>
            <a:endParaRPr lang="en-US"/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38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E892D-51DA-4429-BFFA-1D5452FAB7F5}" type="slidenum">
              <a:rPr lang="en-US"/>
              <a:pPr/>
              <a:t>19</a:t>
            </a:fld>
            <a:endParaRPr lang="en-US"/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75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E09B9-41CC-44D8-A7EE-522ECA74F13E}" type="slidenum">
              <a:rPr lang="en-US"/>
              <a:pPr/>
              <a:t>20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0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4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96F8C-A0A3-4609-BA43-9B76F2650873}" type="slidenum">
              <a:rPr lang="en-US"/>
              <a:pPr/>
              <a:t>21</a:t>
            </a:fld>
            <a:endParaRPr lang="en-US"/>
          </a:p>
        </p:txBody>
      </p:sp>
      <p:sp>
        <p:nvSpPr>
          <p:cNvPr id="119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46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A4490-4B03-40FA-91F1-6F47C42D667B}" type="slidenum">
              <a:rPr lang="en-US"/>
              <a:pPr/>
              <a:t>22</a:t>
            </a:fld>
            <a:endParaRPr lang="en-US"/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41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A4490-4B03-40FA-91F1-6F47C42D667B}" type="slidenum">
              <a:rPr lang="en-US"/>
              <a:pPr/>
              <a:t>23</a:t>
            </a:fld>
            <a:endParaRPr lang="en-US"/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015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22A91-C73E-408F-B4C8-43E644120F3A}" type="slidenum">
              <a:rPr lang="en-US"/>
              <a:pPr/>
              <a:t>24</a:t>
            </a:fld>
            <a:endParaRPr lang="en-US"/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77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9C055-72E0-4522-A77B-8AF120537E44}" type="slidenum">
              <a:rPr lang="en-US"/>
              <a:pPr/>
              <a:t>25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77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9C055-72E0-4522-A77B-8AF120537E44}" type="slidenum">
              <a:rPr lang="en-US"/>
              <a:pPr/>
              <a:t>26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20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A37F4-AC94-47A7-A663-0685A2BCC5FF}" type="slidenum">
              <a:rPr lang="en-US"/>
              <a:pPr/>
              <a:t>27</a:t>
            </a:fld>
            <a:endParaRPr lang="en-US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016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A37F4-AC94-47A7-A663-0685A2BCC5FF}" type="slidenum">
              <a:rPr lang="en-US"/>
              <a:pPr/>
              <a:t>28</a:t>
            </a:fld>
            <a:endParaRPr lang="en-US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168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D2F49-291D-43EF-B2C2-440CE5CE789E}" type="slidenum">
              <a:rPr lang="en-US"/>
              <a:pPr/>
              <a:t>29</a:t>
            </a:fld>
            <a:endParaRPr lang="en-US"/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542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075C2-A20B-4A7A-8F51-71B0A3CBB4C7}" type="slidenum">
              <a:rPr lang="en-US"/>
              <a:pPr/>
              <a:t>30</a:t>
            </a:fld>
            <a:endParaRPr lang="en-US"/>
          </a:p>
        </p:txBody>
      </p:sp>
      <p:sp>
        <p:nvSpPr>
          <p:cNvPr id="120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5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24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075C2-A20B-4A7A-8F51-71B0A3CBB4C7}" type="slidenum">
              <a:rPr lang="en-US"/>
              <a:pPr/>
              <a:t>31</a:t>
            </a:fld>
            <a:endParaRPr lang="en-US"/>
          </a:p>
        </p:txBody>
      </p:sp>
      <p:sp>
        <p:nvSpPr>
          <p:cNvPr id="120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91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F3664-5EDD-4FE6-ACDD-3EAE8351D77D}" type="slidenum">
              <a:rPr lang="en-US"/>
              <a:pPr/>
              <a:t>32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865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B6B2C-21FC-4D6D-9E7C-29AA6CFA2E86}" type="slidenum">
              <a:rPr lang="en-US"/>
              <a:pPr/>
              <a:t>33</a:t>
            </a:fld>
            <a:endParaRPr lang="en-US"/>
          </a:p>
        </p:txBody>
      </p:sp>
      <p:sp>
        <p:nvSpPr>
          <p:cNvPr id="120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350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06D9D6-DDAD-431E-A80D-583333B50DB4}" type="slidenum">
              <a:rPr lang="en-US"/>
              <a:pPr/>
              <a:t>34</a:t>
            </a:fld>
            <a:endParaRPr lang="en-US"/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73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39C28-2A6A-4A80-8A16-A0781FEE290E}" type="slidenum">
              <a:rPr lang="en-US"/>
              <a:pPr/>
              <a:t>35</a:t>
            </a:fld>
            <a:endParaRPr lang="en-US"/>
          </a:p>
        </p:txBody>
      </p:sp>
      <p:sp>
        <p:nvSpPr>
          <p:cNvPr id="120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277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39C28-2A6A-4A80-8A16-A0781FEE290E}" type="slidenum">
              <a:rPr lang="en-US"/>
              <a:pPr/>
              <a:t>36</a:t>
            </a:fld>
            <a:endParaRPr lang="en-US"/>
          </a:p>
        </p:txBody>
      </p:sp>
      <p:sp>
        <p:nvSpPr>
          <p:cNvPr id="120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393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8D23-EA0C-46DE-891F-6A7F45709439}" type="slidenum">
              <a:rPr lang="en-US"/>
              <a:pPr/>
              <a:t>37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605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B16E0-193A-4026-97D8-C274823B92A3}" type="slidenum">
              <a:rPr lang="en-US"/>
              <a:pPr/>
              <a:t>38</a:t>
            </a:fld>
            <a:endParaRPr lang="en-US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015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1E7A2-D8E5-4B6C-893C-89E37CA58028}" type="slidenum">
              <a:rPr lang="en-US"/>
              <a:pPr/>
              <a:t>39</a:t>
            </a:fld>
            <a:endParaRPr lang="en-US"/>
          </a:p>
        </p:txBody>
      </p:sp>
      <p:sp>
        <p:nvSpPr>
          <p:cNvPr id="123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063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681F3-034E-4719-A148-E7D8FF9134E2}" type="slidenum">
              <a:rPr lang="en-US"/>
              <a:pPr/>
              <a:t>40</a:t>
            </a:fld>
            <a:endParaRPr lang="en-US"/>
          </a:p>
        </p:txBody>
      </p:sp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98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14780-11DF-4472-AE76-0B6C10813017}" type="slidenum">
              <a:rPr lang="en-US"/>
              <a:pPr/>
              <a:t>4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381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FCC47-19BF-4E3B-B7A0-81EED34C56EC}" type="slidenum">
              <a:rPr lang="en-US"/>
              <a:pPr/>
              <a:t>41</a:t>
            </a:fld>
            <a:endParaRPr lang="en-US"/>
          </a:p>
        </p:txBody>
      </p:sp>
      <p:sp>
        <p:nvSpPr>
          <p:cNvPr id="123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208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2E576-D3A9-4E0B-9977-FC4CCA079CF5}" type="slidenum">
              <a:rPr lang="en-US"/>
              <a:pPr/>
              <a:t>43</a:t>
            </a:fld>
            <a:endParaRPr lang="en-US"/>
          </a:p>
        </p:txBody>
      </p:sp>
      <p:sp>
        <p:nvSpPr>
          <p:cNvPr id="123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454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8B53D-D146-4466-AB58-746E26CF7D80}" type="slidenum">
              <a:rPr lang="en-US"/>
              <a:pPr/>
              <a:t>44</a:t>
            </a:fld>
            <a:endParaRPr 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940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8B53D-D146-4466-AB58-746E26CF7D80}" type="slidenum">
              <a:rPr lang="en-US"/>
              <a:pPr/>
              <a:t>45</a:t>
            </a:fld>
            <a:endParaRPr 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400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34CE3-6301-4E11-9544-5B70D385F500}" type="slidenum">
              <a:rPr lang="en-US"/>
              <a:pPr/>
              <a:t>46</a:t>
            </a:fld>
            <a:endParaRPr lang="en-US"/>
          </a:p>
        </p:txBody>
      </p:sp>
      <p:sp>
        <p:nvSpPr>
          <p:cNvPr id="122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465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F8E31-60FC-4684-AB89-5F898620A9AB}" type="slidenum">
              <a:rPr lang="en-US"/>
              <a:pPr/>
              <a:t>47</a:t>
            </a:fld>
            <a:endParaRPr lang="en-US"/>
          </a:p>
        </p:txBody>
      </p:sp>
      <p:sp>
        <p:nvSpPr>
          <p:cNvPr id="122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462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BDC26-24C3-4238-B260-F68152992198}" type="slidenum">
              <a:rPr lang="en-US"/>
              <a:pPr/>
              <a:t>48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43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BDC26-24C3-4238-B260-F68152992198}" type="slidenum">
              <a:rPr lang="en-US"/>
              <a:pPr/>
              <a:t>49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973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E2E5B-ABE0-4137-9A2E-377AF1ADACD2}" type="slidenum">
              <a:rPr lang="en-US"/>
              <a:pPr/>
              <a:t>50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129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E2E5B-ABE0-4137-9A2E-377AF1ADACD2}" type="slidenum">
              <a:rPr lang="en-US"/>
              <a:pPr/>
              <a:t>51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6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028A3-F306-45FB-8DC7-09A2DE89FFA7}" type="slidenum">
              <a:rPr lang="en-US"/>
              <a:pPr/>
              <a:t>5</a:t>
            </a:fld>
            <a:endParaRPr lang="en-US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945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E2E5B-ABE0-4137-9A2E-377AF1ADACD2}" type="slidenum">
              <a:rPr lang="en-US"/>
              <a:pPr/>
              <a:t>52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954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53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819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54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161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55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103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BE5D3-939D-451B-AE90-BB2965369916}" type="slidenum">
              <a:rPr lang="en-US"/>
              <a:pPr/>
              <a:t>56</a:t>
            </a:fld>
            <a:endParaRPr lang="en-US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362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DE3DD-E11A-4F93-B0B2-A43F3A1452B7}" type="slidenum">
              <a:rPr lang="en-US"/>
              <a:pPr/>
              <a:t>57</a:t>
            </a:fld>
            <a:endParaRPr lang="en-US"/>
          </a:p>
        </p:txBody>
      </p:sp>
      <p:sp>
        <p:nvSpPr>
          <p:cNvPr id="130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1566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FA898-840E-48F2-A421-682B99572A64}" type="slidenum">
              <a:rPr lang="en-US"/>
              <a:pPr/>
              <a:t>58</a:t>
            </a:fld>
            <a:endParaRPr lang="en-US"/>
          </a:p>
        </p:txBody>
      </p:sp>
      <p:sp>
        <p:nvSpPr>
          <p:cNvPr id="131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973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8B0EF-3AD5-4B90-944D-6FB828F2A294}" type="slidenum">
              <a:rPr lang="en-US"/>
              <a:pPr/>
              <a:t>59</a:t>
            </a:fld>
            <a:endParaRPr lang="en-US"/>
          </a:p>
        </p:txBody>
      </p:sp>
      <p:sp>
        <p:nvSpPr>
          <p:cNvPr id="131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296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051F9-1555-4E28-B8BE-FF638FBF4334}" type="slidenum">
              <a:rPr lang="en-US"/>
              <a:pPr/>
              <a:t>60</a:t>
            </a:fld>
            <a:endParaRPr lang="en-US"/>
          </a:p>
        </p:txBody>
      </p:sp>
      <p:sp>
        <p:nvSpPr>
          <p:cNvPr id="124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623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F8DDB-7492-4E1F-A088-D1E1FDF24F71}" type="slidenum">
              <a:rPr lang="en-US"/>
              <a:pPr/>
              <a:t>61</a:t>
            </a:fld>
            <a:endParaRPr lang="en-US"/>
          </a:p>
        </p:txBody>
      </p:sp>
      <p:sp>
        <p:nvSpPr>
          <p:cNvPr id="131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15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6E21B5-927C-4F10-A313-A26A3EC7AFAF}" type="slidenum">
              <a:rPr lang="en-US"/>
              <a:pPr/>
              <a:t>7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8834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FA6C1-DE14-4F5D-A642-2FC9AE636CBE}" type="slidenum">
              <a:rPr lang="en-US"/>
              <a:pPr/>
              <a:t>62</a:t>
            </a:fld>
            <a:endParaRPr lang="en-US"/>
          </a:p>
        </p:txBody>
      </p:sp>
      <p:sp>
        <p:nvSpPr>
          <p:cNvPr id="131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556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6AF38-7DB7-4E8F-87E0-DC9E46D7B200}" type="slidenum">
              <a:rPr lang="en-US"/>
              <a:pPr/>
              <a:t>63</a:t>
            </a:fld>
            <a:endParaRPr lang="en-US"/>
          </a:p>
        </p:txBody>
      </p:sp>
      <p:sp>
        <p:nvSpPr>
          <p:cNvPr id="124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304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5DCAF-878F-42BD-B7E0-5045F5526695}" type="slidenum">
              <a:rPr lang="en-US"/>
              <a:pPr/>
              <a:t>64</a:t>
            </a:fld>
            <a:endParaRPr lang="en-US"/>
          </a:p>
        </p:txBody>
      </p:sp>
      <p:sp>
        <p:nvSpPr>
          <p:cNvPr id="124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0407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7ED34-1E2F-4C3B-92E2-692D42E4AA96}" type="slidenum">
              <a:rPr lang="en-US"/>
              <a:pPr/>
              <a:t>65</a:t>
            </a:fld>
            <a:endParaRPr lang="en-US"/>
          </a:p>
        </p:txBody>
      </p:sp>
      <p:sp>
        <p:nvSpPr>
          <p:cNvPr id="131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5091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6C8E3-0018-4796-93B8-92A390A38B0A}" type="slidenum">
              <a:rPr lang="en-US"/>
              <a:pPr/>
              <a:t>66</a:t>
            </a:fld>
            <a:endParaRPr lang="en-US"/>
          </a:p>
        </p:txBody>
      </p:sp>
      <p:sp>
        <p:nvSpPr>
          <p:cNvPr id="124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3154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3001D-D256-4E4C-8654-927703D44972}" type="slidenum">
              <a:rPr lang="en-US"/>
              <a:pPr/>
              <a:t>67</a:t>
            </a:fld>
            <a:endParaRPr lang="en-US"/>
          </a:p>
        </p:txBody>
      </p:sp>
      <p:sp>
        <p:nvSpPr>
          <p:cNvPr id="124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308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C52DA-B39C-4E9E-8F93-AEC85BE751E4}" type="slidenum">
              <a:rPr lang="en-US"/>
              <a:pPr/>
              <a:t>68</a:t>
            </a:fld>
            <a:endParaRPr lang="en-US"/>
          </a:p>
        </p:txBody>
      </p:sp>
      <p:sp>
        <p:nvSpPr>
          <p:cNvPr id="124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5728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E7A3A-BC58-44FC-8634-3056204EDEB2}" type="slidenum">
              <a:rPr lang="en-US"/>
              <a:pPr/>
              <a:t>69</a:t>
            </a:fld>
            <a:endParaRPr 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0975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778F4-BF9B-429F-ACB1-680B34C3F49A}" type="slidenum">
              <a:rPr lang="en-US"/>
              <a:pPr/>
              <a:t>70</a:t>
            </a:fld>
            <a:endParaRPr lang="en-US"/>
          </a:p>
        </p:txBody>
      </p:sp>
      <p:sp>
        <p:nvSpPr>
          <p:cNvPr id="123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3083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71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0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6E21B5-927C-4F10-A313-A26A3EC7AFAF}" type="slidenum">
              <a:rPr lang="en-US"/>
              <a:pPr/>
              <a:t>8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0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F196F-8ABF-4C2A-BFC5-0F48556D9C3C}" type="slidenum">
              <a:rPr lang="en-US"/>
              <a:pPr/>
              <a:t>9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56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1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A8B5-0AF8-A843-A135-3F47F77C337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9485-E7E5-6C47-92F8-E9B1DD70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3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A8B5-0AF8-A843-A135-3F47F77C337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9485-E7E5-6C47-92F8-E9B1DD70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7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A8B5-0AF8-A843-A135-3F47F77C337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9485-E7E5-6C47-92F8-E9B1DD70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34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2" descr="C:\HARRIS\Books\DDCAriscv\LectureSlides\riscv-logos\riscv-logos\PNG\Standard_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2" y="6324602"/>
            <a:ext cx="3354287" cy="56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429000" y="6365557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/>
              <a:t>Digital Design and Computer Architecture: RISC-V Edition</a:t>
            </a:r>
            <a:r>
              <a:rPr lang="en-US" sz="1400" b="0" baseline="0" dirty="0"/>
              <a:t> </a:t>
            </a:r>
          </a:p>
          <a:p>
            <a:pPr algn="r"/>
            <a:r>
              <a:rPr lang="en-US" sz="1400" b="0" baseline="0" dirty="0"/>
              <a:t>Har</a:t>
            </a:r>
            <a:r>
              <a:rPr lang="en-US" sz="1400" b="0" dirty="0"/>
              <a:t>ris &amp; Harris</a:t>
            </a:r>
            <a:r>
              <a:rPr lang="en-US" sz="1400" b="0" baseline="0" dirty="0"/>
              <a:t> © 2020 Elsevier</a:t>
            </a:r>
            <a:endParaRPr lang="en-US" sz="1400" b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429000" y="6550225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/>
                </a:solidFill>
              </a:rPr>
              <a:t>Chapter 6 &lt;</a:t>
            </a:r>
            <a:fld id="{D1B2EFE9-D440-4A3B-858C-5FEDF5DD0E10}" type="slidenum">
              <a:rPr lang="en-US" sz="1400" smtClean="0">
                <a:solidFill>
                  <a:schemeClr val="tx1"/>
                </a:solidFill>
              </a:rPr>
              <a:pPr/>
              <a:t>‹#›</a:t>
            </a:fld>
            <a:r>
              <a:rPr lang="en-US" sz="1400" dirty="0">
                <a:solidFill>
                  <a:schemeClr val="tx1"/>
                </a:solidFill>
              </a:rPr>
              <a:t>&gt;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524000" y="762000"/>
            <a:ext cx="7620000" cy="76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762000"/>
            <a:ext cx="1524000" cy="76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58542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2" descr="C:\HARRIS\Books\DDCAriscv\LectureSlides\riscv-logos\riscv-logos\PNG\Standard_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2" y="6324602"/>
            <a:ext cx="3354287" cy="56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429000" y="6365557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/>
              <a:t>Digital Design and Computer Architecture: RISC-V Edition</a:t>
            </a:r>
            <a:r>
              <a:rPr lang="en-US" sz="1400" b="0" baseline="0" dirty="0"/>
              <a:t> </a:t>
            </a:r>
          </a:p>
          <a:p>
            <a:pPr algn="r"/>
            <a:r>
              <a:rPr lang="en-US" sz="1400" b="0" baseline="0" dirty="0"/>
              <a:t>Har</a:t>
            </a:r>
            <a:r>
              <a:rPr lang="en-US" sz="1400" b="0" dirty="0"/>
              <a:t>ris &amp; Harris</a:t>
            </a:r>
            <a:r>
              <a:rPr lang="en-US" sz="1400" b="0" baseline="0" dirty="0"/>
              <a:t> © 2020 Elsevier</a:t>
            </a:r>
            <a:endParaRPr lang="en-US" sz="1400" b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429000" y="6550225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/>
                </a:solidFill>
              </a:rPr>
              <a:t>Chapter 6 &lt;</a:t>
            </a:r>
            <a:fld id="{D1B2EFE9-D440-4A3B-858C-5FEDF5DD0E10}" type="slidenum">
              <a:rPr lang="en-US" sz="1400" smtClean="0">
                <a:solidFill>
                  <a:schemeClr val="tx1"/>
                </a:solidFill>
              </a:rPr>
              <a:pPr/>
              <a:t>‹#›</a:t>
            </a:fld>
            <a:r>
              <a:rPr lang="en-US" sz="1400" dirty="0">
                <a:solidFill>
                  <a:schemeClr val="tx1"/>
                </a:solidFill>
              </a:rPr>
              <a:t>&gt;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524000" y="762000"/>
            <a:ext cx="7620000" cy="76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762000"/>
            <a:ext cx="1524000" cy="76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2FC2D8-223E-F94B-A16E-33671EF6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2" y="68758"/>
            <a:ext cx="8988136" cy="769442"/>
          </a:xfrm>
        </p:spPr>
        <p:txBody>
          <a:bodyPr/>
          <a:lstStyle>
            <a:lvl1pPr marL="461963" indent="0">
              <a:tabLst/>
              <a:defRPr b="1">
                <a:solidFill>
                  <a:srgbClr val="333F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55140394-321C-EE42-85E8-E509C02C1C51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44B9391-F2CD-4E40-942E-CFAA1E80A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3179"/>
            <a:ext cx="7886700" cy="5023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947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A8B5-0AF8-A843-A135-3F47F77C337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9485-E7E5-6C47-92F8-E9B1DD70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8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A8B5-0AF8-A843-A135-3F47F77C337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9485-E7E5-6C47-92F8-E9B1DD70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3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A8B5-0AF8-A843-A135-3F47F77C337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9485-E7E5-6C47-92F8-E9B1DD70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3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A8B5-0AF8-A843-A135-3F47F77C337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9485-E7E5-6C47-92F8-E9B1DD70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9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A8B5-0AF8-A843-A135-3F47F77C337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9485-E7E5-6C47-92F8-E9B1DD70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2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A8B5-0AF8-A843-A135-3F47F77C337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9485-E7E5-6C47-92F8-E9B1DD70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A8B5-0AF8-A843-A135-3F47F77C337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9485-E7E5-6C47-92F8-E9B1DD70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7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A8B5-0AF8-A843-A135-3F47F77C337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9485-E7E5-6C47-92F8-E9B1DD70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A8B5-0AF8-A843-A135-3F47F77C3375}" type="datetimeFigureOut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E9485-E7E5-6C47-92F8-E9B1DD70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8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46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9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.v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10" Type="http://schemas.openxmlformats.org/officeDocument/2006/relationships/image" Target="../media/image8.emf"/><Relationship Id="rId4" Type="http://schemas.openxmlformats.org/officeDocument/2006/relationships/tags" Target="../tags/tag54.xml"/><Relationship Id="rId9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3" Type="http://schemas.openxmlformats.org/officeDocument/2006/relationships/tags" Target="../tags/tag61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.v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10" Type="http://schemas.openxmlformats.org/officeDocument/2006/relationships/image" Target="../media/image9.emf"/><Relationship Id="rId4" Type="http://schemas.openxmlformats.org/officeDocument/2006/relationships/tags" Target="../tags/tag62.xml"/><Relationship Id="rId9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66.xml"/><Relationship Id="rId7" Type="http://schemas.openxmlformats.org/officeDocument/2006/relationships/notesSlide" Target="../notesSlides/notesSlide28.xml"/><Relationship Id="rId2" Type="http://schemas.openxmlformats.org/officeDocument/2006/relationships/tags" Target="../tags/tag65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3" Type="http://schemas.openxmlformats.org/officeDocument/2006/relationships/tags" Target="../tags/tag7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vmlDrawing" Target="../drawings/vmlDrawing5.v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10" Type="http://schemas.openxmlformats.org/officeDocument/2006/relationships/image" Target="../media/image11.emf"/><Relationship Id="rId4" Type="http://schemas.openxmlformats.org/officeDocument/2006/relationships/tags" Target="../tags/tag74.xml"/><Relationship Id="rId9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3" Type="http://schemas.openxmlformats.org/officeDocument/2006/relationships/tags" Target="../tags/tag78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vmlDrawing" Target="../drawings/vmlDrawing6.v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10" Type="http://schemas.openxmlformats.org/officeDocument/2006/relationships/image" Target="../media/image12.emf"/><Relationship Id="rId4" Type="http://schemas.openxmlformats.org/officeDocument/2006/relationships/tags" Target="../tags/tag79.xml"/><Relationship Id="rId9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tags" Target="../tags/tag83.xml"/><Relationship Id="rId7" Type="http://schemas.openxmlformats.org/officeDocument/2006/relationships/oleObject" Target="../embeddings/oleObject7.bin"/><Relationship Id="rId2" Type="http://schemas.openxmlformats.org/officeDocument/2006/relationships/tags" Target="../tags/tag82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13.wmf"/><Relationship Id="rId2" Type="http://schemas.openxmlformats.org/officeDocument/2006/relationships/tags" Target="../tags/tag8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tags" Target="../tags/tag91.xml"/><Relationship Id="rId7" Type="http://schemas.openxmlformats.org/officeDocument/2006/relationships/oleObject" Target="../embeddings/oleObject9.bin"/><Relationship Id="rId2" Type="http://schemas.openxmlformats.org/officeDocument/2006/relationships/tags" Target="../tags/tag90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16.emf"/><Relationship Id="rId2" Type="http://schemas.openxmlformats.org/officeDocument/2006/relationships/tags" Target="../tags/tag1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44.xml"/><Relationship Id="rId4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image" Target="../media/image17.emf"/><Relationship Id="rId2" Type="http://schemas.openxmlformats.org/officeDocument/2006/relationships/tags" Target="../tags/tag11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notesSlide" Target="../notesSlides/notesSlide46.xml"/><Relationship Id="rId4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notesSlide" Target="../notesSlides/notesSlide48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notesSlide" Target="../notesSlides/notesSlide49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32.xml"/><Relationship Id="rId4" Type="http://schemas.openxmlformats.org/officeDocument/2006/relationships/tags" Target="../tags/tag13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notesSlide" Target="../notesSlides/notesSlide50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37.xml"/><Relationship Id="rId4" Type="http://schemas.openxmlformats.org/officeDocument/2006/relationships/tags" Target="../tags/tag13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5.xml"/><Relationship Id="rId3" Type="http://schemas.openxmlformats.org/officeDocument/2006/relationships/tags" Target="../tags/tag152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7" Type="http://schemas.openxmlformats.org/officeDocument/2006/relationships/notesSlide" Target="../notesSlides/notesSlide57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64.xml"/><Relationship Id="rId4" Type="http://schemas.openxmlformats.org/officeDocument/2006/relationships/tags" Target="../tags/tag1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iscv.org/specifications/isa-spec-pdf/" TargetMode="Externa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notesSlide" Target="../notesSlides/notesSlide5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4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notesSlide" Target="../notesSlides/notesSlide60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7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notesSlide" Target="../notesSlides/notesSlide61.xml"/><Relationship Id="rId4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2.xml"/><Relationship Id="rId3" Type="http://schemas.openxmlformats.org/officeDocument/2006/relationships/tags" Target="../tags/tag17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76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10" Type="http://schemas.openxmlformats.org/officeDocument/2006/relationships/image" Target="../media/image18.wmf"/><Relationship Id="rId4" Type="http://schemas.openxmlformats.org/officeDocument/2006/relationships/tags" Target="../tags/tag178.xml"/><Relationship Id="rId9" Type="http://schemas.openxmlformats.org/officeDocument/2006/relationships/oleObject" Target="../embeddings/oleObject12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notesSlide" Target="../notesSlides/notesSlide63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8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4" Type="http://schemas.openxmlformats.org/officeDocument/2006/relationships/notesSlide" Target="../notesSlides/notesSlide6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4" Type="http://schemas.openxmlformats.org/officeDocument/2006/relationships/notesSlide" Target="../notesSlides/notesSlide6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4" Type="http://schemas.openxmlformats.org/officeDocument/2006/relationships/notesSlide" Target="../notesSlides/notesSlide6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5" Type="http://schemas.openxmlformats.org/officeDocument/2006/relationships/notesSlide" Target="../notesSlides/notesSlide68.xml"/><Relationship Id="rId4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5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45724" y="2495550"/>
            <a:ext cx="4852551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16: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RISC-V Assembly Language</a:t>
            </a:r>
            <a:endParaRPr lang="en-US" altLang="en-US" sz="2400" b="1" dirty="0">
              <a:solidFill>
                <a:schemeClr val="tx1"/>
              </a:solidFill>
              <a:latin typeface="Arial Black" panose="020B0604020202020204" pitchFamily="34" charset="0"/>
              <a:ea typeface="ＭＳ Ｐゴシック" panose="020B0600070205080204" pitchFamily="34" charset="-128"/>
              <a:cs typeface="Arial Black" panose="020B0604020202020204" pitchFamily="34" charset="0"/>
            </a:endParaRPr>
          </a:p>
        </p:txBody>
      </p:sp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19413"/>
            <a:ext cx="815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</a:p>
          <a:p>
            <a:pPr algn="ctr" eaLnBrk="1" hangingPunct="1"/>
            <a:r>
              <a:rPr lang="en-US" altLang="en-US" dirty="0">
                <a:latin typeface="Arial Black" panose="020B0604020202020204" pitchFamily="34" charset="0"/>
              </a:rPr>
              <a:t>Digital Electronics &amp; Computer Architecture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7818D-043C-5041-8E5C-3EE514FA6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0" y="4997450"/>
            <a:ext cx="1422400" cy="1422400"/>
          </a:xfrm>
          <a:prstGeom prst="rect">
            <a:avLst/>
          </a:prstGeom>
        </p:spPr>
      </p:pic>
      <p:pic>
        <p:nvPicPr>
          <p:cNvPr id="10" name="Picture 2" descr="C:\HARRIS\Books\DDCAriscv\LectureSlides\riscv-logos\riscv-logos\PNG\Standard_2.png">
            <a:extLst>
              <a:ext uri="{FF2B5EF4-FFF2-40B4-BE49-F238E27FC236}">
                <a16:creationId xmlns:a16="http://schemas.microsoft.com/office/drawing/2014/main" id="{8C804855-FF31-ED4E-AD45-F4472E0F9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7319"/>
            <a:ext cx="5733974" cy="96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2BADD450-947F-3948-90A6-F524BC543EEF}"/>
              </a:ext>
            </a:extLst>
          </p:cNvPr>
          <p:cNvSpPr/>
          <p:nvPr/>
        </p:nvSpPr>
        <p:spPr>
          <a:xfrm>
            <a:off x="358486" y="316057"/>
            <a:ext cx="8427027" cy="6225886"/>
          </a:xfrm>
          <a:prstGeom prst="frame">
            <a:avLst>
              <a:gd name="adj1" fmla="val 473"/>
            </a:avLst>
          </a:prstGeom>
          <a:solidFill>
            <a:srgbClr val="27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6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8759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Lecture 16</a:t>
            </a: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41437"/>
            <a:ext cx="594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Instruction Set Architecture (ISA)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RISC-V History</a:t>
            </a:r>
          </a:p>
          <a:p>
            <a:r>
              <a:rPr lang="en-US" dirty="0"/>
              <a:t>RISC-V Assembly Language</a:t>
            </a:r>
          </a:p>
          <a:p>
            <a:pPr lvl="1"/>
            <a:r>
              <a:rPr lang="en-US" dirty="0"/>
              <a:t>Instructions</a:t>
            </a:r>
          </a:p>
          <a:p>
            <a:pPr lvl="1"/>
            <a:r>
              <a:rPr lang="en-US" dirty="0"/>
              <a:t>Register Set</a:t>
            </a:r>
          </a:p>
          <a:p>
            <a:pPr lvl="1"/>
            <a:r>
              <a:rPr lang="en-US" dirty="0"/>
              <a:t>Memory</a:t>
            </a:r>
          </a:p>
          <a:p>
            <a:pPr lvl="1"/>
            <a:r>
              <a:rPr lang="en-US" dirty="0"/>
              <a:t>Programming constructs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066800"/>
            <a:ext cx="1743168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93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4007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8096" y="1233055"/>
            <a:ext cx="844780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add: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mnemonic indicates operation to perform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b, c: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source operands (on which the operation is</a:t>
            </a:r>
            <a:r>
              <a:rPr lang="en-US" sz="2400" dirty="0">
                <a:latin typeface="+mj-lt"/>
                <a:cs typeface="Arial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performed)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a:</a:t>
            </a:r>
            <a:r>
              <a:rPr lang="en-US" sz="2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destination operand (to which the result is written)</a:t>
            </a:r>
          </a:p>
        </p:txBody>
      </p:sp>
      <p:sp>
        <p:nvSpPr>
          <p:cNvPr id="102400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 = b + c;</a:t>
            </a:r>
          </a:p>
        </p:txBody>
      </p:sp>
      <p:sp>
        <p:nvSpPr>
          <p:cNvPr id="1024010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RISC-V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add a, b,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Instructions: Addition</a:t>
            </a:r>
          </a:p>
        </p:txBody>
      </p:sp>
    </p:spTree>
    <p:extLst>
      <p:ext uri="{BB962C8B-B14F-4D97-AF65-F5344CB8AC3E}">
        <p14:creationId xmlns:p14="http://schemas.microsoft.com/office/powerpoint/2010/main" val="36108456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875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Similar to addition - only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mnemonic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changes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sub: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	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mnemonic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b, c: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source operands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a: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solidFill>
                  <a:schemeClr val="accent2"/>
                </a:solidFill>
                <a:latin typeface="+mj-lt"/>
                <a:cs typeface="Arial" charset="0"/>
              </a:rPr>
              <a:t>  	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destination operand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109875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 = b - c;</a:t>
            </a:r>
          </a:p>
        </p:txBody>
      </p:sp>
      <p:sp>
        <p:nvSpPr>
          <p:cNvPr id="109875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RISC-V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sub a, b,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9293" y="46457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Instructions: Subtraction</a:t>
            </a:r>
          </a:p>
        </p:txBody>
      </p:sp>
    </p:spTree>
    <p:extLst>
      <p:ext uri="{BB962C8B-B14F-4D97-AF65-F5344CB8AC3E}">
        <p14:creationId xmlns:p14="http://schemas.microsoft.com/office/powerpoint/2010/main" val="316475339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 dirty="0">
                <a:solidFill>
                  <a:srgbClr val="0070C0"/>
                </a:solidFill>
              </a:rPr>
              <a:t>Simplicity favors regularity</a:t>
            </a:r>
          </a:p>
          <a:p>
            <a:r>
              <a:rPr lang="en-US" dirty="0"/>
              <a:t>Consistent instruction format</a:t>
            </a:r>
          </a:p>
          <a:p>
            <a:r>
              <a:rPr lang="en-US" dirty="0"/>
              <a:t>Same number of operands (two sources and one destination)</a:t>
            </a:r>
          </a:p>
          <a:p>
            <a:r>
              <a:rPr lang="en-US" dirty="0"/>
              <a:t>Easier to encode and handle in hardware</a:t>
            </a:r>
          </a:p>
        </p:txBody>
      </p:sp>
      <p:sp>
        <p:nvSpPr>
          <p:cNvPr id="10250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50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Design Principle 1</a:t>
            </a:r>
          </a:p>
        </p:txBody>
      </p:sp>
    </p:spTree>
    <p:extLst>
      <p:ext uri="{BB962C8B-B14F-4D97-AF65-F5344CB8AC3E}">
        <p14:creationId xmlns:p14="http://schemas.microsoft.com/office/powerpoint/2010/main" val="285509756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97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More complex code is handled by multiple RISC-V instructions.</a:t>
            </a:r>
          </a:p>
        </p:txBody>
      </p:sp>
      <p:sp>
        <p:nvSpPr>
          <p:cNvPr id="10997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9200" y="24384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 = b + c - d;</a:t>
            </a:r>
          </a:p>
        </p:txBody>
      </p:sp>
      <p:sp>
        <p:nvSpPr>
          <p:cNvPr id="109978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76800" y="24384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RISC-V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add t, b, c  # t = b + 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sub a, t, d  # a = t - 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0618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Multiple Instructions</a:t>
            </a:r>
          </a:p>
        </p:txBody>
      </p:sp>
    </p:spTree>
    <p:extLst>
      <p:ext uri="{BB962C8B-B14F-4D97-AF65-F5344CB8AC3E}">
        <p14:creationId xmlns:p14="http://schemas.microsoft.com/office/powerpoint/2010/main" val="209972296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533400" y="1143000"/>
            <a:ext cx="8077200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b="1" dirty="0">
                <a:solidFill>
                  <a:srgbClr val="0070C0"/>
                </a:solidFill>
              </a:rPr>
              <a:t>Make the common case fast</a:t>
            </a:r>
          </a:p>
          <a:p>
            <a:r>
              <a:rPr lang="en-US" sz="2600" dirty="0"/>
              <a:t>RISC-V includes only simple, commonly used instructions</a:t>
            </a:r>
          </a:p>
          <a:p>
            <a:r>
              <a:rPr lang="en-US" sz="2600" dirty="0"/>
              <a:t>Hardware to decode and execute instructions can be simple, small, and fast</a:t>
            </a:r>
          </a:p>
          <a:p>
            <a:r>
              <a:rPr lang="en-US" sz="2600" dirty="0"/>
              <a:t>More complex instructions (that are less common) performed using multiple simple instructions</a:t>
            </a:r>
          </a:p>
          <a:p>
            <a:r>
              <a:rPr lang="en-US" sz="2600" dirty="0"/>
              <a:t>RISC-V is a </a:t>
            </a:r>
            <a:r>
              <a:rPr lang="en-US" sz="2600" b="1" i="1" dirty="0">
                <a:solidFill>
                  <a:srgbClr val="0070C0"/>
                </a:solidFill>
              </a:rPr>
              <a:t>reduced instruction set computer </a:t>
            </a:r>
            <a:r>
              <a:rPr lang="en-US" sz="2600" b="1" dirty="0">
                <a:solidFill>
                  <a:srgbClr val="0070C0"/>
                </a:solidFill>
              </a:rPr>
              <a:t>(RISC)</a:t>
            </a:r>
            <a:r>
              <a:rPr lang="en-US" sz="2600" dirty="0"/>
              <a:t>, with a small number of simple instructions</a:t>
            </a:r>
          </a:p>
          <a:p>
            <a:r>
              <a:rPr lang="en-US" sz="2600" dirty="0"/>
              <a:t>Other architectures, such as Intel’s x86, are </a:t>
            </a:r>
            <a:r>
              <a:rPr lang="en-US" sz="2600" b="1" i="1" dirty="0">
                <a:solidFill>
                  <a:srgbClr val="0070C0"/>
                </a:solidFill>
              </a:rPr>
              <a:t>complex instruction set computers</a:t>
            </a:r>
            <a:r>
              <a:rPr lang="en-US" sz="2600" b="1" dirty="0">
                <a:solidFill>
                  <a:srgbClr val="0070C0"/>
                </a:solidFill>
              </a:rPr>
              <a:t> (CISC)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102605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60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Design Principle 2</a:t>
            </a:r>
          </a:p>
        </p:txBody>
      </p:sp>
    </p:spTree>
    <p:extLst>
      <p:ext uri="{BB962C8B-B14F-4D97-AF65-F5344CB8AC3E}">
        <p14:creationId xmlns:p14="http://schemas.microsoft.com/office/powerpoint/2010/main" val="20749227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70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707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Operand location: physical location in computer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Constants (also called </a:t>
            </a:r>
            <a:r>
              <a:rPr 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immediates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Operands</a:t>
            </a:r>
          </a:p>
        </p:txBody>
      </p:sp>
    </p:spTree>
    <p:extLst>
      <p:ext uri="{BB962C8B-B14F-4D97-AF65-F5344CB8AC3E}">
        <p14:creationId xmlns:p14="http://schemas.microsoft.com/office/powerpoint/2010/main" val="429433001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81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81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RISC-V has 32 32-bit registers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Registers are faster than memory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RISC-V called “32-bit architecture” because it operates on 32-bit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68758"/>
            <a:ext cx="7893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Operands: Registers</a:t>
            </a:r>
          </a:p>
        </p:txBody>
      </p:sp>
    </p:spTree>
    <p:extLst>
      <p:ext uri="{BB962C8B-B14F-4D97-AF65-F5344CB8AC3E}">
        <p14:creationId xmlns:p14="http://schemas.microsoft.com/office/powerpoint/2010/main" val="41835558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4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3600" b="1" dirty="0">
                <a:solidFill>
                  <a:srgbClr val="0070C0"/>
                </a:solidFill>
              </a:rPr>
              <a:t>Smaller is Faster</a:t>
            </a:r>
          </a:p>
          <a:p>
            <a:r>
              <a:rPr lang="en-US" dirty="0"/>
              <a:t>RISC-V includes only a small number of registers</a:t>
            </a:r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102912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Design Principle 3</a:t>
            </a:r>
          </a:p>
        </p:txBody>
      </p:sp>
    </p:spTree>
    <p:extLst>
      <p:ext uri="{BB962C8B-B14F-4D97-AF65-F5344CB8AC3E}">
        <p14:creationId xmlns:p14="http://schemas.microsoft.com/office/powerpoint/2010/main" val="77543511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222" name="Group 78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990600" y="1066800"/>
          <a:ext cx="7162800" cy="5151120"/>
        </p:xfrm>
        <a:graphic>
          <a:graphicData uri="http://schemas.openxmlformats.org/drawingml/2006/table">
            <a:tbl>
              <a:tblPr/>
              <a:tblGrid>
                <a:gridCol w="121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Name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Register Number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Usage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zero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Constant value 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Arial" charset="0"/>
                        </a:rPr>
                        <a:t>ra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x1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Return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sp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Stack pointer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gp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Global pointer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tp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Thread pointer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t0-2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x5-7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Temporaries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s0/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fp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Saved register / Frame pointer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Arial" charset="0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x9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Saved register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a0-1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x10-11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Function arguments / return values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a2-7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x12-17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Function arguments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s2-11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x18-27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Saved registers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t3-6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x28-31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Temporaries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301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RISC-V Register Set</a:t>
            </a:r>
          </a:p>
        </p:txBody>
      </p:sp>
    </p:spTree>
    <p:extLst>
      <p:ext uri="{BB962C8B-B14F-4D97-AF65-F5344CB8AC3E}">
        <p14:creationId xmlns:p14="http://schemas.microsoft.com/office/powerpoint/2010/main" val="1709145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8759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Lecture 16</a:t>
            </a: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41437"/>
            <a:ext cx="594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Instruction Set Architecture (ISA)</a:t>
            </a:r>
          </a:p>
          <a:p>
            <a:pPr lvl="1"/>
            <a:r>
              <a:rPr lang="en-US" dirty="0"/>
              <a:t>RISC-V History</a:t>
            </a:r>
          </a:p>
          <a:p>
            <a:r>
              <a:rPr lang="en-US" dirty="0"/>
              <a:t>RISC-V Assembly Language</a:t>
            </a:r>
          </a:p>
          <a:p>
            <a:pPr lvl="1"/>
            <a:r>
              <a:rPr lang="en-US" dirty="0"/>
              <a:t>Instructions</a:t>
            </a:r>
          </a:p>
          <a:p>
            <a:pPr lvl="1"/>
            <a:r>
              <a:rPr lang="en-US" dirty="0"/>
              <a:t>Register Set</a:t>
            </a:r>
          </a:p>
          <a:p>
            <a:pPr lvl="1"/>
            <a:r>
              <a:rPr lang="en-US" dirty="0"/>
              <a:t>Memory</a:t>
            </a:r>
          </a:p>
          <a:p>
            <a:pPr lvl="1"/>
            <a:r>
              <a:rPr lang="en-US" dirty="0"/>
              <a:t>Programming constructs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066800"/>
            <a:ext cx="1743168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48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285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cs typeface="Arial" charset="0"/>
              </a:rPr>
              <a:t>Registers: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cs typeface="Arial" charset="0"/>
              </a:rPr>
              <a:t>Can use either name (i.e., </a:t>
            </a:r>
            <a:r>
              <a:rPr lang="en-US" sz="2600" dirty="0" err="1">
                <a:cs typeface="Arial" charset="0"/>
              </a:rPr>
              <a:t>ra</a:t>
            </a:r>
            <a:r>
              <a:rPr lang="en-US" sz="2600" dirty="0">
                <a:cs typeface="Arial" charset="0"/>
              </a:rPr>
              <a:t>, zero) or x0, x1, etc.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cs typeface="Arial" charset="0"/>
              </a:rPr>
              <a:t>Using name is preferred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cs typeface="Arial" charset="0"/>
              </a:rPr>
              <a:t>Registers used for </a:t>
            </a:r>
            <a:r>
              <a:rPr lang="en-US" sz="3200" b="1" dirty="0">
                <a:cs typeface="Arial" charset="0"/>
              </a:rPr>
              <a:t>specific purposes</a:t>
            </a:r>
            <a:r>
              <a:rPr lang="en-US" sz="3200" dirty="0">
                <a:cs typeface="Arial" charset="0"/>
              </a:rPr>
              <a:t>: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 dirty="0">
                <a:cs typeface="Arial" charset="0"/>
              </a:rPr>
              <a:t>zero always holds the </a:t>
            </a:r>
            <a:r>
              <a:rPr lang="en-US" sz="2600" b="1" dirty="0">
                <a:cs typeface="Arial" charset="0"/>
              </a:rPr>
              <a:t>constant value 0</a:t>
            </a:r>
            <a:r>
              <a:rPr lang="en-US" sz="2600" dirty="0">
                <a:cs typeface="Arial" charset="0"/>
              </a:rPr>
              <a:t>.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 dirty="0">
                <a:cs typeface="Arial" charset="0"/>
              </a:rPr>
              <a:t>the </a:t>
            </a:r>
            <a:r>
              <a:rPr lang="en-US" sz="2600" b="1" i="1" dirty="0">
                <a:cs typeface="Arial" charset="0"/>
              </a:rPr>
              <a:t>saved registers</a:t>
            </a:r>
            <a:r>
              <a:rPr lang="en-US" sz="2600" dirty="0">
                <a:cs typeface="Arial" charset="0"/>
              </a:rPr>
              <a:t>, s0-s11, used to hold variables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 dirty="0">
                <a:cs typeface="Arial" charset="0"/>
              </a:rPr>
              <a:t>the </a:t>
            </a:r>
            <a:r>
              <a:rPr lang="en-US" sz="2600" b="1" i="1" dirty="0">
                <a:cs typeface="Arial" charset="0"/>
              </a:rPr>
              <a:t>temporary registers</a:t>
            </a:r>
            <a:r>
              <a:rPr lang="en-US" sz="2600" dirty="0">
                <a:cs typeface="Arial" charset="0"/>
              </a:rPr>
              <a:t>, t0-t6, used to hold intermediate values during a larger computation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 dirty="0">
                <a:cs typeface="Arial" charset="0"/>
              </a:rPr>
              <a:t>Discuss others later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Operands: Registers</a:t>
            </a:r>
          </a:p>
        </p:txBody>
      </p:sp>
    </p:spTree>
    <p:extLst>
      <p:ext uri="{BB962C8B-B14F-4D97-AF65-F5344CB8AC3E}">
        <p14:creationId xmlns:p14="http://schemas.microsoft.com/office/powerpoint/2010/main" val="387001924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18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cs typeface="Arial" charset="0"/>
              </a:rPr>
              <a:t>Revisit add instruction</a:t>
            </a:r>
          </a:p>
        </p:txBody>
      </p:sp>
      <p:sp>
        <p:nvSpPr>
          <p:cNvPr id="110182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 = b + c</a:t>
            </a:r>
          </a:p>
        </p:txBody>
      </p:sp>
      <p:sp>
        <p:nvSpPr>
          <p:cNvPr id="110183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2286000"/>
            <a:ext cx="396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RISC-V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s0 = a, s1 = b, s2 = 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add s0, s1, s2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Instructions with Registers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4516" y="4651904"/>
            <a:ext cx="503496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0070C0"/>
                </a:solidFill>
                <a:cs typeface="Arial" charset="0"/>
              </a:rPr>
              <a:t>#</a:t>
            </a:r>
            <a:r>
              <a:rPr lang="en-US" sz="2800" dirty="0">
                <a:cs typeface="Arial" charset="0"/>
              </a:rPr>
              <a:t> indicates a single-line comment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4495800"/>
            <a:ext cx="5486400" cy="76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3972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68BA0-132F-1846-9253-F6C03EA1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Operands: Memory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16A11C-7DD5-4349-A660-081C0A634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>
                <a:cs typeface="Arial" charset="0"/>
              </a:rPr>
              <a:t>Too much data to fit in only 32 registers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>
                <a:cs typeface="Arial" charset="0"/>
              </a:rPr>
              <a:t>Store more data in memory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>
                <a:cs typeface="Arial" charset="0"/>
              </a:rPr>
              <a:t>Memory is large, but slow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>
                <a:cs typeface="Arial" charset="0"/>
              </a:rPr>
              <a:t>Commonly used variables kept in registers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1016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3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cs typeface="Arial" charset="0"/>
              </a:rPr>
              <a:t>First, we’ll discuss </a:t>
            </a:r>
            <a:r>
              <a:rPr lang="en-US" sz="3200" b="1" dirty="0">
                <a:cs typeface="Arial" charset="0"/>
              </a:rPr>
              <a:t>word-addressable </a:t>
            </a:r>
            <a:r>
              <a:rPr lang="en-US" sz="3200" dirty="0">
                <a:cs typeface="Arial" charset="0"/>
              </a:rPr>
              <a:t>memory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cs typeface="Arial" charset="0"/>
              </a:rPr>
              <a:t>Then we’ll discuss </a:t>
            </a:r>
            <a:r>
              <a:rPr lang="en-US" sz="3200" b="1" dirty="0">
                <a:cs typeface="Arial" charset="0"/>
              </a:rPr>
              <a:t>byte-addressable</a:t>
            </a:r>
            <a:r>
              <a:rPr lang="en-US" sz="3200" dirty="0">
                <a:cs typeface="Arial" charset="0"/>
              </a:rPr>
              <a:t> memory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Memory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A3541B-1DC2-6446-8045-6B09D47FEC90}"/>
              </a:ext>
            </a:extLst>
          </p:cNvPr>
          <p:cNvSpPr txBox="1"/>
          <p:nvPr/>
        </p:nvSpPr>
        <p:spPr>
          <a:xfrm>
            <a:off x="1859973" y="4197927"/>
            <a:ext cx="5434445" cy="584775"/>
          </a:xfrm>
          <a:prstGeom prst="rect">
            <a:avLst/>
          </a:prstGeom>
          <a:noFill/>
          <a:ln>
            <a:solidFill>
              <a:srgbClr val="27327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Arial" charset="0"/>
              </a:rPr>
              <a:t>RISC-V is </a:t>
            </a:r>
            <a:r>
              <a:rPr lang="en-US" sz="3200" b="1" dirty="0">
                <a:solidFill>
                  <a:srgbClr val="0070C0"/>
                </a:solidFill>
                <a:cs typeface="Arial" charset="0"/>
              </a:rPr>
              <a:t>byte-addressable</a:t>
            </a:r>
          </a:p>
        </p:txBody>
      </p:sp>
    </p:spTree>
    <p:extLst>
      <p:ext uri="{BB962C8B-B14F-4D97-AF65-F5344CB8AC3E}">
        <p14:creationId xmlns:p14="http://schemas.microsoft.com/office/powerpoint/2010/main" val="80952854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3880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7325496"/>
              </p:ext>
            </p:extLst>
          </p:nvPr>
        </p:nvGraphicFramePr>
        <p:xfrm>
          <a:off x="1761593" y="2362200"/>
          <a:ext cx="5782207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VISIO" r:id="rId8" imgW="2164680" imgH="1145880" progId="Visio.Drawing.6">
                  <p:embed/>
                </p:oleObj>
              </mc:Choice>
              <mc:Fallback>
                <p:oleObj name="VISIO" r:id="rId8" imgW="2164680" imgH="1145880" progId="Visio.Drawing.6">
                  <p:embed/>
                  <p:pic>
                    <p:nvPicPr>
                      <p:cNvPr id="11038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1593" y="2362200"/>
                        <a:ext cx="5782207" cy="306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387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387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387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Each 32-bit data word has a unique address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Word-Addressable Memory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58790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Note: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RISC-V uses </a:t>
            </a:r>
            <a:r>
              <a:rPr lang="en-US" b="1" dirty="0">
                <a:solidFill>
                  <a:srgbClr val="0070C0"/>
                </a:solidFill>
              </a:rPr>
              <a:t>byte-addressable</a:t>
            </a:r>
            <a:r>
              <a:rPr lang="en-US" dirty="0"/>
              <a:t> memory, which we’ll talk about next.</a:t>
            </a:r>
          </a:p>
        </p:txBody>
      </p:sp>
    </p:spTree>
    <p:extLst>
      <p:ext uri="{BB962C8B-B14F-4D97-AF65-F5344CB8AC3E}">
        <p14:creationId xmlns:p14="http://schemas.microsoft.com/office/powerpoint/2010/main" val="77571440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9144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Memory read called </a:t>
            </a:r>
            <a:r>
              <a:rPr lang="en-US" sz="3200" b="1" i="1" dirty="0">
                <a:solidFill>
                  <a:srgbClr val="0070C0"/>
                </a:solidFill>
                <a:latin typeface="+mj-lt"/>
                <a:cs typeface="Arial" charset="0"/>
              </a:rPr>
              <a:t>load</a:t>
            </a:r>
            <a:endParaRPr lang="en-US" sz="32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Mnemonic:</a:t>
            </a:r>
            <a:r>
              <a:rPr lang="en-US" sz="3200" dirty="0">
                <a:latin typeface="+mj-lt"/>
                <a:cs typeface="Arial" charset="0"/>
              </a:rPr>
              <a:t> </a:t>
            </a:r>
            <a:r>
              <a:rPr lang="en-US" sz="3200" i="1" dirty="0">
                <a:latin typeface="+mj-lt"/>
                <a:cs typeface="Arial" charset="0"/>
              </a:rPr>
              <a:t>load word </a:t>
            </a:r>
            <a:r>
              <a:rPr lang="en-US" sz="3200" dirty="0">
                <a:latin typeface="Times New Roman" pitchFamily="18" charset="0"/>
                <a:cs typeface="Arial" charset="0"/>
              </a:rPr>
              <a:t>(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lw</a:t>
            </a:r>
            <a:r>
              <a:rPr lang="en-US" sz="3200" dirty="0">
                <a:latin typeface="Times New Roman" pitchFamily="18" charset="0"/>
                <a:cs typeface="Arial" charset="0"/>
              </a:rPr>
              <a:t>)</a:t>
            </a:r>
          </a:p>
          <a:p>
            <a:pPr marL="457200" indent="-457200">
              <a:lnSpc>
                <a:spcPct val="90000"/>
              </a:lnSpc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Format: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&lt;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rd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&gt;, &lt;offset&gt;(&lt;base register&gt;)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t1, 5(s0)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Address calculation: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add </a:t>
            </a:r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offset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(5) to the </a:t>
            </a:r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base address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(s0)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address = (s0 + 5)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Destination register (</a:t>
            </a:r>
            <a:r>
              <a:rPr lang="en-US" sz="3200" b="1" dirty="0" err="1">
                <a:latin typeface="+mj-lt"/>
                <a:cs typeface="Arial" charset="0"/>
              </a:rPr>
              <a:t>rd</a:t>
            </a:r>
            <a:r>
              <a:rPr lang="en-US" sz="3200" b="1" dirty="0">
                <a:latin typeface="+mj-lt"/>
                <a:cs typeface="Arial" charset="0"/>
              </a:rPr>
              <a:t>):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ourier New" pitchFamily="49" charset="0"/>
                <a:cs typeface="Courier New" pitchFamily="49" charset="0"/>
              </a:rPr>
              <a:t>t1 </a:t>
            </a:r>
            <a:r>
              <a:rPr lang="en-US" sz="2600" dirty="0">
                <a:latin typeface="+mj-lt"/>
                <a:cs typeface="Arial" charset="0"/>
              </a:rPr>
              <a:t>holds the value at address (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s0 </a:t>
            </a:r>
            <a:r>
              <a:rPr lang="en-US" sz="2600" dirty="0">
                <a:latin typeface="+mj-lt"/>
                <a:cs typeface="Arial" charset="0"/>
              </a:rPr>
              <a:t>+ 5)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500" b="1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600" b="1" dirty="0">
                <a:latin typeface="Times New Roman" pitchFamily="18" charset="0"/>
                <a:cs typeface="Arial" charset="0"/>
              </a:rPr>
              <a:t>     </a:t>
            </a:r>
            <a:r>
              <a:rPr lang="en-US" sz="2600" b="1" dirty="0">
                <a:latin typeface="+mj-lt"/>
                <a:cs typeface="Arial" charset="0"/>
              </a:rPr>
              <a:t>Any register </a:t>
            </a:r>
            <a:r>
              <a:rPr lang="en-US" sz="2600" dirty="0">
                <a:latin typeface="+mj-lt"/>
                <a:cs typeface="Arial" charset="0"/>
              </a:rPr>
              <a:t>may be used as base address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8759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Reading Word-Addressable Memory</a:t>
            </a:r>
          </a:p>
        </p:txBody>
      </p:sp>
    </p:spTree>
    <p:extLst>
      <p:ext uri="{BB962C8B-B14F-4D97-AF65-F5344CB8AC3E}">
        <p14:creationId xmlns:p14="http://schemas.microsoft.com/office/powerpoint/2010/main" val="13810268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26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</p:nvPr>
        </p:nvGraphicFramePr>
        <p:xfrm>
          <a:off x="2286000" y="4075048"/>
          <a:ext cx="4114800" cy="217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VISIO" r:id="rId9" imgW="2164680" imgH="1145880" progId="Visio.Drawing.6">
                  <p:embed/>
                </p:oleObj>
              </mc:Choice>
              <mc:Fallback>
                <p:oleObj name="VISIO" r:id="rId9" imgW="2164680" imgH="1145880" progId="Visio.Drawing.6">
                  <p:embed/>
                  <p:pic>
                    <p:nvPicPr>
                      <p:cNvPr id="11059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75048"/>
                        <a:ext cx="4114800" cy="2178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2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Example:</a:t>
            </a:r>
            <a:r>
              <a:rPr lang="en-US" sz="3200" dirty="0">
                <a:latin typeface="+mj-lt"/>
                <a:cs typeface="Arial" charset="0"/>
              </a:rPr>
              <a:t> read a word of data at memory address 1 into </a:t>
            </a:r>
            <a:r>
              <a:rPr lang="en-US" sz="3200" dirty="0">
                <a:latin typeface="Courier New" pitchFamily="49" charset="0"/>
                <a:cs typeface="Arial" charset="0"/>
              </a:rPr>
              <a:t>s3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address = (</a:t>
            </a:r>
            <a:r>
              <a:rPr lang="en-US" sz="2600" dirty="0">
                <a:latin typeface="+mj-lt"/>
                <a:cs typeface="Courier New" pitchFamily="49" charset="0"/>
              </a:rPr>
              <a:t>0 </a:t>
            </a:r>
            <a:r>
              <a:rPr lang="en-US" sz="2600" dirty="0">
                <a:latin typeface="+mj-lt"/>
                <a:cs typeface="Arial" charset="0"/>
              </a:rPr>
              <a:t>+ 1) = 1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Courier New" pitchFamily="49" charset="0"/>
                <a:cs typeface="Arial" charset="0"/>
              </a:rPr>
              <a:t>s3</a:t>
            </a:r>
            <a:r>
              <a:rPr lang="en-US" sz="3200" dirty="0">
                <a:latin typeface="+mj-lt"/>
                <a:cs typeface="Arial" charset="0"/>
              </a:rPr>
              <a:t> = 0xF2F1AC07 after load</a:t>
            </a:r>
          </a:p>
        </p:txBody>
      </p:sp>
      <p:sp>
        <p:nvSpPr>
          <p:cNvPr id="1105928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6400" y="3200400"/>
            <a:ext cx="7620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Assembly code</a:t>
            </a:r>
            <a:endParaRPr lang="en-US" sz="18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lw</a:t>
            </a:r>
            <a:r>
              <a:rPr lang="en-US" sz="1800" dirty="0">
                <a:latin typeface="Courier New" pitchFamily="49" charset="0"/>
                <a:cs typeface="Arial" charset="0"/>
              </a:rPr>
              <a:t> s3, 1(zero) # read memory word 1 into s3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8759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Reading Word-Addressable Memory</a:t>
            </a:r>
          </a:p>
        </p:txBody>
      </p:sp>
    </p:spTree>
    <p:extLst>
      <p:ext uri="{BB962C8B-B14F-4D97-AF65-F5344CB8AC3E}">
        <p14:creationId xmlns:p14="http://schemas.microsoft.com/office/powerpoint/2010/main" val="245833217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79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79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19200"/>
            <a:ext cx="814993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Memory write are called </a:t>
            </a: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store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Mnemonic: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store word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sw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Format similar to load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sw</a:t>
            </a:r>
            <a:r>
              <a:rPr lang="en-US" sz="2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&lt;src1&gt;, &lt;offset&gt;(&lt;base register&gt;)</a:t>
            </a:r>
            <a:endParaRPr lang="en-US" sz="2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8759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Writing Word-Addressable Memory</a:t>
            </a:r>
          </a:p>
        </p:txBody>
      </p:sp>
    </p:spTree>
    <p:extLst>
      <p:ext uri="{BB962C8B-B14F-4D97-AF65-F5344CB8AC3E}">
        <p14:creationId xmlns:p14="http://schemas.microsoft.com/office/powerpoint/2010/main" val="129952130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7974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</p:nvPr>
        </p:nvGraphicFramePr>
        <p:xfrm>
          <a:off x="2133600" y="4267200"/>
          <a:ext cx="3733800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VISIO" r:id="rId9" imgW="2164680" imgH="1145880" progId="Visio.Drawing.6">
                  <p:embed/>
                </p:oleObj>
              </mc:Choice>
              <mc:Fallback>
                <p:oleObj name="VISIO" r:id="rId9" imgW="2164680" imgH="1145880" progId="Visio.Drawing.6">
                  <p:embed/>
                  <p:pic>
                    <p:nvPicPr>
                      <p:cNvPr id="11079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267200"/>
                        <a:ext cx="3733800" cy="197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797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797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797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9144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Write (store) the value in t4 into memory address 7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add the base address (zero) to the offset (0x7)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address: (0 + 0x7) = 7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Offset can be written in decimal (default) or hexadecimal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0797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09800" y="3429000"/>
            <a:ext cx="7620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Assembly code</a:t>
            </a:r>
            <a:endParaRPr lang="en-US" sz="1800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1800" dirty="0">
                <a:latin typeface="Courier New" pitchFamily="49" charset="0"/>
                <a:cs typeface="Arial" charset="0"/>
              </a:rPr>
              <a:t> t4, 0x7(zero)  # write the value in t4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   # to memory word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8759"/>
            <a:ext cx="89154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1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Writing Word-Addressable Memory</a:t>
            </a:r>
          </a:p>
        </p:txBody>
      </p:sp>
    </p:spTree>
    <p:extLst>
      <p:ext uri="{BB962C8B-B14F-4D97-AF65-F5344CB8AC3E}">
        <p14:creationId xmlns:p14="http://schemas.microsoft.com/office/powerpoint/2010/main" val="382805505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8999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</p:nvPr>
        </p:nvGraphicFramePr>
        <p:xfrm>
          <a:off x="2133600" y="3200400"/>
          <a:ext cx="4955254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VISIO" r:id="rId8" imgW="2178720" imgH="1373760" progId="Visio.Drawing.6">
                  <p:embed/>
                </p:oleObj>
              </mc:Choice>
              <mc:Fallback>
                <p:oleObj name="VISIO" r:id="rId8" imgW="2178720" imgH="1373760" progId="Visio.Drawing.6">
                  <p:embed/>
                  <p:pic>
                    <p:nvPicPr>
                      <p:cNvPr id="11089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00400"/>
                        <a:ext cx="4955254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899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89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899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Each data byte has unique address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Load/store words or single bytes: load byte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and store byte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32-bit word = 4 bytes, so word address increments by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Byte-Addressable Memory</a:t>
            </a:r>
          </a:p>
        </p:txBody>
      </p:sp>
    </p:spTree>
    <p:extLst>
      <p:ext uri="{BB962C8B-B14F-4D97-AF65-F5344CB8AC3E}">
        <p14:creationId xmlns:p14="http://schemas.microsoft.com/office/powerpoint/2010/main" val="374809574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8759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Lecture 16</a:t>
            </a: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41437"/>
            <a:ext cx="594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Instruction Set Architecture (ISA)</a:t>
            </a:r>
          </a:p>
          <a:p>
            <a:pPr lvl="1"/>
            <a:r>
              <a:rPr lang="en-US" dirty="0"/>
              <a:t>RISC-V History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RISC-V Assembly Language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Instructions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Register Set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Memory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Programming constructs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066800"/>
            <a:ext cx="1743168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21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00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00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address of a memory word must now be multiplied by 4.  For example,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 address of memory word 2 is 2 × 4 = 8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 address of memory word 10 is 10 × 4 = 40  (0x28)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RISC-V is byte-addressed, not word-addressed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8759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Reading Byte-Addressable Memory</a:t>
            </a:r>
          </a:p>
        </p:txBody>
      </p:sp>
    </p:spTree>
    <p:extLst>
      <p:ext uri="{BB962C8B-B14F-4D97-AF65-F5344CB8AC3E}">
        <p14:creationId xmlns:p14="http://schemas.microsoft.com/office/powerpoint/2010/main" val="32235019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0025" name="Object 9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</p:nvPr>
        </p:nvGraphicFramePr>
        <p:xfrm>
          <a:off x="2590800" y="3733800"/>
          <a:ext cx="3832225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VISIO" r:id="rId9" imgW="2178720" imgH="1373760" progId="Visio.Drawing.6">
                  <p:embed/>
                </p:oleObj>
              </mc:Choice>
              <mc:Fallback>
                <p:oleObj name="VISIO" r:id="rId9" imgW="2178720" imgH="1373760" progId="Visio.Drawing.6">
                  <p:embed/>
                  <p:pic>
                    <p:nvPicPr>
                      <p:cNvPr id="11100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33800"/>
                        <a:ext cx="3832225" cy="24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00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00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00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Load a word of data at memory address 4 into </a:t>
            </a:r>
            <a:r>
              <a:rPr lang="en-US" sz="3200" dirty="0">
                <a:latin typeface="Courier New" pitchFamily="49" charset="0"/>
                <a:cs typeface="Arial" charset="0"/>
              </a:rPr>
              <a:t>s3</a:t>
            </a:r>
            <a:r>
              <a:rPr lang="en-US" sz="3200" dirty="0">
                <a:latin typeface="Times New Roman" pitchFamily="18" charset="0"/>
                <a:cs typeface="Arial" charset="0"/>
              </a:rPr>
              <a:t>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ourier New" pitchFamily="49" charset="0"/>
                <a:cs typeface="Arial" charset="0"/>
              </a:rPr>
              <a:t>s3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holds the value 0xF2F1AC07 after load</a:t>
            </a:r>
          </a:p>
        </p:txBody>
      </p:sp>
      <p:sp>
        <p:nvSpPr>
          <p:cNvPr id="111002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33600" y="2895600"/>
            <a:ext cx="7620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RISC-V assembly code</a:t>
            </a:r>
            <a:endParaRPr lang="en-US" sz="1800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lw</a:t>
            </a:r>
            <a:r>
              <a:rPr lang="en-US" sz="1800" dirty="0">
                <a:latin typeface="Courier New" pitchFamily="49" charset="0"/>
                <a:cs typeface="Arial" charset="0"/>
              </a:rPr>
              <a:t> s3, 4(zero)  # read word at address 4 into s3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8759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Reading Byte-Addressable Memory</a:t>
            </a:r>
          </a:p>
        </p:txBody>
      </p:sp>
    </p:spTree>
    <p:extLst>
      <p:ext uri="{BB962C8B-B14F-4D97-AF65-F5344CB8AC3E}">
        <p14:creationId xmlns:p14="http://schemas.microsoft.com/office/powerpoint/2010/main" val="129365151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2071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</p:nvPr>
        </p:nvGraphicFramePr>
        <p:xfrm>
          <a:off x="2644775" y="3429000"/>
          <a:ext cx="3832225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VISIO" r:id="rId9" imgW="2178720" imgH="1373760" progId="Visio.Drawing.6">
                  <p:embed/>
                </p:oleObj>
              </mc:Choice>
              <mc:Fallback>
                <p:oleObj name="VISIO" r:id="rId9" imgW="2178720" imgH="1373760" progId="Visio.Drawing.6">
                  <p:embed/>
                  <p:pic>
                    <p:nvPicPr>
                      <p:cNvPr id="11120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429000"/>
                        <a:ext cx="3832225" cy="24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206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stores the value held in </a:t>
            </a:r>
            <a:r>
              <a:rPr lang="en-US" sz="3200" dirty="0">
                <a:latin typeface="Courier New" pitchFamily="49" charset="0"/>
                <a:cs typeface="Arial" charset="0"/>
              </a:rPr>
              <a:t>t7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into memory address 0x2C (44)</a:t>
            </a:r>
          </a:p>
        </p:txBody>
      </p:sp>
      <p:sp>
        <p:nvSpPr>
          <p:cNvPr id="111207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57400" y="2514600"/>
            <a:ext cx="7620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RISC-V assembly code</a:t>
            </a:r>
            <a:endParaRPr lang="en-US" sz="1800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1800" dirty="0">
                <a:latin typeface="Courier New" pitchFamily="49" charset="0"/>
                <a:cs typeface="Arial" charset="0"/>
              </a:rPr>
              <a:t> t7, 44(zero)  # write t7 into address 44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8759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Writing Byte-Addressable Memory</a:t>
            </a:r>
          </a:p>
        </p:txBody>
      </p:sp>
    </p:spTree>
    <p:extLst>
      <p:ext uri="{BB962C8B-B14F-4D97-AF65-F5344CB8AC3E}">
        <p14:creationId xmlns:p14="http://schemas.microsoft.com/office/powerpoint/2010/main" val="343105381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4119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3721230"/>
              </p:ext>
            </p:extLst>
          </p:nvPr>
        </p:nvGraphicFramePr>
        <p:xfrm>
          <a:off x="2328068" y="3281363"/>
          <a:ext cx="4487863" cy="304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VISIO" r:id="rId7" imgW="1628640" imgH="1104840" progId="Visio.Drawing.6">
                  <p:embed/>
                </p:oleObj>
              </mc:Choice>
              <mc:Fallback>
                <p:oleObj name="VISIO" r:id="rId7" imgW="1628640" imgH="1104840" progId="Visio.Drawing.6">
                  <p:embed/>
                  <p:pic>
                    <p:nvPicPr>
                      <p:cNvPr id="11141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068" y="3281363"/>
                        <a:ext cx="4487863" cy="304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411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41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to number bytes within a word?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Little-endian: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byte numbers start at the little (least significant) end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Big-endian: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byte numbers start at the big (most significant) end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Word address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for big- or little-endian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Big-Endian &amp; Little-Endian Memory</a:t>
            </a:r>
          </a:p>
        </p:txBody>
      </p:sp>
    </p:spTree>
    <p:extLst>
      <p:ext uri="{BB962C8B-B14F-4D97-AF65-F5344CB8AC3E}">
        <p14:creationId xmlns:p14="http://schemas.microsoft.com/office/powerpoint/2010/main" val="265265747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5142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6658866"/>
              </p:ext>
            </p:extLst>
          </p:nvPr>
        </p:nvGraphicFramePr>
        <p:xfrm>
          <a:off x="2328068" y="3128962"/>
          <a:ext cx="4487863" cy="304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VISIO" r:id="rId6" imgW="1628640" imgH="1104840" progId="Visio.Drawing.6">
                  <p:embed/>
                </p:oleObj>
              </mc:Choice>
              <mc:Fallback>
                <p:oleObj name="VISIO" r:id="rId6" imgW="1628640" imgH="1104840" progId="Visio.Drawing.6">
                  <p:embed/>
                  <p:pic>
                    <p:nvPicPr>
                      <p:cNvPr id="11151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068" y="3128962"/>
                        <a:ext cx="4487863" cy="304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51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Jonathan Swift’s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Gulliver’s Travels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the Little-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Endians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broke their eggs on the little end of the egg and the Big-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Endians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broke their eggs on the big end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doesn’t really matter which addressing type used – except when the two systems need to share data!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8759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Big-Endian &amp; Little-Endian Memory</a:t>
            </a:r>
          </a:p>
        </p:txBody>
      </p:sp>
    </p:spTree>
    <p:extLst>
      <p:ext uri="{BB962C8B-B14F-4D97-AF65-F5344CB8AC3E}">
        <p14:creationId xmlns:p14="http://schemas.microsoft.com/office/powerpoint/2010/main" val="264687879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400" dirty="0">
                <a:latin typeface="Courier New" pitchFamily="49" charset="0"/>
                <a:cs typeface="Arial" charset="0"/>
              </a:rPr>
              <a:t>t0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initially contains 0x23456789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After following code runs on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big-endian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system, what value is </a:t>
            </a:r>
            <a:r>
              <a:rPr lang="en-US" sz="2400" dirty="0">
                <a:latin typeface="Courier New" pitchFamily="49" charset="0"/>
                <a:cs typeface="Arial" charset="0"/>
              </a:rPr>
              <a:t>s0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a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little-endian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system?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	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2400" dirty="0">
                <a:latin typeface="Courier New" pitchFamily="49" charset="0"/>
                <a:cs typeface="Arial" charset="0"/>
              </a:rPr>
              <a:t> t0, 0(zero)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	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lb</a:t>
            </a:r>
            <a:r>
              <a:rPr lang="en-US" sz="2400" dirty="0">
                <a:latin typeface="Courier New" pitchFamily="49" charset="0"/>
                <a:cs typeface="Arial" charset="0"/>
              </a:rPr>
              <a:t> s0, 1(zero)</a:t>
            </a:r>
          </a:p>
          <a:p>
            <a:pPr marL="457200" indent="-457200">
              <a:spcBef>
                <a:spcPct val="20000"/>
              </a:spcBef>
            </a:pPr>
            <a:endParaRPr lang="en-US" sz="1000" dirty="0">
              <a:latin typeface="Courier New" pitchFamily="49" charset="0"/>
              <a:cs typeface="Arial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8759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Big-Endian &amp; Little-Endian Example</a:t>
            </a:r>
          </a:p>
        </p:txBody>
      </p:sp>
    </p:spTree>
    <p:extLst>
      <p:ext uri="{BB962C8B-B14F-4D97-AF65-F5344CB8AC3E}">
        <p14:creationId xmlns:p14="http://schemas.microsoft.com/office/powerpoint/2010/main" val="87944761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8759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Big-Endian &amp; Little-Endian Example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990600" y="4648200"/>
          <a:ext cx="71628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VISIO" r:id="rId7" imgW="2543223" imgH="590773" progId="Visio.Drawing.6">
                  <p:embed/>
                </p:oleObj>
              </mc:Choice>
              <mc:Fallback>
                <p:oleObj name="VISIO" r:id="rId7" imgW="2543223" imgH="590773" progId="Visio.Drawing.6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648200"/>
                        <a:ext cx="7162800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>
            <a:extLst>
              <a:ext uri="{FF2B5EF4-FFF2-40B4-BE49-F238E27FC236}">
                <a16:creationId xmlns:a16="http://schemas.microsoft.com/office/drawing/2014/main" id="{D299A981-0089-6B40-AAAE-501AEA1A4AD3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400" dirty="0">
                <a:latin typeface="Courier New" pitchFamily="49" charset="0"/>
                <a:cs typeface="Arial" charset="0"/>
              </a:rPr>
              <a:t>t0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initially contains 0x23456789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After following code runs on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big-endian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system, what value is </a:t>
            </a:r>
            <a:r>
              <a:rPr lang="en-US" sz="2400" dirty="0">
                <a:latin typeface="Courier New" pitchFamily="49" charset="0"/>
                <a:cs typeface="Arial" charset="0"/>
              </a:rPr>
              <a:t>s0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a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little-endian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system?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	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2400" dirty="0">
                <a:latin typeface="Courier New" pitchFamily="49" charset="0"/>
                <a:cs typeface="Arial" charset="0"/>
              </a:rPr>
              <a:t> t0, 0(zero)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	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lb</a:t>
            </a:r>
            <a:r>
              <a:rPr lang="en-US" sz="2400" dirty="0">
                <a:latin typeface="Courier New" pitchFamily="49" charset="0"/>
                <a:cs typeface="Arial" charset="0"/>
              </a:rPr>
              <a:t> s0, 1(zero)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cs typeface="Arial" charset="0"/>
              </a:rPr>
              <a:t>Big-endian:    	</a:t>
            </a:r>
            <a:r>
              <a:rPr lang="en-US" sz="2400" dirty="0">
                <a:latin typeface="Courier" pitchFamily="49" charset="0"/>
                <a:cs typeface="Arial" charset="0"/>
              </a:rPr>
              <a:t>s0</a:t>
            </a:r>
            <a:r>
              <a:rPr lang="en-US" sz="2400" dirty="0">
                <a:cs typeface="Arial" charset="0"/>
              </a:rPr>
              <a:t> = 0x00000045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cs typeface="Arial" charset="0"/>
              </a:rPr>
              <a:t>Little-endian: 	</a:t>
            </a:r>
            <a:r>
              <a:rPr lang="en-US" sz="2400" dirty="0">
                <a:latin typeface="Courier" pitchFamily="49" charset="0"/>
                <a:cs typeface="Arial" charset="0"/>
              </a:rPr>
              <a:t>s0</a:t>
            </a:r>
            <a:r>
              <a:rPr lang="en-US" sz="2400" dirty="0">
                <a:cs typeface="Arial" charset="0"/>
              </a:rPr>
              <a:t> = 0x00000067</a:t>
            </a: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1000" dirty="0">
              <a:latin typeface="Courier New" pitchFamily="49" charset="0"/>
              <a:cs typeface="Arial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3133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High-level languages: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e.g., C, Java, Python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Written at higher level of abstraction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Common high-level software constructs: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if/else statements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for loops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while loops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arrays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function calls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Programming</a:t>
            </a:r>
          </a:p>
        </p:txBody>
      </p:sp>
    </p:spTree>
    <p:extLst>
      <p:ext uri="{BB962C8B-B14F-4D97-AF65-F5344CB8AC3E}">
        <p14:creationId xmlns:p14="http://schemas.microsoft.com/office/powerpoint/2010/main" val="110260712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1524000"/>
            <a:ext cx="4495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Wrote the first computer program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Her program calculated the Bernoulli numbers on Charles Babbage’s Analytical Engine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She was the daughter of the poet Lord Byron</a:t>
            </a:r>
          </a:p>
        </p:txBody>
      </p:sp>
      <p:pic>
        <p:nvPicPr>
          <p:cNvPr id="117760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09080"/>
            <a:ext cx="3581400" cy="501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Ada Lovelace, 1815-1852</a:t>
            </a:r>
          </a:p>
        </p:txBody>
      </p:sp>
    </p:spTree>
    <p:extLst>
      <p:ext uri="{BB962C8B-B14F-4D97-AF65-F5344CB8AC3E}">
        <p14:creationId xmlns:p14="http://schemas.microsoft.com/office/powerpoint/2010/main" val="189641429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7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143000"/>
            <a:ext cx="8077200" cy="5181600"/>
          </a:xfrm>
        </p:spPr>
        <p:txBody>
          <a:bodyPr/>
          <a:lstStyle/>
          <a:p>
            <a:r>
              <a:rPr lang="en-US" dirty="0"/>
              <a:t>Execute instructions out of sequence</a:t>
            </a:r>
          </a:p>
          <a:p>
            <a:r>
              <a:rPr lang="en-US" dirty="0"/>
              <a:t>Types of branches: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Conditional</a:t>
            </a:r>
          </a:p>
          <a:p>
            <a:pPr lvl="2"/>
            <a:r>
              <a:rPr lang="en-US" dirty="0"/>
              <a:t>branch if equal (</a:t>
            </a:r>
            <a:r>
              <a:rPr lang="en-US" dirty="0" err="1">
                <a:latin typeface="Courier New" pitchFamily="49" charset="0"/>
              </a:rPr>
              <a:t>beq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branch if not equal (</a:t>
            </a:r>
            <a:r>
              <a:rPr lang="en-US" dirty="0" err="1">
                <a:latin typeface="Courier New" pitchFamily="49" charset="0"/>
              </a:rPr>
              <a:t>bne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branch if less than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bltu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branch if greater than or equal to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bgeu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Unconditional</a:t>
            </a:r>
          </a:p>
          <a:p>
            <a:pPr lvl="2"/>
            <a:r>
              <a:rPr lang="en-US" dirty="0"/>
              <a:t>jump (</a:t>
            </a:r>
            <a:r>
              <a:rPr lang="en-US" dirty="0">
                <a:latin typeface="Courier New" pitchFamily="49" charset="0"/>
              </a:rPr>
              <a:t>j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jump register (</a:t>
            </a:r>
            <a:r>
              <a:rPr lang="en-US" dirty="0" err="1">
                <a:latin typeface="Courier New" pitchFamily="49" charset="0"/>
              </a:rPr>
              <a:t>jr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jump and link (</a:t>
            </a:r>
            <a:r>
              <a:rPr lang="en-US" dirty="0" err="1">
                <a:latin typeface="Courier New" pitchFamily="49" charset="0"/>
              </a:rPr>
              <a:t>jal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jump and link register (</a:t>
            </a:r>
            <a:r>
              <a:rPr lang="en-US" dirty="0" err="1">
                <a:latin typeface="Courier New" pitchFamily="49" charset="0"/>
              </a:rPr>
              <a:t>jalr</a:t>
            </a:r>
            <a:r>
              <a:rPr lang="en-US" dirty="0"/>
              <a:t>)</a:t>
            </a:r>
          </a:p>
        </p:txBody>
      </p:sp>
      <p:sp>
        <p:nvSpPr>
          <p:cNvPr id="105267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26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Branching</a:t>
            </a:r>
          </a:p>
        </p:txBody>
      </p:sp>
      <p:sp>
        <p:nvSpPr>
          <p:cNvPr id="10" name="Right Bracket 9"/>
          <p:cNvSpPr/>
          <p:nvPr/>
        </p:nvSpPr>
        <p:spPr>
          <a:xfrm>
            <a:off x="5266538" y="4538718"/>
            <a:ext cx="381000" cy="1100082"/>
          </a:xfrm>
          <a:prstGeom prst="rightBracke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58660" y="4580927"/>
            <a:ext cx="25995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Will talk about these when we discuss function calls</a:t>
            </a:r>
          </a:p>
        </p:txBody>
      </p:sp>
    </p:spTree>
    <p:extLst>
      <p:ext uri="{BB962C8B-B14F-4D97-AF65-F5344CB8AC3E}">
        <p14:creationId xmlns:p14="http://schemas.microsoft.com/office/powerpoint/2010/main" val="1251807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1143000" y="990600"/>
            <a:ext cx="48006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Jumping up a few levels of abstraction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Architecture: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/>
              <a:t>programmer’s view of computer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Defined by instructions &amp; operand locations</a:t>
            </a:r>
          </a:p>
          <a:p>
            <a:pPr>
              <a:lnSpc>
                <a:spcPct val="9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Microarchitecture: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/>
              <a:t>how to implement an architecture in hardware (covered in Chapter 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Introduction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97" y="1036637"/>
            <a:ext cx="1743168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59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01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685800" y="1143000"/>
            <a:ext cx="83058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# RISC-V assembly</a:t>
            </a:r>
            <a:endParaRPr lang="en-US" sz="2000" dirty="0">
              <a:solidFill>
                <a:srgbClr val="0070C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		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	s0, zero, 4    	# s0 = 0 + 4 = 4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		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	s1, zero, 1    	# s1 = 0 + 1 = 1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		</a:t>
            </a:r>
            <a:r>
              <a:rPr lang="en-US" sz="2000" dirty="0" err="1">
                <a:latin typeface="Courier New" pitchFamily="49" charset="0"/>
              </a:rPr>
              <a:t>slli</a:t>
            </a:r>
            <a:r>
              <a:rPr lang="en-US" sz="2000" dirty="0">
                <a:latin typeface="Courier New" pitchFamily="49" charset="0"/>
              </a:rPr>
              <a:t> 	s1, s1, 2   	# s1 = 1 &lt;&lt; 2 = 4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		</a:t>
            </a:r>
            <a:r>
              <a:rPr lang="en-US" sz="2000" dirty="0" err="1">
                <a:latin typeface="Courier New" pitchFamily="49" charset="0"/>
              </a:rPr>
              <a:t>beq</a:t>
            </a:r>
            <a:r>
              <a:rPr lang="en-US" sz="2000" dirty="0">
                <a:latin typeface="Courier New" pitchFamily="49" charset="0"/>
              </a:rPr>
              <a:t>  	s0, s1, target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# branch is taken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		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	s1, s1, 1        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# not executed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		sub  	s1, s1, s0   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# not executed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target:				# label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		add  	s1, s1, s0  	# s1 = 4 + 4 = 8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05369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37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370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5241925"/>
            <a:ext cx="754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Labels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indicate instruction location. They can’t be reserved words and must be followed by colon (:)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Conditional Branching (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771286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5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685800" y="1143000"/>
            <a:ext cx="8458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# RISC-V assembly</a:t>
            </a:r>
            <a:r>
              <a:rPr lang="en-US" sz="2000" dirty="0">
                <a:solidFill>
                  <a:srgbClr val="0070C0"/>
                </a:solidFill>
              </a:rPr>
              <a:t>  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	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	s0, zero, 4       # s0 = 0 + 4 = 4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	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	s1, zero, 1       # s1 = 0 + 1 = 1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	</a:t>
            </a:r>
            <a:r>
              <a:rPr lang="en-US" sz="2000" dirty="0" err="1">
                <a:latin typeface="Courier New" pitchFamily="49" charset="0"/>
              </a:rPr>
              <a:t>slli</a:t>
            </a:r>
            <a:r>
              <a:rPr lang="en-US" sz="2000" dirty="0">
                <a:latin typeface="Courier New" pitchFamily="49" charset="0"/>
              </a:rPr>
              <a:t> 	s1, s1, 2         # s1 = 1 &lt;&lt; 2 = 4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	</a:t>
            </a:r>
            <a:r>
              <a:rPr lang="en-US" sz="2000" dirty="0" err="1">
                <a:latin typeface="Courier New" pitchFamily="49" charset="0"/>
              </a:rPr>
              <a:t>bne</a:t>
            </a:r>
            <a:r>
              <a:rPr lang="en-US" sz="2000" dirty="0">
                <a:latin typeface="Courier New" pitchFamily="49" charset="0"/>
              </a:rPr>
              <a:t>  	s0, s1, target 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# branch not taken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	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	s1, s1, 1     	# s1 = 4 + 1 = 5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	sub  	s1, s1, s0  	# s1 = 5 – 4 = 1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target: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	add  	s1, s1, s0  	# s1 = 1 + 4 = 5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05472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472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The Branch Not Taken (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106077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1E950-D6F5-5049-BDB8-91A3B414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Conditional Branches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A1C71-CEBD-F04E-9E2E-8807B6FE4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153179"/>
            <a:ext cx="8804811" cy="5023784"/>
          </a:xfrm>
        </p:spPr>
        <p:txBody>
          <a:bodyPr/>
          <a:lstStyle/>
          <a:p>
            <a:r>
              <a:rPr lang="en-US" dirty="0"/>
              <a:t>Branch if less than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bltu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000" dirty="0" err="1">
                <a:latin typeface="Courier New" pitchFamily="49" charset="0"/>
              </a:rPr>
              <a:t>blt</a:t>
            </a:r>
            <a:r>
              <a:rPr lang="en-US" sz="2000" dirty="0">
                <a:latin typeface="Courier New" pitchFamily="49" charset="0"/>
              </a:rPr>
              <a:t> s0, s1, target 	# branches if s0 &lt; s1 (signed)</a:t>
            </a:r>
          </a:p>
          <a:p>
            <a:pPr marL="457200" lvl="1" indent="0">
              <a:buNone/>
            </a:pPr>
            <a:r>
              <a:rPr lang="en-US" sz="2000" dirty="0" err="1">
                <a:latin typeface="Courier New" pitchFamily="49" charset="0"/>
              </a:rPr>
              <a:t>bltu</a:t>
            </a:r>
            <a:r>
              <a:rPr lang="en-US" sz="2000" dirty="0">
                <a:latin typeface="Courier New" pitchFamily="49" charset="0"/>
              </a:rPr>
              <a:t> s0, s1, target 	# same as </a:t>
            </a:r>
            <a:r>
              <a:rPr lang="en-US" sz="2000" dirty="0" err="1">
                <a:latin typeface="Courier New" pitchFamily="49" charset="0"/>
              </a:rPr>
              <a:t>blt</a:t>
            </a:r>
            <a:r>
              <a:rPr lang="en-US" sz="2000" dirty="0">
                <a:latin typeface="Courier New" pitchFamily="49" charset="0"/>
              </a:rPr>
              <a:t> but interprets 					# s0 and s1 as unsigned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Branch if less than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bgeu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000" dirty="0" err="1">
                <a:latin typeface="Courier New" pitchFamily="49" charset="0"/>
              </a:rPr>
              <a:t>bge</a:t>
            </a:r>
            <a:r>
              <a:rPr lang="en-US" sz="2000" dirty="0">
                <a:latin typeface="Courier New" pitchFamily="49" charset="0"/>
              </a:rPr>
              <a:t> s0, s1, target 	# branches if s0 &gt; s1 (signed)</a:t>
            </a:r>
            <a:endParaRPr lang="en-US" dirty="0">
              <a:latin typeface="Courier New" pitchFamily="49" charset="0"/>
            </a:endParaRPr>
          </a:p>
          <a:p>
            <a:pPr marL="457200" lvl="1" indent="0">
              <a:buNone/>
            </a:pPr>
            <a:r>
              <a:rPr lang="en-US" sz="2000" dirty="0" err="1">
                <a:latin typeface="Courier New" pitchFamily="49" charset="0"/>
              </a:rPr>
              <a:t>bgeu</a:t>
            </a:r>
            <a:r>
              <a:rPr lang="en-US" sz="2000" dirty="0">
                <a:latin typeface="Courier New" pitchFamily="49" charset="0"/>
              </a:rPr>
              <a:t> s0, s1, target 	# branches if s0 &gt; s1 (unsigned)</a:t>
            </a:r>
          </a:p>
          <a:p>
            <a:pPr marL="457200" lvl="1" indent="0">
              <a:buNone/>
            </a:pPr>
            <a:endParaRPr lang="en-US" dirty="0">
              <a:latin typeface="Courier New" pitchFamily="49" charset="0"/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530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533400" y="1143000"/>
            <a:ext cx="86106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# RISC-V assembly</a:t>
            </a:r>
            <a:endParaRPr lang="en-US" sz="2000" dirty="0">
              <a:solidFill>
                <a:srgbClr val="0070C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	 j        target      			# jump to target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	 	</a:t>
            </a:r>
            <a:r>
              <a:rPr lang="en-US" sz="2000" dirty="0" err="1">
                <a:latin typeface="Courier New" pitchFamily="49" charset="0"/>
              </a:rPr>
              <a:t>srai</a:t>
            </a:r>
            <a:r>
              <a:rPr lang="en-US" sz="2000" dirty="0">
                <a:latin typeface="Courier New" pitchFamily="49" charset="0"/>
              </a:rPr>
              <a:t>     s1, s1, 2 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# not executed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	 	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    s1, s1, 1 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# not executed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	 	sub      s1, s1, s0  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# not executed</a:t>
            </a:r>
          </a:p>
          <a:p>
            <a:pPr>
              <a:buFontTx/>
              <a:buNone/>
            </a:pPr>
            <a:endParaRPr lang="en-US" sz="20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target: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	 add  	s1, s1, s0  	# s1 = 1 + 4 = 5</a:t>
            </a:r>
          </a:p>
          <a:p>
            <a:pPr algn="just"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05574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574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Unconditional Branching (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705007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2311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High-level constructs: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loops, conditional statements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First, introduce: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Logical operations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Shifty instructions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Generating constants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Multiplication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Programming</a:t>
            </a:r>
          </a:p>
        </p:txBody>
      </p:sp>
    </p:spTree>
    <p:extLst>
      <p:ext uri="{BB962C8B-B14F-4D97-AF65-F5344CB8AC3E}">
        <p14:creationId xmlns:p14="http://schemas.microsoft.com/office/powerpoint/2010/main" val="21070304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2311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000" b="1" dirty="0">
                <a:latin typeface="Courier New" pitchFamily="49" charset="0"/>
                <a:cs typeface="Arial" charset="0"/>
              </a:rPr>
              <a:t>and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b="1" dirty="0">
                <a:latin typeface="Courier New" pitchFamily="49" charset="0"/>
                <a:cs typeface="Arial" charset="0"/>
              </a:rPr>
              <a:t>or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b="1" dirty="0" err="1">
                <a:latin typeface="Courier New" pitchFamily="49" charset="0"/>
                <a:cs typeface="Arial" charset="0"/>
              </a:rPr>
              <a:t>xor</a:t>
            </a:r>
            <a:endParaRPr lang="en-US" sz="3000" b="1" dirty="0">
              <a:latin typeface="Courier New" pitchFamily="49" charset="0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Courier New" pitchFamily="49" charset="0"/>
                <a:cs typeface="Arial" charset="0"/>
              </a:rPr>
              <a:t>and</a:t>
            </a:r>
            <a:r>
              <a:rPr lang="en-US" sz="2200" dirty="0">
                <a:latin typeface="Times New Roman" pitchFamily="18" charset="0"/>
                <a:cs typeface="Arial" charset="0"/>
              </a:rPr>
              <a:t>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useful for </a:t>
            </a:r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masking</a:t>
            </a: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bits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Masking  all but the least significant byte of a value: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		0xF234012F AND 0x000000FF = 0x0000002F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Courier New" pitchFamily="49" charset="0"/>
                <a:cs typeface="Arial" charset="0"/>
              </a:rPr>
              <a:t>or:</a:t>
            </a:r>
            <a:r>
              <a:rPr lang="en-US" sz="2200" dirty="0">
                <a:latin typeface="Times New Roman" pitchFamily="18" charset="0"/>
                <a:cs typeface="Arial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useful for </a:t>
            </a:r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combining</a:t>
            </a: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bit fields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Combine 0xF2340000 with 0x000012BC: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		0xF2340000 OR 0x000012BC = 0xF23412BC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Times New Roman" pitchFamily="18" charset="0"/>
                <a:cs typeface="Arial" charset="0"/>
              </a:rPr>
              <a:t> </a:t>
            </a:r>
            <a:r>
              <a:rPr lang="en-US" sz="2200" dirty="0" err="1">
                <a:latin typeface="Courier New" pitchFamily="49" charset="0"/>
                <a:cs typeface="Arial" charset="0"/>
              </a:rPr>
              <a:t>xor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useful for </a:t>
            </a:r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inverting</a:t>
            </a: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bits: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xor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-1 = NOT A   (remember that -1 = 0xFFFFFFFF)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02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Logical Instructions</a:t>
            </a:r>
          </a:p>
        </p:txBody>
      </p:sp>
    </p:spTree>
    <p:extLst>
      <p:ext uri="{BB962C8B-B14F-4D97-AF65-F5344CB8AC3E}">
        <p14:creationId xmlns:p14="http://schemas.microsoft.com/office/powerpoint/2010/main" val="318258314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333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Logical Instructions Example 1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48771" y="1447800"/>
          <a:ext cx="7862308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Visio" r:id="rId6" imgW="3465597" imgH="1334608" progId="Visio.Drawing.11">
                  <p:embed/>
                </p:oleObj>
              </mc:Choice>
              <mc:Fallback>
                <p:oleObj name="Visio" r:id="rId6" imgW="3465597" imgH="1334608" progId="Visio.Drawing.11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8771" y="1447800"/>
                        <a:ext cx="7862308" cy="302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743108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05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Logical Instructions Example 2</a:t>
            </a:r>
          </a:p>
        </p:txBody>
      </p:sp>
      <p:sp>
        <p:nvSpPr>
          <p:cNvPr id="6" name="Rectangle 5"/>
          <p:cNvSpPr/>
          <p:nvPr/>
        </p:nvSpPr>
        <p:spPr>
          <a:xfrm>
            <a:off x="508450" y="5334000"/>
            <a:ext cx="8311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cs typeface="Arial" charset="0"/>
              </a:rPr>
              <a:t>-1484 = </a:t>
            </a:r>
            <a:r>
              <a:rPr lang="en-US" sz="2800" b="1" dirty="0">
                <a:solidFill>
                  <a:srgbClr val="0070C0"/>
                </a:solidFill>
                <a:cs typeface="Arial" charset="0"/>
              </a:rPr>
              <a:t>0xA34 </a:t>
            </a:r>
            <a:r>
              <a:rPr lang="en-US" sz="2800" dirty="0">
                <a:cs typeface="Arial" charset="0"/>
              </a:rPr>
              <a:t>in 12-bit 2’s complement representation.</a:t>
            </a:r>
            <a:endParaRPr lang="en-US" sz="2800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677B769-7334-0741-B2A4-E5106185B8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710196"/>
              </p:ext>
            </p:extLst>
          </p:nvPr>
        </p:nvGraphicFramePr>
        <p:xfrm>
          <a:off x="203324" y="1384663"/>
          <a:ext cx="8400746" cy="33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Visio" r:id="rId6" imgW="3651380" imgH="1478834" progId="Visio.Drawing.11">
                  <p:embed/>
                </p:oleObj>
              </mc:Choice>
              <mc:Fallback>
                <p:oleObj name="Visio" r:id="rId6" imgW="3651380" imgH="1478834" progId="Visio.Drawing.11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E956A1F-1AF8-9A42-B75A-B8649A3B29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3324" y="1384663"/>
                        <a:ext cx="8400746" cy="33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209916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9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4960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1430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cs typeface="Arial" charset="0"/>
              </a:rPr>
              <a:t>Shift amount is in (lowest 5 bits of) a register</a:t>
            </a:r>
            <a:endParaRPr lang="en-US" sz="3200" dirty="0">
              <a:latin typeface="Courier New" pitchFamily="49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Courier New" pitchFamily="49" charset="0"/>
                <a:cs typeface="Arial" charset="0"/>
              </a:rPr>
              <a:t>sll</a:t>
            </a:r>
            <a:r>
              <a:rPr lang="en-US" sz="3200" dirty="0">
                <a:latin typeface="Courier New" pitchFamily="49" charset="0"/>
                <a:cs typeface="Arial" charset="0"/>
              </a:rPr>
              <a:t>: </a:t>
            </a:r>
            <a:r>
              <a:rPr lang="en-US" sz="3200" dirty="0">
                <a:latin typeface="+mj-lt"/>
                <a:cs typeface="Arial" charset="0"/>
              </a:rPr>
              <a:t>shift left logical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Example: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Arial" charset="0"/>
              </a:rPr>
              <a:t> 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sll</a:t>
            </a:r>
            <a:r>
              <a:rPr lang="en-US" sz="2000" dirty="0">
                <a:latin typeface="Courier New" pitchFamily="49" charset="0"/>
                <a:cs typeface="Arial" charset="0"/>
              </a:rPr>
              <a:t> t0, t1, t2 # t0 = t1 &lt;&lt; t2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Courier New" pitchFamily="49" charset="0"/>
                <a:cs typeface="Arial" charset="0"/>
              </a:rPr>
              <a:t>srl</a:t>
            </a:r>
            <a:r>
              <a:rPr lang="en-US" sz="3200" dirty="0">
                <a:latin typeface="Courier New" pitchFamily="49" charset="0"/>
                <a:cs typeface="Arial" charset="0"/>
              </a:rPr>
              <a:t>: </a:t>
            </a:r>
            <a:r>
              <a:rPr lang="en-US" sz="3200" dirty="0">
                <a:latin typeface="+mj-lt"/>
                <a:cs typeface="Arial" charset="0"/>
              </a:rPr>
              <a:t>shift right logical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Example: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Arial" charset="0"/>
              </a:rPr>
              <a:t> 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srl</a:t>
            </a:r>
            <a:r>
              <a:rPr lang="en-US" sz="2000" dirty="0">
                <a:latin typeface="Courier New" pitchFamily="49" charset="0"/>
                <a:cs typeface="Arial" charset="0"/>
              </a:rPr>
              <a:t> t0, t1, t2 # t0 = t1 &gt;&gt; t2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Courier New" pitchFamily="49" charset="0"/>
                <a:cs typeface="Arial" charset="0"/>
              </a:rPr>
              <a:t>sra</a:t>
            </a:r>
            <a:r>
              <a:rPr lang="en-US" sz="3200" dirty="0">
                <a:latin typeface="Courier New" pitchFamily="49" charset="0"/>
                <a:cs typeface="Arial" charset="0"/>
              </a:rPr>
              <a:t>: </a:t>
            </a:r>
            <a:r>
              <a:rPr lang="en-US" sz="3200" dirty="0">
                <a:latin typeface="+mj-lt"/>
                <a:cs typeface="Arial" charset="0"/>
              </a:rPr>
              <a:t>shift right arithmetic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Example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Arial" charset="0"/>
              </a:rPr>
              <a:t>: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sra</a:t>
            </a:r>
            <a:r>
              <a:rPr lang="en-US" sz="2000" dirty="0">
                <a:latin typeface="Courier New" pitchFamily="49" charset="0"/>
                <a:cs typeface="Arial" charset="0"/>
              </a:rPr>
              <a:t> t0, t1, t2 # t0 = t1 &gt;&gt;&gt; t2</a:t>
            </a:r>
            <a:endParaRPr lang="en-US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Shift Instructions</a:t>
            </a:r>
          </a:p>
        </p:txBody>
      </p:sp>
    </p:spTree>
    <p:extLst>
      <p:ext uri="{BB962C8B-B14F-4D97-AF65-F5344CB8AC3E}">
        <p14:creationId xmlns:p14="http://schemas.microsoft.com/office/powerpoint/2010/main" val="58460549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9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4960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1430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cs typeface="Arial" charset="0"/>
              </a:rPr>
              <a:t>Shift amount is an immediate between 0 to 31</a:t>
            </a:r>
            <a:endParaRPr lang="en-US" sz="3200" dirty="0">
              <a:latin typeface="Courier New" pitchFamily="49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Courier New" pitchFamily="49" charset="0"/>
                <a:cs typeface="Arial" charset="0"/>
              </a:rPr>
              <a:t>slli</a:t>
            </a:r>
            <a:r>
              <a:rPr lang="en-US" sz="3200" dirty="0">
                <a:latin typeface="Courier New" pitchFamily="49" charset="0"/>
                <a:cs typeface="Arial" charset="0"/>
              </a:rPr>
              <a:t>: </a:t>
            </a:r>
            <a:r>
              <a:rPr lang="en-US" sz="3200" dirty="0">
                <a:latin typeface="+mj-lt"/>
                <a:cs typeface="Arial" charset="0"/>
              </a:rPr>
              <a:t>shift left logical immediate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Example: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Arial" charset="0"/>
              </a:rPr>
              <a:t> 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slli</a:t>
            </a:r>
            <a:r>
              <a:rPr lang="en-US" sz="2000" dirty="0">
                <a:latin typeface="Courier New" pitchFamily="49" charset="0"/>
                <a:cs typeface="Arial" charset="0"/>
              </a:rPr>
              <a:t> t0, t1, 23 # t0 = t1 &lt;&lt; 23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Courier New" pitchFamily="49" charset="0"/>
                <a:cs typeface="Arial" charset="0"/>
              </a:rPr>
              <a:t>srli</a:t>
            </a:r>
            <a:r>
              <a:rPr lang="en-US" sz="3200" dirty="0">
                <a:latin typeface="Courier New" pitchFamily="49" charset="0"/>
                <a:cs typeface="Arial" charset="0"/>
              </a:rPr>
              <a:t>: </a:t>
            </a:r>
            <a:r>
              <a:rPr lang="en-US" sz="3200" dirty="0">
                <a:latin typeface="+mj-lt"/>
                <a:cs typeface="Arial" charset="0"/>
              </a:rPr>
              <a:t>shift right logical immediate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Example: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Arial" charset="0"/>
              </a:rPr>
              <a:t> 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srli</a:t>
            </a:r>
            <a:r>
              <a:rPr lang="en-US" sz="2000" dirty="0">
                <a:latin typeface="Courier New" pitchFamily="49" charset="0"/>
                <a:cs typeface="Arial" charset="0"/>
              </a:rPr>
              <a:t> t0, t1, 18 # t0 = t1 &gt;&gt; 18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Courier New" pitchFamily="49" charset="0"/>
                <a:cs typeface="Arial" charset="0"/>
              </a:rPr>
              <a:t>srai</a:t>
            </a:r>
            <a:r>
              <a:rPr lang="en-US" sz="3200" dirty="0">
                <a:latin typeface="Courier New" pitchFamily="49" charset="0"/>
                <a:cs typeface="Arial" charset="0"/>
              </a:rPr>
              <a:t>: </a:t>
            </a:r>
            <a:r>
              <a:rPr lang="en-US" sz="3200" dirty="0">
                <a:latin typeface="+mj-lt"/>
                <a:cs typeface="Arial" charset="0"/>
              </a:rPr>
              <a:t>shift right arithmetic </a:t>
            </a:r>
            <a:r>
              <a:rPr lang="en-US" sz="3200" dirty="0" err="1">
                <a:latin typeface="+mj-lt"/>
                <a:cs typeface="Arial" charset="0"/>
              </a:rPr>
              <a:t>imeediate</a:t>
            </a:r>
            <a:endParaRPr lang="en-US" sz="32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Example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Arial" charset="0"/>
              </a:rPr>
              <a:t>: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srai</a:t>
            </a:r>
            <a:r>
              <a:rPr lang="en-US" sz="2000" dirty="0">
                <a:latin typeface="Courier New" pitchFamily="49" charset="0"/>
                <a:cs typeface="Arial" charset="0"/>
              </a:rPr>
              <a:t> t0, t1, 5 # t0 = t1 &gt;&gt;&gt; 5</a:t>
            </a:r>
            <a:endParaRPr lang="en-US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Immediate Shift Instructions</a:t>
            </a:r>
          </a:p>
        </p:txBody>
      </p:sp>
    </p:spTree>
    <p:extLst>
      <p:ext uri="{BB962C8B-B14F-4D97-AF65-F5344CB8AC3E}">
        <p14:creationId xmlns:p14="http://schemas.microsoft.com/office/powerpoint/2010/main" val="267035624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143000"/>
            <a:ext cx="76962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Instructions:</a:t>
            </a:r>
            <a:r>
              <a:rPr lang="en-US" dirty="0"/>
              <a:t> commands in a computer’s language</a:t>
            </a:r>
          </a:p>
          <a:p>
            <a:pPr lvl="1">
              <a:lnSpc>
                <a:spcPct val="90000"/>
              </a:lnSpc>
            </a:pPr>
            <a:r>
              <a:rPr lang="en-US" sz="2600" b="1" dirty="0">
                <a:solidFill>
                  <a:srgbClr val="0070C0"/>
                </a:solidFill>
              </a:rPr>
              <a:t>Assembly language: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human-readable format of instructions</a:t>
            </a:r>
          </a:p>
          <a:p>
            <a:pPr lvl="1">
              <a:lnSpc>
                <a:spcPct val="90000"/>
              </a:lnSpc>
            </a:pPr>
            <a:r>
              <a:rPr lang="en-US" sz="2600" b="1" dirty="0">
                <a:solidFill>
                  <a:srgbClr val="0070C0"/>
                </a:solidFill>
              </a:rPr>
              <a:t>Machine language: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computer-readable format (1’s and 0’s)</a:t>
            </a:r>
          </a:p>
          <a:p>
            <a:pPr>
              <a:lnSpc>
                <a:spcPct val="90000"/>
              </a:lnSpc>
            </a:pPr>
            <a:r>
              <a:rPr lang="en-US" b="1" dirty="0"/>
              <a:t>RISC-V </a:t>
            </a:r>
            <a:r>
              <a:rPr lang="en-US" dirty="0"/>
              <a:t>architecture: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Developed by </a:t>
            </a:r>
            <a:r>
              <a:rPr lang="en-US" sz="2600" dirty="0" err="1"/>
              <a:t>Krste</a:t>
            </a:r>
            <a:r>
              <a:rPr lang="en-US" sz="2600" dirty="0"/>
              <a:t> </a:t>
            </a:r>
            <a:r>
              <a:rPr lang="en-US" sz="2600" dirty="0" err="1"/>
              <a:t>Asanovic</a:t>
            </a:r>
            <a:r>
              <a:rPr lang="en-US" sz="2600" dirty="0"/>
              <a:t>, David Patterson and their colleagues at UC Berkeley in 2010.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First open-source computer architecture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  Once you’ve learned one architecture, it’s easier to learn others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6727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Assembly Language</a:t>
            </a:r>
          </a:p>
        </p:txBody>
      </p:sp>
    </p:spTree>
    <p:extLst>
      <p:ext uri="{BB962C8B-B14F-4D97-AF65-F5344CB8AC3E}">
        <p14:creationId xmlns:p14="http://schemas.microsoft.com/office/powerpoint/2010/main" val="3030499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192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12-bit signed constants using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3200" dirty="0">
                <a:latin typeface="Times New Roman" pitchFamily="18" charset="0"/>
                <a:cs typeface="Arial" charset="0"/>
              </a:rPr>
              <a:t>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Any immediate that needs 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than 12 bits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cannot use this method.</a:t>
            </a:r>
          </a:p>
        </p:txBody>
      </p:sp>
      <p:sp>
        <p:nvSpPr>
          <p:cNvPr id="116532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1828800"/>
            <a:ext cx="441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//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is a 32-bit signed word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a = </a:t>
            </a:r>
            <a:r>
              <a:rPr lang="en-US" dirty="0">
                <a:latin typeface="Courier New" pitchFamily="49" charset="0"/>
                <a:cs typeface="Arial" charset="0"/>
              </a:rPr>
              <a:t>-372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165321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62600" y="1828800"/>
            <a:ext cx="396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RISC-V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s0 = 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800" dirty="0">
                <a:latin typeface="Courier New" pitchFamily="49" charset="0"/>
                <a:cs typeface="Arial" charset="0"/>
              </a:rPr>
              <a:t> s0, 0, -372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Generating Constants</a:t>
            </a:r>
          </a:p>
        </p:txBody>
      </p:sp>
    </p:spTree>
    <p:extLst>
      <p:ext uri="{BB962C8B-B14F-4D97-AF65-F5344CB8AC3E}">
        <p14:creationId xmlns:p14="http://schemas.microsoft.com/office/powerpoint/2010/main" val="158182569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2192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Use load upper immediate (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lui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 and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lui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puts an immediate in the upper 20 bits of destination register, 0’s in lower 12 bits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Courier New" pitchFamily="49" charset="0"/>
                <a:cs typeface="Arial" charset="0"/>
              </a:rPr>
              <a:t>	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6531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857500"/>
            <a:ext cx="3657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a = 0xFEDC8765;</a:t>
            </a:r>
          </a:p>
        </p:txBody>
      </p:sp>
      <p:sp>
        <p:nvSpPr>
          <p:cNvPr id="116531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86400" y="2857500"/>
            <a:ext cx="3962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RISC-V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s0 = 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lui</a:t>
            </a:r>
            <a:r>
              <a:rPr lang="en-US" sz="1800" dirty="0">
                <a:latin typeface="Courier New" pitchFamily="49" charset="0"/>
                <a:cs typeface="Arial" charset="0"/>
              </a:rPr>
              <a:t>  s0, 0xFEDC8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err="1">
                <a:latin typeface="Courier New" pitchFamily="49" charset="0"/>
                <a:cs typeface="Arial" charset="0"/>
              </a:rPr>
              <a:t>add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 s0, s0, 0x765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Generating 32-bit Constants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720300" y="45720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cs typeface="Arial" charset="0"/>
              </a:rPr>
              <a:t>Remember that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cs typeface="Arial" charset="0"/>
              </a:rPr>
              <a:t>sign-extends</a:t>
            </a:r>
            <a:r>
              <a:rPr lang="en-US" sz="3200" dirty="0">
                <a:cs typeface="Arial" charset="0"/>
              </a:rPr>
              <a:t> its 12-bit immediate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36850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2192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If bit 11 of 32-bit constant is 1, increment upper 20 bits by 1 in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lui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116531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331303"/>
            <a:ext cx="3657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a = 0xFEDC8</a:t>
            </a:r>
            <a:r>
              <a:rPr lang="en-US" b="1" dirty="0">
                <a:latin typeface="Courier New" pitchFamily="49" charset="0"/>
                <a:cs typeface="Arial" charset="0"/>
              </a:rPr>
              <a:t>E</a:t>
            </a:r>
            <a:r>
              <a:rPr lang="en-US" sz="1800" dirty="0">
                <a:latin typeface="Courier New" pitchFamily="49" charset="0"/>
                <a:cs typeface="Arial" charset="0"/>
              </a:rPr>
              <a:t>AB;</a:t>
            </a:r>
          </a:p>
        </p:txBody>
      </p:sp>
      <p:sp>
        <p:nvSpPr>
          <p:cNvPr id="116531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3505200"/>
            <a:ext cx="7696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RISC-V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s0 = 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lui</a:t>
            </a:r>
            <a:r>
              <a:rPr lang="en-US" sz="1800" dirty="0">
                <a:latin typeface="Courier New" pitchFamily="49" charset="0"/>
                <a:cs typeface="Arial" charset="0"/>
              </a:rPr>
              <a:t>  s0, 0xFEDC9		# s0 = 0xFEDC9000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err="1">
                <a:latin typeface="Courier New" pitchFamily="49" charset="0"/>
                <a:cs typeface="Arial" charset="0"/>
              </a:rPr>
              <a:t>add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 s0, s0, -341 	# s0 = 0xFEDC9000 + 0xFFFFFEAB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							#    = 0xFEDC8EAB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Generating 32-bit Constants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410200" y="2590800"/>
            <a:ext cx="2196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cs typeface="Arial" charset="0"/>
              </a:rPr>
              <a:t>Note: </a:t>
            </a:r>
            <a:r>
              <a:rPr lang="en-US" sz="2000" dirty="0">
                <a:cs typeface="Arial" charset="0"/>
              </a:rPr>
              <a:t>-341 = 0xEAB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694112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32 × 32 multiplication, 64-bit result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mul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 s0, s1, s2</a:t>
            </a: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s0</a:t>
            </a:r>
            <a:r>
              <a:rPr lang="en-US" sz="2400" dirty="0">
                <a:latin typeface="+mj-lt"/>
                <a:cs typeface="Arial" charset="0"/>
              </a:rPr>
              <a:t> 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lower 32 bits of result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mulh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 s0, s1, s2</a:t>
            </a:r>
            <a:r>
              <a:rPr lang="en-US" sz="2400" b="1" dirty="0">
                <a:solidFill>
                  <a:srgbClr val="0070C0"/>
                </a:solidFill>
                <a:cs typeface="Arial" charset="0"/>
              </a:rPr>
              <a:t>   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s0</a:t>
            </a:r>
            <a:r>
              <a:rPr lang="en-US" sz="2400" dirty="0">
                <a:cs typeface="Arial" charset="0"/>
              </a:rPr>
              <a:t> = upper 32 bits of result, treats operands as signed</a:t>
            </a:r>
            <a:endParaRPr lang="en-US" sz="3200" dirty="0">
              <a:latin typeface="+mj-lt"/>
              <a:cs typeface="Arial" charset="0"/>
            </a:endParaRP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mulhu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 s0, s1, s2</a:t>
            </a:r>
            <a:endParaRPr lang="en-US" sz="2400" b="1" dirty="0">
              <a:solidFill>
                <a:srgbClr val="0070C0"/>
              </a:solidFill>
              <a:cs typeface="Arial" charset="0"/>
            </a:endParaRP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s0</a:t>
            </a:r>
            <a:r>
              <a:rPr lang="en-US" sz="2400" dirty="0">
                <a:cs typeface="Arial" charset="0"/>
              </a:rPr>
              <a:t> = upper 32 bits of result, treats operands as  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cs typeface="Arial" charset="0"/>
              </a:rPr>
              <a:t>     unsigned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mulhsu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 s0, s1, s2</a:t>
            </a:r>
            <a:r>
              <a:rPr lang="en-US" sz="2400" b="1" dirty="0">
                <a:solidFill>
                  <a:srgbClr val="0070C0"/>
                </a:solidFill>
                <a:cs typeface="Arial" charset="0"/>
              </a:rPr>
              <a:t>   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anose="02070309020205020404" pitchFamily="49" charset="0"/>
                <a:cs typeface="Arial" charset="0"/>
              </a:rPr>
              <a:t>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s0</a:t>
            </a:r>
            <a:r>
              <a:rPr lang="en-US" sz="2400" dirty="0">
                <a:cs typeface="Arial" charset="0"/>
              </a:rPr>
              <a:t> = upper 32 bits of result, treats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s1</a:t>
            </a:r>
            <a:r>
              <a:rPr lang="en-US" sz="2400" dirty="0">
                <a:cs typeface="Arial" charset="0"/>
              </a:rPr>
              <a:t> as signed,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s3</a:t>
            </a:r>
            <a:r>
              <a:rPr lang="en-US" sz="2400" dirty="0">
                <a:cs typeface="Arial" charset="0"/>
              </a:rPr>
              <a:t> 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cs typeface="Arial" charset="0"/>
              </a:rPr>
              <a:t>     as unsigned</a:t>
            </a:r>
            <a:endParaRPr lang="en-US" sz="2400" dirty="0">
              <a:latin typeface="Courier New" pitchFamily="49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63359733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32 × 32 multiplication, 64-bit result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For full 64-bit result:</a:t>
            </a:r>
          </a:p>
          <a:p>
            <a:pPr lvl="2" algn="just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mulh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 s4, s1, s2</a:t>
            </a:r>
            <a:r>
              <a:rPr lang="en-US" sz="2400" b="1" dirty="0">
                <a:solidFill>
                  <a:srgbClr val="0070C0"/>
                </a:solidFill>
                <a:cs typeface="Arial" charset="0"/>
              </a:rPr>
              <a:t>   </a:t>
            </a:r>
          </a:p>
          <a:p>
            <a:pPr lvl="2" algn="just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mul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Arial" charset="0"/>
              </a:rPr>
              <a:t>  s3, s1, s2</a:t>
            </a: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lvl="2" algn="just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algn="just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+mj-lt"/>
                <a:cs typeface="Courier New" panose="02070309020205020404" pitchFamily="49" charset="0"/>
              </a:rPr>
              <a:t>{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s4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s3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}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s1 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s2</a:t>
            </a:r>
          </a:p>
          <a:p>
            <a:pPr lvl="2" algn="just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cs typeface="Times New Roman" pitchFamily="18" charset="0"/>
              </a:rPr>
              <a:t>Could also use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mulhu</a:t>
            </a:r>
            <a:r>
              <a:rPr lang="en-US" sz="3200" dirty="0">
                <a:cs typeface="Times New Roman" pitchFamily="18" charset="0"/>
              </a:rPr>
              <a:t> or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mulhsu</a:t>
            </a:r>
            <a:r>
              <a:rPr lang="en-US" sz="3200" dirty="0">
                <a:cs typeface="Times New Roman" pitchFamily="18" charset="0"/>
              </a:rPr>
              <a:t> instead of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mulh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cs typeface="Times New Roman" pitchFamily="18" charset="0"/>
            </a:endParaRPr>
          </a:p>
          <a:p>
            <a:pPr lvl="2" algn="just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Multiplication</a:t>
            </a:r>
          </a:p>
        </p:txBody>
      </p:sp>
    </p:spTree>
    <p:extLst>
      <p:ext uri="{BB962C8B-B14F-4D97-AF65-F5344CB8AC3E}">
        <p14:creationId xmlns:p14="http://schemas.microsoft.com/office/powerpoint/2010/main" val="592018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32-bit division, 32-bit quotient, remainder</a:t>
            </a:r>
          </a:p>
          <a:p>
            <a:pPr marL="838200" lvl="1" indent="-38100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urier New" pitchFamily="49" charset="0"/>
                <a:cs typeface="Arial" charset="0"/>
              </a:rPr>
              <a:t>div  s1, s2, s3  # s1 = s2/s3</a:t>
            </a:r>
          </a:p>
          <a:p>
            <a:pPr marL="838200" lvl="1" indent="-38100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err="1">
                <a:latin typeface="Courier New" pitchFamily="49" charset="0"/>
                <a:cs typeface="Arial" charset="0"/>
              </a:rPr>
              <a:t>divu</a:t>
            </a:r>
            <a:r>
              <a:rPr lang="en-US" sz="2400" dirty="0">
                <a:latin typeface="Courier New" pitchFamily="49" charset="0"/>
                <a:cs typeface="Arial" charset="0"/>
              </a:rPr>
              <a:t> s1, s2, s3  # unsigned division</a:t>
            </a:r>
            <a:endParaRPr lang="en-US" sz="2400" dirty="0">
              <a:latin typeface="Courier New" pitchFamily="49" charset="0"/>
              <a:cs typeface="Times New Roman" pitchFamily="18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3200" dirty="0"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Division</a:t>
            </a:r>
          </a:p>
        </p:txBody>
      </p:sp>
    </p:spTree>
    <p:extLst>
      <p:ext uri="{BB962C8B-B14F-4D97-AF65-F5344CB8AC3E}">
        <p14:creationId xmlns:p14="http://schemas.microsoft.com/office/powerpoint/2010/main" val="43676555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7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219200"/>
            <a:ext cx="8077200" cy="5181600"/>
          </a:xfrm>
        </p:spPr>
        <p:txBody>
          <a:bodyPr/>
          <a:lstStyle/>
          <a:p>
            <a:r>
              <a:rPr lang="en-US" dirty="0">
                <a:latin typeface="Courier10 BT" pitchFamily="49" charset="0"/>
              </a:rPr>
              <a:t>if</a:t>
            </a:r>
            <a:r>
              <a:rPr lang="en-US" dirty="0"/>
              <a:t> statements</a:t>
            </a:r>
          </a:p>
          <a:p>
            <a:r>
              <a:rPr lang="en-US" dirty="0">
                <a:latin typeface="Courier10 BT" pitchFamily="49" charset="0"/>
              </a:rPr>
              <a:t>if/else</a:t>
            </a:r>
            <a:r>
              <a:rPr lang="en-US" dirty="0"/>
              <a:t> statements</a:t>
            </a:r>
          </a:p>
          <a:p>
            <a:r>
              <a:rPr lang="en-US" dirty="0">
                <a:latin typeface="Courier10 BT" pitchFamily="49" charset="0"/>
              </a:rPr>
              <a:t>while</a:t>
            </a:r>
            <a:r>
              <a:rPr lang="en-US" dirty="0"/>
              <a:t> loops</a:t>
            </a:r>
          </a:p>
          <a:p>
            <a:r>
              <a:rPr lang="en-US" dirty="0">
                <a:latin typeface="Courier10 BT" pitchFamily="49" charset="0"/>
              </a:rPr>
              <a:t>for</a:t>
            </a:r>
            <a:r>
              <a:rPr lang="en-US" dirty="0"/>
              <a:t> loops</a:t>
            </a:r>
          </a:p>
        </p:txBody>
      </p:sp>
      <p:sp>
        <p:nvSpPr>
          <p:cNvPr id="105779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77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High-Level Code Constructs</a:t>
            </a:r>
          </a:p>
        </p:txBody>
      </p:sp>
    </p:spTree>
    <p:extLst>
      <p:ext uri="{BB962C8B-B14F-4D97-AF65-F5344CB8AC3E}">
        <p14:creationId xmlns:p14="http://schemas.microsoft.com/office/powerpoint/2010/main" val="36375190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765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765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f = f –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30765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9600" y="1524000"/>
            <a:ext cx="396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RISC-V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s0 = f, s1 = g, s2 =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s3 =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, s4 = 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bne</a:t>
            </a:r>
            <a:r>
              <a:rPr lang="en-US" sz="1800" dirty="0">
                <a:latin typeface="Courier New" pitchFamily="49" charset="0"/>
                <a:cs typeface="Arial" charset="0"/>
              </a:rPr>
              <a:t> s3, s4, 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add s0, s1, s2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L1: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   </a:t>
            </a:r>
            <a:r>
              <a:rPr lang="en-US" sz="1800" dirty="0">
                <a:latin typeface="Courier New" pitchFamily="49" charset="0"/>
                <a:cs typeface="Arial" charset="0"/>
              </a:rPr>
              <a:t>sub s0, s0, s3</a:t>
            </a:r>
          </a:p>
        </p:txBody>
      </p:sp>
      <p:sp>
        <p:nvSpPr>
          <p:cNvPr id="130765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0600" y="4781490"/>
            <a:ext cx="762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</a:rPr>
              <a:t>Assembly tests opposite case (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 != j</a:t>
            </a:r>
            <a:r>
              <a:rPr lang="en-US" sz="2000" b="1" dirty="0">
                <a:solidFill>
                  <a:srgbClr val="0070C0"/>
                </a:solidFill>
              </a:rPr>
              <a:t>) of high-level code (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 == j</a:t>
            </a:r>
            <a:r>
              <a:rPr lang="en-US" sz="20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07656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4648200"/>
            <a:ext cx="7467600" cy="762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If Statement</a:t>
            </a:r>
          </a:p>
        </p:txBody>
      </p:sp>
    </p:spTree>
    <p:extLst>
      <p:ext uri="{BB962C8B-B14F-4D97-AF65-F5344CB8AC3E}">
        <p14:creationId xmlns:p14="http://schemas.microsoft.com/office/powerpoint/2010/main" val="406054003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97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97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else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f –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30970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9600" y="1524000"/>
            <a:ext cx="396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RISC-V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# s0 = f, s1 = g, s2 =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# s3 = </a:t>
            </a:r>
            <a:r>
              <a:rPr lang="en-US" dirty="0" err="1">
                <a:latin typeface="Courier New" pitchFamily="49" charset="0"/>
                <a:cs typeface="Arial" charset="0"/>
              </a:rPr>
              <a:t>i</a:t>
            </a:r>
            <a:r>
              <a:rPr lang="en-US" dirty="0">
                <a:latin typeface="Courier New" pitchFamily="49" charset="0"/>
                <a:cs typeface="Arial" charset="0"/>
              </a:rPr>
              <a:t>, s4 = 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   </a:t>
            </a:r>
            <a:r>
              <a:rPr lang="en-US" dirty="0" err="1">
                <a:latin typeface="Courier New" pitchFamily="49" charset="0"/>
                <a:cs typeface="Arial" charset="0"/>
              </a:rPr>
              <a:t>bne</a:t>
            </a:r>
            <a:r>
              <a:rPr lang="en-US" dirty="0">
                <a:latin typeface="Courier New" pitchFamily="49" charset="0"/>
                <a:cs typeface="Arial" charset="0"/>
              </a:rPr>
              <a:t>  s3, s4, 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   add  s0, s1, s2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   j    done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L1: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    sub  s0, s0, s3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Arial" charset="0"/>
              </a:rPr>
              <a:t>done: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If/Else Statement</a:t>
            </a:r>
          </a:p>
        </p:txBody>
      </p:sp>
    </p:spTree>
    <p:extLst>
      <p:ext uri="{BB962C8B-B14F-4D97-AF65-F5344CB8AC3E}">
        <p14:creationId xmlns:p14="http://schemas.microsoft.com/office/powerpoint/2010/main" val="3967893360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174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determines the power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of x such that 2</a:t>
            </a:r>
            <a:r>
              <a:rPr lang="en-US" sz="1600" baseline="30000" dirty="0">
                <a:latin typeface="Courier New" pitchFamily="49" charset="0"/>
                <a:cs typeface="Arial" charset="0"/>
              </a:rPr>
              <a:t>x</a:t>
            </a:r>
            <a:r>
              <a:rPr lang="en-US" sz="1600" dirty="0">
                <a:latin typeface="Courier New" pitchFamily="49" charset="0"/>
                <a:cs typeface="Arial" charset="0"/>
              </a:rPr>
              <a:t> = 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=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x  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while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!= 128)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* 2;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x = x + 1;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174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152400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RISC-V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# s0 = pow, s1 = x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s0, zero,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add  s1, zero, zero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t0, zero, 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while: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beq</a:t>
            </a:r>
            <a:r>
              <a:rPr lang="en-US" sz="1600" dirty="0">
                <a:latin typeface="Courier New" pitchFamily="49" charset="0"/>
                <a:cs typeface="Arial" charset="0"/>
              </a:rPr>
              <a:t>  s0, t0, done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slli</a:t>
            </a:r>
            <a:r>
              <a:rPr lang="en-US" sz="1600" dirty="0">
                <a:latin typeface="Courier New" pitchFamily="49" charset="0"/>
                <a:cs typeface="Arial" charset="0"/>
              </a:rPr>
              <a:t> s0, s0,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s1, s1,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j    while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done:</a:t>
            </a:r>
          </a:p>
        </p:txBody>
      </p:sp>
      <p:sp>
        <p:nvSpPr>
          <p:cNvPr id="131175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5029200"/>
            <a:ext cx="7315200" cy="762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While Loops</a:t>
            </a:r>
          </a:p>
        </p:txBody>
      </p:sp>
      <p:sp>
        <p:nvSpPr>
          <p:cNvPr id="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47800" y="5029200"/>
            <a:ext cx="708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</a:rPr>
              <a:t>Assembly tests for the opposite case (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</a:rPr>
              <a:t>pow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 == 128</a:t>
            </a:r>
            <a:r>
              <a:rPr lang="en-US" sz="2000" b="1" dirty="0">
                <a:solidFill>
                  <a:srgbClr val="0070C0"/>
                </a:solidFill>
              </a:rPr>
              <a:t>) of the C code (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</a:rPr>
              <a:t>pow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 != 128</a:t>
            </a:r>
            <a:r>
              <a:rPr lang="en-US" sz="2000" b="1" dirty="0">
                <a:solidFill>
                  <a:srgbClr val="0070C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916437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7DA31-DF0B-1A40-9962-5B68791E6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Instruction Set Architecture Manual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68FE37-DDCF-B04E-952A-88DB3A57B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04" y="1153179"/>
            <a:ext cx="4999838" cy="5023784"/>
          </a:xfrm>
        </p:spPr>
        <p:txBody>
          <a:bodyPr/>
          <a:lstStyle/>
          <a:p>
            <a:r>
              <a:rPr lang="en-US" dirty="0"/>
              <a:t>RISC-V ISA Manual available at: </a:t>
            </a:r>
            <a:r>
              <a:rPr lang="en-US" dirty="0">
                <a:hlinkClick r:id="rId2"/>
              </a:rPr>
              <a:t>https://riscv.org/specifications/isa-spec-pdf/</a:t>
            </a:r>
            <a:r>
              <a:rPr lang="en-US" dirty="0"/>
              <a:t> </a:t>
            </a:r>
          </a:p>
          <a:p>
            <a:r>
              <a:rPr lang="en-US" dirty="0"/>
              <a:t>Details base integer ISA along with optional extensions</a:t>
            </a:r>
          </a:p>
          <a:p>
            <a:r>
              <a:rPr lang="en-US" dirty="0"/>
              <a:t>Gives not only the specs but also some helpful rationale and reasoning behind the decisions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0CAA3-5C15-B24D-AD95-A4535E024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660" y="910121"/>
            <a:ext cx="3982340" cy="192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181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	</a:t>
            </a:r>
            <a:r>
              <a:rPr lang="en-US" sz="2000" b="1" dirty="0">
                <a:latin typeface="Courier New" pitchFamily="49" charset="0"/>
              </a:rPr>
              <a:t>for (initialization; condition; loop operation)</a:t>
            </a: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    statement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initialization: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executes </a:t>
            </a:r>
            <a:r>
              <a:rPr lang="en-US" sz="2400" b="1" dirty="0"/>
              <a:t>before</a:t>
            </a:r>
            <a:r>
              <a:rPr lang="en-US" sz="2400" dirty="0"/>
              <a:t> the loop begins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condition: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is tested </a:t>
            </a:r>
            <a:r>
              <a:rPr lang="en-US" sz="2400" b="1" dirty="0"/>
              <a:t>at the beginning </a:t>
            </a:r>
            <a:r>
              <a:rPr lang="en-US" sz="2400" dirty="0"/>
              <a:t>of each iteration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loop operation: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executes at the </a:t>
            </a:r>
            <a:r>
              <a:rPr lang="en-US" sz="2400" b="1" dirty="0"/>
              <a:t>end</a:t>
            </a:r>
            <a:r>
              <a:rPr lang="en-US" sz="2400" dirty="0"/>
              <a:t> of each iteration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statement: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executes </a:t>
            </a:r>
            <a:r>
              <a:rPr lang="en-US" sz="2400" b="1" dirty="0"/>
              <a:t>each time </a:t>
            </a:r>
            <a:r>
              <a:rPr lang="en-US" sz="2400" dirty="0"/>
              <a:t>the condition is met</a:t>
            </a:r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10618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For Loops</a:t>
            </a:r>
          </a:p>
        </p:txBody>
      </p:sp>
    </p:spTree>
    <p:extLst>
      <p:ext uri="{BB962C8B-B14F-4D97-AF65-F5344CB8AC3E}">
        <p14:creationId xmlns:p14="http://schemas.microsoft.com/office/powerpoint/2010/main" val="2850271401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add the numbers from 0 to 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!=10;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i+1)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sum = 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37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81600" y="1524000"/>
            <a:ext cx="419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RISC-V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# s0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, s1 = sum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s1, zero,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add  s0, zero, zero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t0, zero, 10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for: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beq</a:t>
            </a:r>
            <a:r>
              <a:rPr lang="en-US" sz="1600" dirty="0">
                <a:latin typeface="Courier New" pitchFamily="49" charset="0"/>
                <a:cs typeface="Arial" charset="0"/>
              </a:rPr>
              <a:t>  s0, t0, done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add  s1, s1, s0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s0, s0,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j    for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done: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For Loops</a:t>
            </a:r>
          </a:p>
        </p:txBody>
      </p:sp>
    </p:spTree>
    <p:extLst>
      <p:ext uri="{BB962C8B-B14F-4D97-AF65-F5344CB8AC3E}">
        <p14:creationId xmlns:p14="http://schemas.microsoft.com/office/powerpoint/2010/main" val="4220463218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5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5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add the powers of 2 from 1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to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=1;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&lt; 101;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*2)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sum = 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584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524000"/>
            <a:ext cx="396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RISC-V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# s0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, s1 = sum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 s1, zero,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 s0, zero,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 t0, zero, 101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loop: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bge</a:t>
            </a:r>
            <a:r>
              <a:rPr lang="en-US" sz="1600" dirty="0">
                <a:latin typeface="Courier New" pitchFamily="49" charset="0"/>
                <a:cs typeface="Arial" charset="0"/>
              </a:rPr>
              <a:t>   s0, t0, done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add   s1, s1, s0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slli</a:t>
            </a:r>
            <a:r>
              <a:rPr lang="en-US" sz="1600" dirty="0">
                <a:latin typeface="Courier New" pitchFamily="49" charset="0"/>
                <a:cs typeface="Arial" charset="0"/>
              </a:rPr>
              <a:t>  s0, s0,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j    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done: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Less Than Comparison</a:t>
            </a:r>
          </a:p>
        </p:txBody>
      </p:sp>
    </p:spTree>
    <p:extLst>
      <p:ext uri="{BB962C8B-B14F-4D97-AF65-F5344CB8AC3E}">
        <p14:creationId xmlns:p14="http://schemas.microsoft.com/office/powerpoint/2010/main" val="2729867601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2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800"/>
          </a:p>
        </p:txBody>
      </p:sp>
      <p:sp>
        <p:nvSpPr>
          <p:cNvPr id="11335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3575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Access large amounts of similar data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Index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Arial" charset="0"/>
              </a:rPr>
              <a:t>: </a:t>
            </a:r>
            <a:r>
              <a:rPr lang="en-US" sz="3200" dirty="0">
                <a:latin typeface="+mj-lt"/>
                <a:cs typeface="Arial" charset="0"/>
              </a:rPr>
              <a:t>access each element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Size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Arial" charset="0"/>
              </a:rPr>
              <a:t>: </a:t>
            </a:r>
            <a:r>
              <a:rPr lang="en-US" sz="3200" dirty="0">
                <a:latin typeface="+mj-lt"/>
                <a:cs typeface="Arial" charset="0"/>
              </a:rPr>
              <a:t>number of elements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Arrays</a:t>
            </a:r>
          </a:p>
        </p:txBody>
      </p:sp>
    </p:spTree>
    <p:extLst>
      <p:ext uri="{BB962C8B-B14F-4D97-AF65-F5344CB8AC3E}">
        <p14:creationId xmlns:p14="http://schemas.microsoft.com/office/powerpoint/2010/main" val="4009201428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8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endParaRPr lang="en-US" sz="1800" dirty="0"/>
          </a:p>
        </p:txBody>
      </p:sp>
      <p:graphicFrame>
        <p:nvGraphicFramePr>
          <p:cNvPr id="1137670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2643187" y="3429000"/>
          <a:ext cx="3529013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VISIO" r:id="rId9" imgW="1877760" imgH="1491840" progId="Visio.Drawing.6">
                  <p:embed/>
                </p:oleObj>
              </mc:Choice>
              <mc:Fallback>
                <p:oleObj name="VISIO" r:id="rId9" imgW="1877760" imgH="1491840" progId="Visio.Drawing.6">
                  <p:embed/>
                  <p:pic>
                    <p:nvPicPr>
                      <p:cNvPr id="11376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7" y="3429000"/>
                        <a:ext cx="3529013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766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766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767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5-element array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Base address</a:t>
            </a:r>
            <a:r>
              <a:rPr lang="en-US" sz="24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= 0x12348000 (address of first element, </a:t>
            </a:r>
            <a:r>
              <a:rPr lang="en-US" sz="2400" dirty="0">
                <a:latin typeface="Courier New" pitchFamily="49" charset="0"/>
                <a:cs typeface="Arial" charset="0"/>
              </a:rPr>
              <a:t>array[0]</a:t>
            </a:r>
            <a:r>
              <a:rPr lang="en-US" sz="2400" dirty="0">
                <a:latin typeface="Times New Roman" pitchFamily="18" charset="0"/>
                <a:cs typeface="Arial" charset="0"/>
              </a:rPr>
              <a:t>)</a:t>
            </a: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First step in accessing an array: load base address into a register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Arrays</a:t>
            </a:r>
          </a:p>
        </p:txBody>
      </p:sp>
    </p:spTree>
    <p:extLst>
      <p:ext uri="{BB962C8B-B14F-4D97-AF65-F5344CB8AC3E}">
        <p14:creationId xmlns:p14="http://schemas.microsoft.com/office/powerpoint/2010/main" val="2086417868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2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800"/>
          </a:p>
        </p:txBody>
      </p:sp>
      <p:sp>
        <p:nvSpPr>
          <p:cNvPr id="1317894" name="Rectangle 6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533400" y="914400"/>
            <a:ext cx="7998823" cy="5410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</a:rPr>
              <a:t>// C Code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400" dirty="0">
                <a:latin typeface="Courier10 BT" pitchFamily="49" charset="0"/>
              </a:rPr>
              <a:t>	</a:t>
            </a:r>
            <a:r>
              <a:rPr lang="en-US" sz="1400" dirty="0" err="1">
                <a:latin typeface="Courier10 BT" pitchFamily="49" charset="0"/>
              </a:rPr>
              <a:t>int</a:t>
            </a:r>
            <a:r>
              <a:rPr lang="en-US" sz="1400" dirty="0">
                <a:latin typeface="Courier10 BT" pitchFamily="49" charset="0"/>
              </a:rPr>
              <a:t> array[5];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400" dirty="0">
                <a:latin typeface="Courier10 BT" pitchFamily="49" charset="0"/>
              </a:rPr>
              <a:t>	array[0] = array[0] * 2;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400" dirty="0">
                <a:latin typeface="Courier10 BT" pitchFamily="49" charset="0"/>
              </a:rPr>
              <a:t>	array[1] = array[1] * 2;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en-US" sz="1400" dirty="0">
              <a:latin typeface="Courier10 BT" pitchFamily="49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</a:rPr>
              <a:t># RISC-V assembly code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400" dirty="0">
                <a:latin typeface="Courier New" pitchFamily="49" charset="0"/>
              </a:rPr>
              <a:t># s0 = array base address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400" dirty="0"/>
              <a:t>     </a:t>
            </a:r>
            <a:r>
              <a:rPr lang="en-US" sz="1400" dirty="0" err="1">
                <a:latin typeface="Courier10 BT" pitchFamily="49" charset="0"/>
              </a:rPr>
              <a:t>lui</a:t>
            </a:r>
            <a:r>
              <a:rPr lang="en-US" sz="1400" dirty="0">
                <a:latin typeface="Courier10 BT" pitchFamily="49" charset="0"/>
              </a:rPr>
              <a:t>   s0, 0x12348        	# 0x12348 in upper 20 bits of s0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en-US" sz="1400" dirty="0">
              <a:latin typeface="Courier10 BT" pitchFamily="49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400" dirty="0">
                <a:latin typeface="Courier10 BT" pitchFamily="49" charset="0"/>
              </a:rPr>
              <a:t>  </a:t>
            </a:r>
            <a:r>
              <a:rPr lang="en-US" sz="1400" dirty="0" err="1">
                <a:latin typeface="Courier10 BT" pitchFamily="49" charset="0"/>
              </a:rPr>
              <a:t>lw</a:t>
            </a:r>
            <a:r>
              <a:rPr lang="en-US" sz="1400" dirty="0">
                <a:latin typeface="Courier10 BT" pitchFamily="49" charset="0"/>
              </a:rPr>
              <a:t>    t1, 0(s0)        	# t1 = array[0]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400" dirty="0">
                <a:latin typeface="Courier10 BT" pitchFamily="49" charset="0"/>
              </a:rPr>
              <a:t>  </a:t>
            </a:r>
            <a:r>
              <a:rPr lang="en-US" sz="1400" dirty="0" err="1">
                <a:latin typeface="Courier10 BT" pitchFamily="49" charset="0"/>
              </a:rPr>
              <a:t>slli</a:t>
            </a:r>
            <a:r>
              <a:rPr lang="en-US" sz="1400" dirty="0">
                <a:latin typeface="Courier10 BT" pitchFamily="49" charset="0"/>
              </a:rPr>
              <a:t>  t1, t1, 1        	# t1 = t1 * 2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400" dirty="0">
                <a:latin typeface="Courier10 BT" pitchFamily="49" charset="0"/>
              </a:rPr>
              <a:t>  </a:t>
            </a:r>
            <a:r>
              <a:rPr lang="en-US" sz="1400" dirty="0" err="1">
                <a:latin typeface="Courier10 BT" pitchFamily="49" charset="0"/>
              </a:rPr>
              <a:t>sw</a:t>
            </a:r>
            <a:r>
              <a:rPr lang="en-US" sz="1400" dirty="0">
                <a:latin typeface="Courier10 BT" pitchFamily="49" charset="0"/>
              </a:rPr>
              <a:t>    t1, 0(s0)        	# array[0] = t1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en-US" sz="1400" dirty="0">
              <a:latin typeface="Courier10 BT" pitchFamily="49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400" dirty="0">
                <a:latin typeface="Courier10 BT" pitchFamily="49" charset="0"/>
              </a:rPr>
              <a:t>  </a:t>
            </a:r>
            <a:r>
              <a:rPr lang="en-US" sz="1400" dirty="0" err="1">
                <a:latin typeface="Courier10 BT" pitchFamily="49" charset="0"/>
              </a:rPr>
              <a:t>lw</a:t>
            </a:r>
            <a:r>
              <a:rPr lang="en-US" sz="1400" dirty="0">
                <a:latin typeface="Courier10 BT" pitchFamily="49" charset="0"/>
              </a:rPr>
              <a:t>    t1, 4(s0)        	# t1 = array[1]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400" dirty="0">
                <a:latin typeface="Courier10 BT" pitchFamily="49" charset="0"/>
              </a:rPr>
              <a:t>  </a:t>
            </a:r>
            <a:r>
              <a:rPr lang="en-US" sz="1400" dirty="0" err="1">
                <a:latin typeface="Courier10 BT" pitchFamily="49" charset="0"/>
              </a:rPr>
              <a:t>slli</a:t>
            </a:r>
            <a:r>
              <a:rPr lang="en-US" sz="1400" dirty="0">
                <a:latin typeface="Courier10 BT" pitchFamily="49" charset="0"/>
              </a:rPr>
              <a:t>  t1, t1, 1        	# t1 = t1 * 2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400" dirty="0">
                <a:latin typeface="Courier10 BT" pitchFamily="49" charset="0"/>
              </a:rPr>
              <a:t>  </a:t>
            </a:r>
            <a:r>
              <a:rPr lang="en-US" sz="1400" dirty="0" err="1">
                <a:latin typeface="Courier10 BT" pitchFamily="49" charset="0"/>
              </a:rPr>
              <a:t>sw</a:t>
            </a:r>
            <a:r>
              <a:rPr lang="en-US" sz="1400" dirty="0">
                <a:latin typeface="Courier10 BT" pitchFamily="49" charset="0"/>
              </a:rPr>
              <a:t>    t1, 4(s0)        	# array[1] = t1</a:t>
            </a:r>
          </a:p>
        </p:txBody>
      </p:sp>
      <p:sp>
        <p:nvSpPr>
          <p:cNvPr id="131789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789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Accessing Arrays</a:t>
            </a:r>
          </a:p>
        </p:txBody>
      </p:sp>
    </p:spTree>
    <p:extLst>
      <p:ext uri="{BB962C8B-B14F-4D97-AF65-F5344CB8AC3E}">
        <p14:creationId xmlns:p14="http://schemas.microsoft.com/office/powerpoint/2010/main" val="4031747537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2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533400" y="918754"/>
            <a:ext cx="7848600" cy="51816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</a:rPr>
              <a:t>// C Code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array[1000];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en-US" sz="1400" dirty="0">
              <a:latin typeface="Courier New" pitchFamily="49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400" dirty="0">
                <a:latin typeface="Courier New" pitchFamily="49" charset="0"/>
              </a:rPr>
              <a:t>	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=0;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1000;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+ 1)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400" dirty="0">
                <a:latin typeface="Courier New" pitchFamily="49" charset="0"/>
              </a:rPr>
              <a:t>  		array[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array[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* 8;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en-US" sz="14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400" b="1" dirty="0">
                <a:solidFill>
                  <a:srgbClr val="0070C0"/>
                </a:solidFill>
                <a:latin typeface="Courier New" pitchFamily="49" charset="0"/>
              </a:rPr>
              <a:t># RISC-V assembly code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400" dirty="0">
                <a:latin typeface="Courier New" pitchFamily="49" charset="0"/>
              </a:rPr>
              <a:t># s0 = array base address, s1 = </a:t>
            </a:r>
            <a:r>
              <a:rPr lang="en-US" sz="1400" dirty="0" err="1">
                <a:latin typeface="Courier New" pitchFamily="49" charset="0"/>
              </a:rPr>
              <a:t>i</a:t>
            </a:r>
            <a:endParaRPr lang="en-US" sz="1400" dirty="0">
              <a:latin typeface="Courier New" pitchFamily="49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en-US" sz="1400" dirty="0">
              <a:latin typeface="Courier New" pitchFamily="49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en-US" sz="1400" dirty="0">
              <a:latin typeface="Courier New" pitchFamily="49" charset="0"/>
            </a:endParaRPr>
          </a:p>
        </p:txBody>
      </p:sp>
      <p:sp>
        <p:nvSpPr>
          <p:cNvPr id="11356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Arrays Using For Loops</a:t>
            </a:r>
          </a:p>
        </p:txBody>
      </p:sp>
    </p:spTree>
    <p:extLst>
      <p:ext uri="{BB962C8B-B14F-4D97-AF65-F5344CB8AC3E}">
        <p14:creationId xmlns:p14="http://schemas.microsoft.com/office/powerpoint/2010/main" val="2104027973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2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28700" y="1066800"/>
            <a:ext cx="7086600" cy="5181600"/>
          </a:xfrm>
          <a:noFill/>
          <a:ln/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</a:rPr>
              <a:t># RISC-V assembly code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600" dirty="0">
                <a:latin typeface="Courier New" pitchFamily="49" charset="0"/>
              </a:rPr>
              <a:t># s0 = array base address, s1 = </a:t>
            </a:r>
            <a:r>
              <a:rPr lang="en-US" sz="1600" dirty="0" err="1">
                <a:latin typeface="Courier New" pitchFamily="49" charset="0"/>
              </a:rPr>
              <a:t>i</a:t>
            </a:r>
            <a:endParaRPr lang="en-US" sz="1600" dirty="0">
              <a:latin typeface="Courier New" pitchFamily="49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600" dirty="0">
                <a:latin typeface="Courier New" pitchFamily="49" charset="0"/>
              </a:rPr>
              <a:t># initialization code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lui</a:t>
            </a:r>
            <a:r>
              <a:rPr lang="en-US" sz="1600" dirty="0">
                <a:latin typeface="Courier New" pitchFamily="49" charset="0"/>
              </a:rPr>
              <a:t>  s0, 0x23B8F         # s0 = 0x23B8F000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ori</a:t>
            </a:r>
            <a:r>
              <a:rPr lang="en-US" sz="1600" dirty="0">
                <a:latin typeface="Courier New" pitchFamily="49" charset="0"/>
              </a:rPr>
              <a:t>  s0, s0, 0x400       # s0 = 0x23B8F400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s1, zero, 0         #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t2, zero, 1000      # t2 = 1000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600" dirty="0">
                <a:latin typeface="Courier New" pitchFamily="49" charset="0"/>
              </a:rPr>
              <a:t>loop: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bge</a:t>
            </a:r>
            <a:r>
              <a:rPr lang="en-US" sz="1600" dirty="0">
                <a:latin typeface="Courier New" pitchFamily="49" charset="0"/>
              </a:rPr>
              <a:t>  s1, t2, done        # if not then done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slli</a:t>
            </a:r>
            <a:r>
              <a:rPr lang="en-US" sz="1600" dirty="0">
                <a:latin typeface="Courier New" pitchFamily="49" charset="0"/>
              </a:rPr>
              <a:t> t0, s1, 2           # t0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* 4 (byte offset)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600" dirty="0">
                <a:latin typeface="Courier New" pitchFamily="49" charset="0"/>
              </a:rPr>
              <a:t>  add  t0, t0, s0          # address of array[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lw</a:t>
            </a:r>
            <a:r>
              <a:rPr lang="en-US" sz="1600" dirty="0">
                <a:latin typeface="Courier New" pitchFamily="49" charset="0"/>
              </a:rPr>
              <a:t>   t1, 0(t0)           # t1 = array[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slli</a:t>
            </a:r>
            <a:r>
              <a:rPr lang="en-US" sz="1600" dirty="0">
                <a:latin typeface="Courier New" pitchFamily="49" charset="0"/>
              </a:rPr>
              <a:t> t1, t1, 3           # t1 = array[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* 8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sw</a:t>
            </a:r>
            <a:r>
              <a:rPr lang="en-US" sz="1600" dirty="0">
                <a:latin typeface="Courier New" pitchFamily="49" charset="0"/>
              </a:rPr>
              <a:t>   t1, 0(t0)           # array[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array[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* 8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s1, s1, 1           #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+ 1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600" dirty="0">
                <a:latin typeface="Courier New" pitchFamily="49" charset="0"/>
              </a:rPr>
              <a:t>  j    loop                # repeat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sz="1600" dirty="0">
                <a:latin typeface="Courier New" pitchFamily="49" charset="0"/>
              </a:rPr>
              <a:t>done: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113869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Arrays Using For Loops</a:t>
            </a:r>
          </a:p>
        </p:txBody>
      </p:sp>
    </p:spTree>
    <p:extLst>
      <p:ext uri="{BB962C8B-B14F-4D97-AF65-F5344CB8AC3E}">
        <p14:creationId xmlns:p14="http://schemas.microsoft.com/office/powerpoint/2010/main" val="3533825828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8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143000"/>
            <a:ext cx="7620000" cy="5181600"/>
          </a:xfrm>
          <a:noFill/>
          <a:ln/>
        </p:spPr>
        <p:txBody>
          <a:bodyPr>
            <a:normAutofit/>
          </a:bodyPr>
          <a:lstStyle/>
          <a:p>
            <a:r>
              <a:rPr lang="en-US" i="1" dirty="0"/>
              <a:t>American Standard Code for Information Interchange</a:t>
            </a:r>
            <a:endParaRPr lang="en-US" dirty="0"/>
          </a:p>
          <a:p>
            <a:r>
              <a:rPr lang="en-US" sz="3600" dirty="0"/>
              <a:t>Each text character has unique byte value</a:t>
            </a:r>
          </a:p>
          <a:p>
            <a:pPr lvl="1"/>
            <a:r>
              <a:rPr lang="en-US" dirty="0"/>
              <a:t>For example, S = 0x53, a = 0x61, A = 0x41</a:t>
            </a:r>
          </a:p>
          <a:p>
            <a:pPr lvl="1"/>
            <a:r>
              <a:rPr lang="en-US" dirty="0"/>
              <a:t>Lower-case and upper-case differ by 0x20 (32)</a:t>
            </a:r>
          </a:p>
        </p:txBody>
      </p:sp>
      <p:sp>
        <p:nvSpPr>
          <p:cNvPr id="11765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ASCII Code</a:t>
            </a:r>
          </a:p>
        </p:txBody>
      </p:sp>
    </p:spTree>
    <p:extLst>
      <p:ext uri="{BB962C8B-B14F-4D97-AF65-F5344CB8AC3E}">
        <p14:creationId xmlns:p14="http://schemas.microsoft.com/office/powerpoint/2010/main" val="273119772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9940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50912"/>
            <a:ext cx="5410200" cy="52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Cast of Characters</a:t>
            </a:r>
          </a:p>
        </p:txBody>
      </p:sp>
    </p:spTree>
    <p:extLst>
      <p:ext uri="{BB962C8B-B14F-4D97-AF65-F5344CB8AC3E}">
        <p14:creationId xmlns:p14="http://schemas.microsoft.com/office/powerpoint/2010/main" val="164222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95400"/>
            <a:ext cx="4572000" cy="4953000"/>
          </a:xfrm>
        </p:spPr>
        <p:txBody>
          <a:bodyPr>
            <a:normAutofit/>
          </a:bodyPr>
          <a:lstStyle/>
          <a:p>
            <a:r>
              <a:rPr lang="en-US" sz="2400" dirty="0"/>
              <a:t>Professor</a:t>
            </a:r>
            <a:r>
              <a:rPr lang="en-US" sz="2400" b="1" dirty="0"/>
              <a:t> </a:t>
            </a:r>
            <a:r>
              <a:rPr lang="en-US" sz="2400" dirty="0"/>
              <a:t>of Computer Science at the University of California, Berkeley</a:t>
            </a:r>
          </a:p>
          <a:p>
            <a:r>
              <a:rPr lang="en-US" sz="2400" dirty="0"/>
              <a:t>Developed RISC-V during one summer</a:t>
            </a:r>
          </a:p>
          <a:p>
            <a:r>
              <a:rPr lang="en-US" sz="2400" dirty="0"/>
              <a:t>Chairman of the Board of the RISC-V Foundation</a:t>
            </a:r>
          </a:p>
          <a:p>
            <a:r>
              <a:rPr lang="en-US" sz="2400" dirty="0"/>
              <a:t>Co-Founder of </a:t>
            </a:r>
            <a:r>
              <a:rPr lang="en-US" sz="2400" dirty="0" err="1"/>
              <a:t>SiFive</a:t>
            </a:r>
            <a:r>
              <a:rPr lang="en-US" sz="2400" dirty="0"/>
              <a:t>, a company that commercializes and develops supporting tools for RISC-V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Krste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Asanovic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56674" name="Picture 2" descr="[Krste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2971800" cy="395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2438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304800" y="1086600"/>
            <a:ext cx="8077200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100" b="1" dirty="0">
                <a:solidFill>
                  <a:srgbClr val="0070C0"/>
                </a:solidFill>
                <a:latin typeface="Courier New" pitchFamily="49" charset="0"/>
              </a:rPr>
              <a:t># RISC-V assembly</a:t>
            </a:r>
            <a:endParaRPr lang="en-US" sz="2100" b="1" dirty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en-US" sz="2100" b="1" dirty="0">
                <a:latin typeface="Courier New" pitchFamily="49" charset="0"/>
              </a:rPr>
              <a:t>0x00000200</a:t>
            </a:r>
            <a:r>
              <a:rPr lang="en-US" sz="2100" dirty="0">
                <a:latin typeface="Courier New" pitchFamily="49" charset="0"/>
              </a:rPr>
              <a:t>       </a:t>
            </a:r>
            <a:r>
              <a:rPr lang="en-US" sz="2100" dirty="0" err="1">
                <a:latin typeface="Courier New" pitchFamily="49" charset="0"/>
              </a:rPr>
              <a:t>addi</a:t>
            </a:r>
            <a:r>
              <a:rPr lang="en-US" sz="2100" dirty="0">
                <a:latin typeface="Courier New" pitchFamily="49" charset="0"/>
              </a:rPr>
              <a:t> s0, zero, 0x210</a:t>
            </a:r>
          </a:p>
          <a:p>
            <a:pPr>
              <a:buFontTx/>
              <a:buNone/>
            </a:pPr>
            <a:r>
              <a:rPr lang="en-US" sz="2100" b="1" dirty="0">
                <a:latin typeface="Courier New" pitchFamily="49" charset="0"/>
              </a:rPr>
              <a:t>0x00000204</a:t>
            </a:r>
            <a:r>
              <a:rPr lang="en-US" sz="2100" dirty="0">
                <a:latin typeface="Courier New" pitchFamily="49" charset="0"/>
              </a:rPr>
              <a:t>       </a:t>
            </a:r>
            <a:r>
              <a:rPr lang="en-US" sz="2100" b="1" dirty="0" err="1">
                <a:solidFill>
                  <a:srgbClr val="0070C0"/>
                </a:solidFill>
                <a:latin typeface="Courier New" pitchFamily="49" charset="0"/>
              </a:rPr>
              <a:t>jr</a:t>
            </a:r>
            <a:r>
              <a:rPr lang="en-US" sz="2100" b="1" dirty="0">
                <a:solidFill>
                  <a:srgbClr val="0070C0"/>
                </a:solidFill>
                <a:latin typeface="Courier New" pitchFamily="49" charset="0"/>
              </a:rPr>
              <a:t> s0               </a:t>
            </a:r>
          </a:p>
          <a:p>
            <a:pPr>
              <a:buFontTx/>
              <a:buNone/>
            </a:pPr>
            <a:r>
              <a:rPr lang="en-US" sz="2100" b="1" dirty="0">
                <a:latin typeface="Courier New" pitchFamily="49" charset="0"/>
              </a:rPr>
              <a:t>0x00000208</a:t>
            </a:r>
            <a:r>
              <a:rPr lang="en-US" sz="2100" dirty="0">
                <a:latin typeface="Courier New" pitchFamily="49" charset="0"/>
              </a:rPr>
              <a:t>       </a:t>
            </a:r>
            <a:r>
              <a:rPr lang="en-US" sz="2100" dirty="0" err="1">
                <a:latin typeface="Courier New" pitchFamily="49" charset="0"/>
              </a:rPr>
              <a:t>addi</a:t>
            </a:r>
            <a:r>
              <a:rPr lang="en-US" sz="2100" dirty="0">
                <a:latin typeface="Courier New" pitchFamily="49" charset="0"/>
              </a:rPr>
              <a:t> s1, zero, 1  # not executed</a:t>
            </a:r>
          </a:p>
          <a:p>
            <a:pPr>
              <a:buFontTx/>
              <a:buNone/>
            </a:pPr>
            <a:r>
              <a:rPr lang="en-US" sz="2100" b="1" dirty="0">
                <a:latin typeface="Courier New" pitchFamily="49" charset="0"/>
              </a:rPr>
              <a:t>0x0000020C</a:t>
            </a:r>
            <a:r>
              <a:rPr lang="en-US" sz="2100" dirty="0">
                <a:latin typeface="Courier New" pitchFamily="49" charset="0"/>
              </a:rPr>
              <a:t>       </a:t>
            </a:r>
            <a:r>
              <a:rPr lang="en-US" sz="2100" dirty="0" err="1">
                <a:latin typeface="Courier New" pitchFamily="49" charset="0"/>
              </a:rPr>
              <a:t>sra</a:t>
            </a:r>
            <a:r>
              <a:rPr lang="en-US" sz="2100" dirty="0">
                <a:latin typeface="Courier New" pitchFamily="49" charset="0"/>
              </a:rPr>
              <a:t>  s1, s1, 2    # not executed</a:t>
            </a:r>
          </a:p>
          <a:p>
            <a:pPr>
              <a:buFontTx/>
              <a:buNone/>
            </a:pPr>
            <a:r>
              <a:rPr lang="en-US" sz="2100" b="1" dirty="0">
                <a:latin typeface="Courier New" pitchFamily="49" charset="0"/>
              </a:rPr>
              <a:t>0x00000210</a:t>
            </a:r>
            <a:r>
              <a:rPr lang="en-US" sz="2100" dirty="0">
                <a:latin typeface="Courier New" pitchFamily="49" charset="0"/>
              </a:rPr>
              <a:t>       </a:t>
            </a:r>
            <a:r>
              <a:rPr lang="en-US" sz="2100" dirty="0" err="1">
                <a:latin typeface="Courier New" pitchFamily="49" charset="0"/>
              </a:rPr>
              <a:t>lw</a:t>
            </a:r>
            <a:r>
              <a:rPr lang="en-US" sz="2100" dirty="0">
                <a:latin typeface="Courier New" pitchFamily="49" charset="0"/>
              </a:rPr>
              <a:t>   s3, 44(s1)</a:t>
            </a:r>
          </a:p>
        </p:txBody>
      </p:sp>
      <p:sp>
        <p:nvSpPr>
          <p:cNvPr id="10567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67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8759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Unconditional Branching (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jr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7186352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8759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Lecture 16</a:t>
            </a: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41437"/>
            <a:ext cx="594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Instruction Set Architecture (ISA)</a:t>
            </a:r>
          </a:p>
          <a:p>
            <a:pPr lvl="1"/>
            <a:r>
              <a:rPr lang="en-US" dirty="0"/>
              <a:t>RISC-V History</a:t>
            </a:r>
          </a:p>
          <a:p>
            <a:r>
              <a:rPr lang="en-US" dirty="0"/>
              <a:t>RISC-V Assembly Language</a:t>
            </a:r>
          </a:p>
          <a:p>
            <a:pPr lvl="1"/>
            <a:r>
              <a:rPr lang="en-US" dirty="0"/>
              <a:t>Instructions</a:t>
            </a:r>
          </a:p>
          <a:p>
            <a:pPr lvl="1"/>
            <a:r>
              <a:rPr lang="en-US" dirty="0"/>
              <a:t>Register Set</a:t>
            </a:r>
          </a:p>
          <a:p>
            <a:pPr lvl="1"/>
            <a:r>
              <a:rPr lang="en-US" dirty="0"/>
              <a:t>Memory</a:t>
            </a:r>
          </a:p>
          <a:p>
            <a:pPr lvl="1"/>
            <a:r>
              <a:rPr lang="en-US" dirty="0"/>
              <a:t>Programming constructs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066800"/>
            <a:ext cx="1743168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2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95400"/>
            <a:ext cx="4572000" cy="4953000"/>
          </a:xfrm>
        </p:spPr>
        <p:txBody>
          <a:bodyPr>
            <a:normAutofit/>
          </a:bodyPr>
          <a:lstStyle/>
          <a:p>
            <a:r>
              <a:rPr lang="en-US" sz="2400" dirty="0"/>
              <a:t>Professor of Computer Science at the University of California, Berkeley since 1976</a:t>
            </a:r>
          </a:p>
          <a:p>
            <a:r>
              <a:rPr lang="en-US" sz="2400" dirty="0" err="1"/>
              <a:t>Coinvented</a:t>
            </a:r>
            <a:r>
              <a:rPr lang="en-US" sz="2400" dirty="0"/>
              <a:t> the Reduced Instruction Set Computer (</a:t>
            </a:r>
            <a:r>
              <a:rPr lang="en-US" sz="2400" b="1" dirty="0"/>
              <a:t>RISC</a:t>
            </a:r>
            <a:r>
              <a:rPr lang="en-US" sz="2400" dirty="0"/>
              <a:t>) with John Hennessy in the 1980’s</a:t>
            </a:r>
          </a:p>
          <a:p>
            <a:r>
              <a:rPr lang="en-US" sz="2400" dirty="0"/>
              <a:t>Developed the </a:t>
            </a:r>
            <a:r>
              <a:rPr lang="en-US" sz="2400" b="1" dirty="0"/>
              <a:t>RISC</a:t>
            </a:r>
            <a:r>
              <a:rPr lang="en-US" sz="2400" dirty="0"/>
              <a:t> architecture at Berkeley in 1984, which was later commercialized as SPARC architecture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9022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David Patterson</a:t>
            </a:r>
          </a:p>
        </p:txBody>
      </p:sp>
      <p:pic>
        <p:nvPicPr>
          <p:cNvPr id="155650" name="Picture 2" descr="David A Patters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r="30908"/>
          <a:stretch/>
        </p:blipFill>
        <p:spPr bwMode="auto">
          <a:xfrm>
            <a:off x="5562600" y="1343025"/>
            <a:ext cx="3157135" cy="33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29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8486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/>
              <a:t>Underlying design principles, as articulated by Hennessy and Patterson:</a:t>
            </a: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Simplicity favors regularity</a:t>
            </a: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Make the common case fast</a:t>
            </a: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Smaller is faster</a:t>
            </a: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en-US" sz="2800" b="1" dirty="0">
                <a:solidFill>
                  <a:srgbClr val="0070C0"/>
                </a:solidFill>
              </a:rPr>
              <a:t>Good design demands good compromises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859" y="61325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Architecture Design Principles</a:t>
            </a:r>
          </a:p>
        </p:txBody>
      </p:sp>
    </p:spTree>
    <p:extLst>
      <p:ext uri="{BB962C8B-B14F-4D97-AF65-F5344CB8AC3E}">
        <p14:creationId xmlns:p14="http://schemas.microsoft.com/office/powerpoint/2010/main" val="37530263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1707</TotalTime>
  <Words>3858</Words>
  <Application>Microsoft Macintosh PowerPoint</Application>
  <PresentationFormat>On-screen Show (4:3)</PresentationFormat>
  <Paragraphs>736</Paragraphs>
  <Slides>71</Slides>
  <Notes>69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82" baseType="lpstr">
      <vt:lpstr>Arial</vt:lpstr>
      <vt:lpstr>Arial Black</vt:lpstr>
      <vt:lpstr>Calibri</vt:lpstr>
      <vt:lpstr>Calibri Light</vt:lpstr>
      <vt:lpstr>Courier</vt:lpstr>
      <vt:lpstr>Courier New</vt:lpstr>
      <vt:lpstr>Courier10 BT</vt:lpstr>
      <vt:lpstr>Times New Roman</vt:lpstr>
      <vt:lpstr>Office Theme</vt:lpstr>
      <vt:lpstr>VISIO</vt:lpstr>
      <vt:lpstr>Visio</vt:lpstr>
      <vt:lpstr>Lecture 16:  RISC-V Assembly Language</vt:lpstr>
      <vt:lpstr>PowerPoint Presentation</vt:lpstr>
      <vt:lpstr>PowerPoint Presentation</vt:lpstr>
      <vt:lpstr>PowerPoint Presentation</vt:lpstr>
      <vt:lpstr>PowerPoint Presentation</vt:lpstr>
      <vt:lpstr>Instruction Set Architecture Manual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Operands: Memory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Conditional Branches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Brake</dc:creator>
  <cp:lastModifiedBy>Josh Brake</cp:lastModifiedBy>
  <cp:revision>20</cp:revision>
  <cp:lastPrinted>2020-03-27T16:59:28Z</cp:lastPrinted>
  <dcterms:created xsi:type="dcterms:W3CDTF">2020-03-25T22:26:22Z</dcterms:created>
  <dcterms:modified xsi:type="dcterms:W3CDTF">2020-03-29T16:47:18Z</dcterms:modified>
</cp:coreProperties>
</file>