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384" r:id="rId2"/>
    <p:sldId id="257" r:id="rId3"/>
    <p:sldId id="406" r:id="rId4"/>
    <p:sldId id="409" r:id="rId5"/>
    <p:sldId id="407" r:id="rId6"/>
    <p:sldId id="410" r:id="rId7"/>
    <p:sldId id="411" r:id="rId8"/>
    <p:sldId id="441" r:id="rId9"/>
    <p:sldId id="408" r:id="rId10"/>
    <p:sldId id="413" r:id="rId11"/>
    <p:sldId id="414" r:id="rId12"/>
    <p:sldId id="415" r:id="rId13"/>
    <p:sldId id="416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4" r:id="rId29"/>
    <p:sldId id="435" r:id="rId30"/>
    <p:sldId id="436" r:id="rId31"/>
    <p:sldId id="437" r:id="rId32"/>
    <p:sldId id="440" r:id="rId33"/>
    <p:sldId id="442" r:id="rId34"/>
    <p:sldId id="439" r:id="rId35"/>
    <p:sldId id="438" r:id="rId36"/>
    <p:sldId id="417" r:id="rId37"/>
    <p:sldId id="41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33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A74F1-C292-9E4F-8BAD-164919852817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5D105-7E14-0840-B693-FFB59843D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4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6286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63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75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51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46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02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43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1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13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84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6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08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3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59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47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60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73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52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31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749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0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5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77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110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477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190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08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641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714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43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6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7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96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34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53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9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4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4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1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13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</a:t>
            </a:r>
            <a:r>
              <a:rPr lang="en-US" sz="1400" baseline="0">
                <a:solidFill>
                  <a:schemeClr val="bg1"/>
                </a:solidFill>
              </a:rPr>
              <a:t>© 2019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28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2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8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3/4/20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2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3/4/20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6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4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BE9D7-A37C-344B-BA67-3F0B557FBE87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0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60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13: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M</a:t>
            </a: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ore C Programming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7CC95-1740-C743-B13C-82C1C606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Memory Example: Structure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A09FE0-E84A-5C4E-9777-08106370C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039479"/>
            <a:ext cx="7467600" cy="47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07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pointer is an address in memory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Pointer variables are declared with * and a data type to which the pointer points</a:t>
            </a:r>
          </a:p>
          <a:p>
            <a:pPr marL="457200" lvl="1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salary1, salary2; 	</a:t>
            </a:r>
          </a:p>
          <a:p>
            <a:pPr marL="457200" lvl="1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	// a pointer to an integer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&amp; returns address of a variable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salary1 = 98500;	// suppose this is at address 100 in memory</a:t>
            </a:r>
          </a:p>
          <a:p>
            <a:pPr marL="457200" lvl="1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&amp;salary1;	//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contains 100 (the address of salary1)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* dereferences a pointer (finds value it points to)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salary2 =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+ 1000; // salary2 gets 99500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8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Arrays and Pointers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 array in C is viewed as the address of the zeroth element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Equivalent to a pointer to the beginning of the array</a:t>
            </a:r>
          </a:p>
        </p:txBody>
      </p:sp>
    </p:spTree>
    <p:extLst>
      <p:ext uri="{BB962C8B-B14F-4D97-AF65-F5344CB8AC3E}">
        <p14:creationId xmlns:p14="http://schemas.microsoft.com/office/powerpoint/2010/main" val="1680622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632F4-D867-3940-9354-DA54BBB76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86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0653DD-22D7-D04B-96CA-0EBA17F2C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7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1B6424-D1EF-7449-9294-1D5D3314B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62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5CB100-DD9A-594F-8884-EC96B8E6B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97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C53529-27EB-6441-9557-BE8EC1F5D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26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763A13-BBEE-0F4F-B744-0E2695E6A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30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02675C-18D8-4947-9FFC-8C7CF998E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0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13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77705" y="1295400"/>
            <a:ext cx="63374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Structures</a:t>
            </a:r>
          </a:p>
          <a:p>
            <a:r>
              <a:rPr lang="en-US" dirty="0"/>
              <a:t>Memory</a:t>
            </a:r>
          </a:p>
          <a:p>
            <a:r>
              <a:rPr lang="en-US" dirty="0"/>
              <a:t>Pointers</a:t>
            </a:r>
          </a:p>
          <a:p>
            <a:r>
              <a:rPr lang="en-US" dirty="0"/>
              <a:t>Memory Allocation</a:t>
            </a:r>
          </a:p>
          <a:p>
            <a:r>
              <a:rPr lang="en-US" dirty="0"/>
              <a:t>Example: Variable Size Matrices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06C12-173A-4C40-8FA5-A43995836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296649"/>
            <a:ext cx="1600200" cy="429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23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B26C0E-C3A1-7649-9ED4-A884B327C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42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D1B3C7-C83C-CF40-87DE-C3A93DA90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90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8FDBAD-2D6E-894A-85D8-48D037984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62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1D5EB0-74AC-5D43-B355-13AB335E1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43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9CAF49-E2AE-3344-877F-0789FAA3C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9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7F3CB2-EE5E-4F43-B936-53AD429AC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5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BC808-AEDD-7D45-8806-8BF923DFF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00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3863E4-C2DE-7342-8704-AAF2B21F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14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Pointers and Structures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9D698D-2D9C-824E-8F39-7805F834E0F8}"/>
              </a:ext>
            </a:extLst>
          </p:cNvPr>
          <p:cNvSpPr/>
          <p:nvPr/>
        </p:nvSpPr>
        <p:spPr>
          <a:xfrm>
            <a:off x="304799" y="1443841"/>
            <a:ext cx="84582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*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rptr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; // Let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rptr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know it’s pointing to a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	</a:t>
            </a:r>
          </a:p>
          <a:p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rptr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= &amp;r1; // Have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rptr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point at r1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(*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rptr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).color = 3;  // Change r1.color to 3</a:t>
            </a:r>
          </a:p>
          <a:p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rptr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-&gt;color = 4;    // Change r1.color to 4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// Use dot “.” when you are using the structure name.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// Arrow “-&gt;” is preferred when you are using the pointer.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34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Passing Structures to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5E311D-3D4E-EF4D-B68B-E99A36C0C97A}"/>
              </a:ext>
            </a:extLst>
          </p:cNvPr>
          <p:cNvSpPr txBox="1">
            <a:spLocks/>
          </p:cNvSpPr>
          <p:nvPr/>
        </p:nvSpPr>
        <p:spPr>
          <a:xfrm>
            <a:off x="228600" y="1143000"/>
            <a:ext cx="8417300" cy="8974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/>
              <a:t>Complex data structures and arrays are normally passed to C programs by address rather than copied; it’s more efficient.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D67A9-7C35-8743-8777-5E43F4B3020D}"/>
              </a:ext>
            </a:extLst>
          </p:cNvPr>
          <p:cNvSpPr txBox="1"/>
          <p:nvPr/>
        </p:nvSpPr>
        <p:spPr>
          <a:xfrm>
            <a:off x="228600" y="2372074"/>
            <a:ext cx="85344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void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createRect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xl,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yl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width,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height,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color,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*r) {</a:t>
            </a:r>
          </a:p>
          <a:p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r-&gt;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ll.x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= x1; r-&gt;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ll.y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yl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; </a:t>
            </a:r>
          </a:p>
          <a:p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r-&gt;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ur.x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= xl + width; r-&gt;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ur.y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yl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+ height;</a:t>
            </a:r>
          </a:p>
          <a:p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r-&gt;color = color;</a:t>
            </a:r>
          </a:p>
          <a:p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main(void) {</a:t>
            </a:r>
          </a:p>
          <a:p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r1;</a:t>
            </a:r>
          </a:p>
          <a:p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createRect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(3, 5, 10, 20, 1, &amp;r1);</a:t>
            </a:r>
          </a:p>
          <a:p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endParaRPr lang="en-US" sz="1400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0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Structures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Store a collection of related information</a:t>
            </a:r>
          </a:p>
          <a:p>
            <a:r>
              <a:rPr lang="en-US" dirty="0"/>
              <a:t>General format: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struct name {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type1 element1;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type2 element2;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... 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}; </a:t>
            </a:r>
          </a:p>
          <a:p>
            <a:endParaRPr lang="en-US" dirty="0"/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5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Local Variable Hazard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7321C2-E702-9A40-B33A-3BE23E5A1C14}"/>
              </a:ext>
            </a:extLst>
          </p:cNvPr>
          <p:cNvSpPr/>
          <p:nvPr/>
        </p:nvSpPr>
        <p:spPr>
          <a:xfrm>
            <a:off x="457200" y="172084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void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doubleWidthRect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*r1,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*r2) {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s;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s.ll.x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= r1-&gt;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ll.x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s.ll.y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= r1-&gt;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ll.y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s.ur.x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= (r1-&gt;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ur.x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– r1-&gt;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ll.x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) * 2 + r1-&gt;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ll.x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s.ur.y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= r1-&gt;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ll.y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r2 = &amp;s; // bad; s is a local variable and is lost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21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Solution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C62A9-58C2-0C48-A15E-79E46F415BF2}"/>
              </a:ext>
            </a:extLst>
          </p:cNvPr>
          <p:cNvSpPr txBox="1"/>
          <p:nvPr/>
        </p:nvSpPr>
        <p:spPr>
          <a:xfrm>
            <a:off x="368300" y="2481163"/>
            <a:ext cx="827502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void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doubleWidthRect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*r1,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*r2) {</a:t>
            </a:r>
          </a:p>
          <a:p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 r2-&gt;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ll.x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= r1-&gt;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ll.x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 r2-&gt;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ll.y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= r1-&gt;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ll.y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 r2-&gt;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ur.x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(r1-&gt;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ur.x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– r1-&gt;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ll.x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) * 2 + r1-&gt;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ll.x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;</a:t>
            </a:r>
            <a:endParaRPr lang="en-US" sz="24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 r2-&gt;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ur.y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= r1-&gt;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ll.y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endParaRPr lang="en-US" sz="24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7D772-FEAD-5D49-8C39-C695DCCD8513}"/>
              </a:ext>
            </a:extLst>
          </p:cNvPr>
          <p:cNvSpPr txBox="1"/>
          <p:nvPr/>
        </p:nvSpPr>
        <p:spPr>
          <a:xfrm>
            <a:off x="381000" y="1295400"/>
            <a:ext cx="8416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Be sure to declare rectangle </a:t>
            </a:r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r2</a:t>
            </a:r>
            <a:r>
              <a:rPr lang="en-US" sz="2800" dirty="0"/>
              <a:t> in calling function. Then:</a:t>
            </a:r>
          </a:p>
        </p:txBody>
      </p:sp>
    </p:spTree>
    <p:extLst>
      <p:ext uri="{BB962C8B-B14F-4D97-AF65-F5344CB8AC3E}">
        <p14:creationId xmlns:p14="http://schemas.microsoft.com/office/powerpoint/2010/main" val="4194862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Multidimensional Arrays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53339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Stored in consecutive addresses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last dimension first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double field[2][3][3];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4DFF11-85FA-634A-A878-E7924F6E1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417536"/>
              </p:ext>
            </p:extLst>
          </p:nvPr>
        </p:nvGraphicFramePr>
        <p:xfrm>
          <a:off x="6146482" y="990600"/>
          <a:ext cx="2387918" cy="49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618">
                  <a:extLst>
                    <a:ext uri="{9D8B030D-6E8A-4147-A177-3AD203B41FA5}">
                      <a16:colId xmlns:a16="http://schemas.microsoft.com/office/drawing/2014/main" val="1109667276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107810722"/>
                    </a:ext>
                  </a:extLst>
                </a:gridCol>
              </a:tblGrid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Address0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525765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field[1][2][2]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641918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field[1][2][1]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272973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field[1][2][0]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028992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field[1][1][2]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433935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field[1][1][1]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974454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field[1][1][0]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191147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field[1][0][2]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319277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field[1][0][1]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32880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field[1][0][0]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416868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field[0][2][2]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119176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field[0][2][1]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158393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field[0][2][0]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605159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field[0][1][2]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126046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field[0][1][1]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225868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field[0][1][0]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5989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field[0][0][2]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49085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field[0][0][1]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184694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field[0][0][0]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592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661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Complex Structures in Memory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53339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foo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double d[4][5];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unsigned short s[16];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 foo;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foo z[10];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s5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(z[0]);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 8*4*5 + 2*16 = 192 = 0xC0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s5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(z);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 10*192 = 1920 = 0x780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4DFF11-85FA-634A-A878-E7924F6E1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723142"/>
              </p:ext>
            </p:extLst>
          </p:nvPr>
        </p:nvGraphicFramePr>
        <p:xfrm>
          <a:off x="6146482" y="990600"/>
          <a:ext cx="238791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918">
                  <a:extLst>
                    <a:ext uri="{9D8B030D-6E8A-4147-A177-3AD203B41FA5}">
                      <a16:colId xmlns:a16="http://schemas.microsoft.com/office/drawing/2014/main" val="110966727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7810722"/>
                    </a:ext>
                  </a:extLst>
                </a:gridCol>
              </a:tblGrid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525765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0x277E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z[9].s[15]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641918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319277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0x217E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z[1][s[15]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32880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416868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0x20C0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z[1].d[0][0]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119176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0x20BE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z[0].s[15]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158393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605159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0x20A2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z[0].s[1]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126046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0x20A0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z[0].s[0]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225868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0x2098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z[0].d[3][4]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5989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49085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0x2008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z[0].d[0][1]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184694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0x2000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z[0].d[0][0]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592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278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Memory Allocation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malloc</a:t>
            </a:r>
            <a:r>
              <a:rPr lang="en-US" sz="2800" dirty="0"/>
              <a:t> returns a pointer to allocated memory of a certain number of bytes.</a:t>
            </a:r>
          </a:p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free</a:t>
            </a:r>
            <a:r>
              <a:rPr lang="en-US" sz="2800" dirty="0"/>
              <a:t> frees this memory.</a:t>
            </a:r>
          </a:p>
          <a:p>
            <a:r>
              <a:rPr lang="en-US" sz="2800" dirty="0"/>
              <a:t>These functions are declared in </a:t>
            </a:r>
            <a:r>
              <a:rPr lang="en-US" sz="2800" dirty="0" err="1"/>
              <a:t>stdlib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678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Variable Sized Arrays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standard C, multidimensional array sizes must be declared at compile time.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Treat variable-sized M row x N column array as 1-dimensional array of M x N entries</a:t>
            </a:r>
          </a:p>
        </p:txBody>
      </p:sp>
    </p:spTree>
    <p:extLst>
      <p:ext uri="{BB962C8B-B14F-4D97-AF65-F5344CB8AC3E}">
        <p14:creationId xmlns:p14="http://schemas.microsoft.com/office/powerpoint/2010/main" val="228349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Variable Dimension Matrix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656614-E2BC-894E-AE49-3DD2DE14FA3F}"/>
              </a:ext>
            </a:extLst>
          </p:cNvPr>
          <p:cNvSpPr/>
          <p:nvPr/>
        </p:nvSpPr>
        <p:spPr>
          <a:xfrm>
            <a:off x="228600" y="1166842"/>
            <a:ext cx="85344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#include &lt;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stdlib.h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&gt; // for malloc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double*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newMatrix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m,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n) {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double *mat;</a:t>
            </a: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mat = (double*)malloc(m*n*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sizeof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(double));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return mat;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r>
              <a:rPr lang="en-US" sz="1600" dirty="0"/>
              <a:t> </a:t>
            </a:r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double*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newIdentityMatrix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n) {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double *mat =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newMatrix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(n, n);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, j;</a:t>
            </a:r>
          </a:p>
          <a:p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for (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=0;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&lt;n;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++) 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  for (j=0; j&lt;n;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j++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)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    mat[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j+i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*n] = (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==j);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return mat;</a:t>
            </a:r>
          </a:p>
          <a:p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39328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305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Variable Dimension Matrix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void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scaleMatrix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(double *mat, double *scaled,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m,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n, double c) {</a:t>
            </a: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, j;</a:t>
            </a:r>
          </a:p>
          <a:p>
            <a:pPr marL="0" indent="0">
              <a:buNone/>
            </a:pPr>
            <a:endParaRPr lang="en-US" sz="1400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for (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=0;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&lt;m;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++) </a:t>
            </a: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  for (j=0; j&lt;n;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j++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    scaled[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j+i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*n] = mat[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j+i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*n]*c;</a:t>
            </a: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main(void) {</a:t>
            </a: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double *m1, *m2;</a:t>
            </a:r>
          </a:p>
          <a:p>
            <a:pPr marL="0" indent="0">
              <a:buNone/>
            </a:pPr>
            <a:endParaRPr lang="en-US" sz="1400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m1 =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newIdentityMatrix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(3);</a:t>
            </a: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m2 =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newMatrix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(3, 3);</a:t>
            </a: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scaleMatrix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(m1, m2, 3, 3, 10);</a:t>
            </a: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free(m1);</a:t>
            </a: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2698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Structures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C320D9-63DC-094F-B2F4-6710C70490A0}"/>
              </a:ext>
            </a:extLst>
          </p:cNvPr>
          <p:cNvSpPr/>
          <p:nvPr/>
        </p:nvSpPr>
        <p:spPr>
          <a:xfrm>
            <a:off x="533400" y="1066800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struct contact {</a:t>
            </a:r>
            <a:br>
              <a:rPr lang="en-US" sz="28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  char name[30];</a:t>
            </a:r>
            <a:br>
              <a:rPr lang="en-US" sz="28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28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 phone;</a:t>
            </a:r>
            <a:br>
              <a:rPr lang="en-US" sz="28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  float height; // in meters</a:t>
            </a:r>
          </a:p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};</a:t>
            </a:r>
          </a:p>
          <a:p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struct contact c1;</a:t>
            </a:r>
          </a:p>
          <a:p>
            <a:r>
              <a:rPr lang="en-US" sz="2800" dirty="0" err="1">
                <a:latin typeface="Andale Mono" charset="0"/>
                <a:ea typeface="Andale Mono" charset="0"/>
                <a:cs typeface="Andale Mono" charset="0"/>
              </a:rPr>
              <a:t>Strcpy</a:t>
            </a:r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(c1.name, "Ben </a:t>
            </a:r>
            <a:r>
              <a:rPr lang="en-US" sz="2800" dirty="0" err="1">
                <a:latin typeface="Andale Mono" charset="0"/>
                <a:ea typeface="Andale Mono" charset="0"/>
                <a:cs typeface="Andale Mono" charset="0"/>
              </a:rPr>
              <a:t>Bitdiddle</a:t>
            </a:r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”);</a:t>
            </a:r>
          </a:p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c1.phone = 7226993;</a:t>
            </a:r>
          </a:p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c1.height = 1.82; </a:t>
            </a:r>
          </a:p>
        </p:txBody>
      </p:sp>
    </p:spTree>
    <p:extLst>
      <p:ext uri="{BB962C8B-B14F-4D97-AF65-F5344CB8AC3E}">
        <p14:creationId xmlns:p14="http://schemas.microsoft.com/office/powerpoint/2010/main" val="111445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Memory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Variables are stored in memory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Each data type has a size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char		1 byte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short		2 bytes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long		4 bytes</a:t>
            </a:r>
          </a:p>
          <a:p>
            <a:pPr lvl="1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native word size of machine </a:t>
            </a:r>
          </a:p>
          <a:p>
            <a:pPr marL="457200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(4 bytes on 32-bit computer)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float		4 bytes</a:t>
            </a:r>
          </a:p>
          <a:p>
            <a:pPr lvl="1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double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8 bytes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Arrays stored in multiple consecutive locations</a:t>
            </a:r>
          </a:p>
        </p:txBody>
      </p:sp>
    </p:spTree>
    <p:extLst>
      <p:ext uri="{BB962C8B-B14F-4D97-AF65-F5344CB8AC3E}">
        <p14:creationId xmlns:p14="http://schemas.microsoft.com/office/powerpoint/2010/main" val="51048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Typedef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If you’re using lots of the same structure, you can shorten your typing by using </a:t>
            </a:r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typedef</a:t>
            </a:r>
            <a:r>
              <a:rPr lang="en-US" sz="2800" dirty="0"/>
              <a:t>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typedef </a:t>
            </a:r>
            <a:r>
              <a:rPr lang="en-US" i="1" dirty="0">
                <a:latin typeface="Andale Mono" charset="0"/>
                <a:ea typeface="Andale Mono" charset="0"/>
                <a:cs typeface="Andale Mono" charset="0"/>
              </a:rPr>
              <a:t>type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i="1" dirty="0">
                <a:latin typeface="Andale Mono" charset="0"/>
                <a:ea typeface="Andale Mono" charset="0"/>
                <a:cs typeface="Andale Mono" charset="0"/>
              </a:rPr>
              <a:t>name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pPr marL="0" indent="0">
              <a:buNone/>
            </a:pPr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typedef struct contact { </a:t>
            </a:r>
          </a:p>
          <a:p>
            <a:pPr marL="0" indent="0">
              <a:buNone/>
            </a:pP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char name[30];</a:t>
            </a:r>
          </a:p>
          <a:p>
            <a:pPr marL="0" indent="0">
              <a:buNone/>
            </a:pP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phone;</a:t>
            </a:r>
          </a:p>
          <a:p>
            <a:pPr marL="0" indent="0">
              <a:buNone/>
            </a:pP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float height; // in meters </a:t>
            </a:r>
          </a:p>
          <a:p>
            <a:pPr marL="0" indent="0">
              <a:buNone/>
            </a:pP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} contact; // defines contact as shorthand for "struct contact”</a:t>
            </a:r>
          </a:p>
          <a:p>
            <a:pPr marL="0" indent="0">
              <a:buNone/>
            </a:pPr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contact c1; // now we can declare the variable as type contact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420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Structure Examples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CC9A9-91D2-784D-994C-346D942F4FF9}"/>
              </a:ext>
            </a:extLst>
          </p:cNvPr>
          <p:cNvSpPr txBox="1"/>
          <p:nvPr/>
        </p:nvSpPr>
        <p:spPr>
          <a:xfrm>
            <a:off x="217437" y="1219200"/>
            <a:ext cx="3570208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typedef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struct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point {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x;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y;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} point;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point p1;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p1.x = 42; p1.y = 9;</a:t>
            </a:r>
          </a:p>
          <a:p>
            <a:endParaRPr lang="en-US" sz="20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0392E-68BF-1745-A665-1AD14525109C}"/>
              </a:ext>
            </a:extLst>
          </p:cNvPr>
          <p:cNvSpPr txBox="1"/>
          <p:nvPr/>
        </p:nvSpPr>
        <p:spPr>
          <a:xfrm>
            <a:off x="4267200" y="1219200"/>
            <a:ext cx="4339650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typedef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struct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{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 point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ll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 point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ur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color;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}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r1;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r1.color = 1;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r1.ll = p1;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r1.ur.x = r1.ll.x + width;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r1.ur.y = r1.ll.y + height;</a:t>
            </a:r>
          </a:p>
          <a:p>
            <a:endParaRPr lang="en-US" sz="2000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9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Sizeof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Sizeof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operator returns size of a datatype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char c;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double d;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point p;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s1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c;  // s1 = 1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s2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(d); // s2 = 8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s3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(p); // s3 = 4 + 4 = 8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s4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(r); // s4 = 8 + 8 + 4 = 20</a:t>
            </a:r>
          </a:p>
        </p:txBody>
      </p:sp>
    </p:spTree>
    <p:extLst>
      <p:ext uri="{BB962C8B-B14F-4D97-AF65-F5344CB8AC3E}">
        <p14:creationId xmlns:p14="http://schemas.microsoft.com/office/powerpoint/2010/main" val="424646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Memory Example: Array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818B3-354E-234E-809B-100CBB91FD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t="57817" r="11459" b="10206"/>
          <a:stretch/>
        </p:blipFill>
        <p:spPr>
          <a:xfrm>
            <a:off x="221852" y="1175987"/>
            <a:ext cx="8776498" cy="464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50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1652</Words>
  <Application>Microsoft Macintosh PowerPoint</Application>
  <PresentationFormat>On-screen Show (4:3)</PresentationFormat>
  <Paragraphs>308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Andale Mono</vt:lpstr>
      <vt:lpstr>Arial</vt:lpstr>
      <vt:lpstr>Arial Black</vt:lpstr>
      <vt:lpstr>Calibri</vt:lpstr>
      <vt:lpstr>Calibri Light</vt:lpstr>
      <vt:lpstr>Courier New</vt:lpstr>
      <vt:lpstr>Times New Roman</vt:lpstr>
      <vt:lpstr>Office Theme</vt:lpstr>
      <vt:lpstr>Lecture 13:  More C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13:  More C Programming</dc:title>
  <dc:creator>Microsoft Office User</dc:creator>
  <cp:lastModifiedBy>Josh Brake</cp:lastModifiedBy>
  <cp:revision>7</cp:revision>
  <dcterms:created xsi:type="dcterms:W3CDTF">2019-10-23T14:20:27Z</dcterms:created>
  <dcterms:modified xsi:type="dcterms:W3CDTF">2020-03-04T21:40:16Z</dcterms:modified>
</cp:coreProperties>
</file>