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5.xml" ContentType="application/vnd.openxmlformats-officedocument.presentationml.notesSlide+xml"/>
  <Override PartName="/ppt/tags/tag97.xml" ContentType="application/vnd.openxmlformats-officedocument.presentationml.tags+xml"/>
  <Override PartName="/ppt/notesSlides/notesSlide36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8.xml" ContentType="application/vnd.openxmlformats-officedocument.presentationml.notesSlide+xml"/>
  <Override PartName="/ppt/tags/tag102.xml" ContentType="application/vnd.openxmlformats-officedocument.presentationml.tags+xml"/>
  <Override PartName="/ppt/notesSlides/notesSlide39.xml" ContentType="application/vnd.openxmlformats-officedocument.presentationml.notesSlide+xml"/>
  <Override PartName="/ppt/tags/tag103.xml" ContentType="application/vnd.openxmlformats-officedocument.presentationml.tags+xml"/>
  <Override PartName="/ppt/notesSlides/notesSlide40.xml" ContentType="application/vnd.openxmlformats-officedocument.presentationml.notesSlide+xml"/>
  <Override PartName="/ppt/tags/tag104.xml" ContentType="application/vnd.openxmlformats-officedocument.presentationml.tags+xml"/>
  <Override PartName="/ppt/notesSlides/notesSlide41.xml" ContentType="application/vnd.openxmlformats-officedocument.presentationml.notesSlide+xml"/>
  <Override PartName="/ppt/tags/tag105.xml" ContentType="application/vnd.openxmlformats-officedocument.presentationml.tags+xml"/>
  <Override PartName="/ppt/notesSlides/notesSlide42.xml" ContentType="application/vnd.openxmlformats-officedocument.presentationml.notesSlide+xml"/>
  <Override PartName="/ppt/tags/tag106.xml" ContentType="application/vnd.openxmlformats-officedocument.presentationml.tags+xml"/>
  <Override PartName="/ppt/notesSlides/notesSlide43.xml" ContentType="application/vnd.openxmlformats-officedocument.presentationml.notesSlide+xml"/>
  <Override PartName="/ppt/tags/tag107.xml" ContentType="application/vnd.openxmlformats-officedocument.presentationml.tags+xml"/>
  <Override PartName="/ppt/notesSlides/notesSlide44.xml" ContentType="application/vnd.openxmlformats-officedocument.presentationml.notesSlide+xml"/>
  <Override PartName="/ppt/tags/tag108.xml" ContentType="application/vnd.openxmlformats-officedocument.presentationml.tags+xml"/>
  <Override PartName="/ppt/notesSlides/notesSlide45.xml" ContentType="application/vnd.openxmlformats-officedocument.presentationml.notesSlide+xml"/>
  <Override PartName="/ppt/tags/tag109.xml" ContentType="application/vnd.openxmlformats-officedocument.presentationml.tags+xml"/>
  <Override PartName="/ppt/notesSlides/notesSlide46.xml" ContentType="application/vnd.openxmlformats-officedocument.presentationml.notesSlide+xml"/>
  <Override PartName="/ppt/tags/tag110.xml" ContentType="application/vnd.openxmlformats-officedocument.presentationml.tags+xml"/>
  <Override PartName="/ppt/notesSlides/notesSlide47.xml" ContentType="application/vnd.openxmlformats-officedocument.presentationml.notesSlide+xml"/>
  <Override PartName="/ppt/tags/tag111.xml" ContentType="application/vnd.openxmlformats-officedocument.presentationml.tags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84" r:id="rId2"/>
    <p:sldId id="385" r:id="rId3"/>
    <p:sldId id="308" r:id="rId4"/>
    <p:sldId id="355" r:id="rId5"/>
    <p:sldId id="356" r:id="rId6"/>
    <p:sldId id="357" r:id="rId7"/>
    <p:sldId id="316" r:id="rId8"/>
    <p:sldId id="383" r:id="rId9"/>
    <p:sldId id="317" r:id="rId10"/>
    <p:sldId id="318" r:id="rId11"/>
    <p:sldId id="320" r:id="rId12"/>
    <p:sldId id="321" r:id="rId13"/>
    <p:sldId id="323" r:id="rId14"/>
    <p:sldId id="370" r:id="rId15"/>
    <p:sldId id="324" r:id="rId16"/>
    <p:sldId id="325" r:id="rId17"/>
    <p:sldId id="326" r:id="rId18"/>
    <p:sldId id="372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59" r:id="rId29"/>
    <p:sldId id="371" r:id="rId30"/>
    <p:sldId id="340" r:id="rId31"/>
    <p:sldId id="342" r:id="rId32"/>
    <p:sldId id="344" r:id="rId33"/>
    <p:sldId id="345" r:id="rId34"/>
    <p:sldId id="348" r:id="rId35"/>
    <p:sldId id="349" r:id="rId36"/>
    <p:sldId id="350" r:id="rId37"/>
    <p:sldId id="351" r:id="rId38"/>
    <p:sldId id="352" r:id="rId39"/>
    <p:sldId id="354" r:id="rId40"/>
    <p:sldId id="386" r:id="rId41"/>
    <p:sldId id="388" r:id="rId42"/>
    <p:sldId id="389" r:id="rId43"/>
    <p:sldId id="390" r:id="rId44"/>
    <p:sldId id="391" r:id="rId45"/>
    <p:sldId id="394" r:id="rId46"/>
    <p:sldId id="392" r:id="rId47"/>
    <p:sldId id="396" r:id="rId48"/>
    <p:sldId id="397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0884" autoAdjust="0"/>
  </p:normalViewPr>
  <p:slideViewPr>
    <p:cSldViewPr>
      <p:cViewPr>
        <p:scale>
          <a:sx n="104" d="100"/>
          <a:sy n="104" d="100"/>
        </p:scale>
        <p:origin x="264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C7D34-458C-4EBB-871D-041F048DB2F0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BD32D-C3B9-4824-9A86-0317BA4011AA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256CB-B654-4454-8520-E1C278F4F4FF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868C7-EB3D-4BD8-BE98-DE15BBB3312C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9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86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314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78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963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4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91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07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3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8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87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3.wmf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22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wmf"/><Relationship Id="rId5" Type="http://schemas.openxmlformats.org/officeDocument/2006/relationships/tags" Target="../tags/tag24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23.xml"/><Relationship Id="rId9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5.wmf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tags" Target="../tags/tag29.xml"/><Relationship Id="rId11" Type="http://schemas.openxmlformats.org/officeDocument/2006/relationships/image" Target="../media/image14.wmf"/><Relationship Id="rId5" Type="http://schemas.openxmlformats.org/officeDocument/2006/relationships/tags" Target="../tags/tag28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27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6.wmf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tags" Target="../tags/tag35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3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wmf"/><Relationship Id="rId2" Type="http://schemas.openxmlformats.org/officeDocument/2006/relationships/tags" Target="../tags/tag39.xml"/><Relationship Id="rId1" Type="http://schemas.openxmlformats.org/officeDocument/2006/relationships/vmlDrawing" Target="../drawings/vmlDrawing9.vml"/><Relationship Id="rId6" Type="http://schemas.openxmlformats.org/officeDocument/2006/relationships/tags" Target="../tags/tag43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42.xml"/><Relationship Id="rId10" Type="http://schemas.openxmlformats.org/officeDocument/2006/relationships/image" Target="../media/image17.wmf"/><Relationship Id="rId4" Type="http://schemas.openxmlformats.org/officeDocument/2006/relationships/tags" Target="../tags/tag41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4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46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1.wmf"/><Relationship Id="rId2" Type="http://schemas.openxmlformats.org/officeDocument/2006/relationships/tags" Target="../tags/tag5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58.xml"/><Relationship Id="rId7" Type="http://schemas.openxmlformats.org/officeDocument/2006/relationships/oleObject" Target="../embeddings/oleObject19.bin"/><Relationship Id="rId2" Type="http://schemas.openxmlformats.org/officeDocument/2006/relationships/tags" Target="../tags/tag57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6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60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26.emf"/><Relationship Id="rId2" Type="http://schemas.openxmlformats.org/officeDocument/2006/relationships/tags" Target="../tags/tag6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7.wmf"/><Relationship Id="rId2" Type="http://schemas.openxmlformats.org/officeDocument/2006/relationships/tags" Target="../tags/tag6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72.xml"/><Relationship Id="rId7" Type="http://schemas.openxmlformats.org/officeDocument/2006/relationships/oleObject" Target="../embeddings/oleObject24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tags" Target="../tags/tag75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74.xml"/><Relationship Id="rId1" Type="http://schemas.openxmlformats.org/officeDocument/2006/relationships/vmlDrawing" Target="../drawings/vmlDrawing1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wmf"/><Relationship Id="rId5" Type="http://schemas.openxmlformats.org/officeDocument/2006/relationships/tags" Target="../tags/tag77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76.xml"/><Relationship Id="rId9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79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wmf"/><Relationship Id="rId5" Type="http://schemas.openxmlformats.org/officeDocument/2006/relationships/tags" Target="../tags/tag81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80.xml"/><Relationship Id="rId9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28.wmf"/><Relationship Id="rId2" Type="http://schemas.openxmlformats.org/officeDocument/2006/relationships/tags" Target="../tags/tag8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tags" Target="../tags/tag85.xml"/><Relationship Id="rId7" Type="http://schemas.openxmlformats.org/officeDocument/2006/relationships/oleObject" Target="../embeddings/oleObject30.bin"/><Relationship Id="rId2" Type="http://schemas.openxmlformats.org/officeDocument/2006/relationships/tags" Target="../tags/tag84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tags" Target="../tags/tag88.xml"/><Relationship Id="rId7" Type="http://schemas.openxmlformats.org/officeDocument/2006/relationships/oleObject" Target="../embeddings/oleObject31.bin"/><Relationship Id="rId2" Type="http://schemas.openxmlformats.org/officeDocument/2006/relationships/tags" Target="../tags/tag87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35.wmf"/><Relationship Id="rId2" Type="http://schemas.openxmlformats.org/officeDocument/2006/relationships/tags" Target="../tags/tag9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emf"/><Relationship Id="rId4" Type="http://schemas.openxmlformats.org/officeDocument/2006/relationships/tags" Target="../tags/tag5.xml"/><Relationship Id="rId9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emf"/><Relationship Id="rId4" Type="http://schemas.openxmlformats.org/officeDocument/2006/relationships/tags" Target="../tags/tag8.xml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0.w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12.xml"/><Relationship Id="rId7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4" Type="http://schemas.openxmlformats.org/officeDocument/2006/relationships/tags" Target="../tags/tag13.xml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</a:t>
            </a: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ogic Gates &amp; </a:t>
            </a:r>
            <a:b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Analog Behavior of</a:t>
            </a:r>
            <a:b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Digital Systems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i="1" dirty="0"/>
              <a:t>Range</a:t>
            </a:r>
            <a:r>
              <a:rPr lang="en-US" dirty="0"/>
              <a:t> of voltages for 1 and 0</a:t>
            </a:r>
          </a:p>
          <a:p>
            <a:pPr eaLnBrk="1" hangingPunct="1"/>
            <a:r>
              <a:rPr lang="en-US" dirty="0"/>
              <a:t>Different ranges for inputs and outputs to allow for </a:t>
            </a:r>
            <a:r>
              <a:rPr lang="en-US" i="1" dirty="0"/>
              <a:t>noise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Levels</a:t>
            </a:r>
          </a:p>
        </p:txBody>
      </p:sp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066800"/>
            <a:ext cx="7467600" cy="4953000"/>
          </a:xfrm>
        </p:spPr>
        <p:txBody>
          <a:bodyPr/>
          <a:lstStyle/>
          <a:p>
            <a:pPr eaLnBrk="1" hangingPunct="1"/>
            <a:r>
              <a:rPr lang="en-US" b="1" dirty="0"/>
              <a:t>Anything that degrades the signal</a:t>
            </a:r>
          </a:p>
          <a:p>
            <a:pPr lvl="1" eaLnBrk="1" hangingPunct="1"/>
            <a:r>
              <a:rPr lang="en-US" dirty="0"/>
              <a:t>E.g., resistance, power supply noise, coupling to neighboring wires, etc.</a:t>
            </a:r>
          </a:p>
          <a:p>
            <a:pPr eaLnBrk="1" hangingPunct="1"/>
            <a:r>
              <a:rPr lang="en-US" b="1" dirty="0"/>
              <a:t>Example:</a:t>
            </a:r>
            <a:r>
              <a:rPr lang="en-US" dirty="0"/>
              <a:t> a gate (driver) outputs 5 V but, because of resistance in a long wire, receiver gets 4.5 V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69053979"/>
              </p:ext>
            </p:extLst>
          </p:nvPr>
        </p:nvGraphicFramePr>
        <p:xfrm>
          <a:off x="1828800" y="4227512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9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27512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What is Noise?</a:t>
            </a: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/>
              <a:t>With logically valid inputs, every circuit element must produce logically valid outputs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Use limited ranges of voltages to represent discrete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Static Discipline</a:t>
            </a: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9362869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9" name="VISIO" r:id="rId8" imgW="1978401" imgH="517498" progId="Visio.Drawing.6">
                  <p:embed/>
                </p:oleObj>
              </mc:Choice>
              <mc:Fallback>
                <p:oleObj name="VISIO" r:id="rId8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87020571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0" name="VISIO" r:id="rId10" imgW="4030077" imgH="1686831" progId="Visio.Drawing.6">
                  <p:embed/>
                </p:oleObj>
              </mc:Choice>
              <mc:Fallback>
                <p:oleObj name="VISIO" r:id="rId10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Noise Margins</a:t>
            </a: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9203663"/>
              </p:ext>
            </p:extLst>
          </p:nvPr>
        </p:nvGraphicFramePr>
        <p:xfrm>
          <a:off x="2590800" y="73183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7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73183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65555783"/>
              </p:ext>
            </p:extLst>
          </p:nvPr>
        </p:nvGraphicFramePr>
        <p:xfrm>
          <a:off x="1312985" y="1752600"/>
          <a:ext cx="7221415" cy="302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8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985" y="1752600"/>
                        <a:ext cx="7221415" cy="302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800600"/>
            <a:ext cx="662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High Noise Margin: </a:t>
            </a:r>
            <a:r>
              <a:rPr lang="en-US" sz="2400" b="1" i="1" dirty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>
                <a:solidFill>
                  <a:srgbClr val="0070C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 =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OH</a:t>
            </a:r>
            <a:r>
              <a:rPr lang="en-US" sz="2400" b="1" dirty="0">
                <a:solidFill>
                  <a:srgbClr val="0070C0"/>
                </a:solidFill>
              </a:rPr>
              <a:t>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/>
              <a:t>Low Noise Margin:  </a:t>
            </a:r>
            <a:r>
              <a:rPr lang="en-US" sz="2400" b="1" i="1" dirty="0">
                <a:solidFill>
                  <a:srgbClr val="0070C0"/>
                </a:solidFill>
              </a:rPr>
              <a:t>NM</a:t>
            </a:r>
            <a:r>
              <a:rPr lang="en-US" sz="2400" b="1" i="1" baseline="-25000" dirty="0">
                <a:solidFill>
                  <a:srgbClr val="0070C0"/>
                </a:solidFill>
              </a:rPr>
              <a:t>L</a:t>
            </a:r>
            <a:r>
              <a:rPr lang="en-US" sz="2400" b="1" dirty="0">
                <a:solidFill>
                  <a:srgbClr val="0070C0"/>
                </a:solidFill>
              </a:rPr>
              <a:t> = 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IL</a:t>
            </a:r>
            <a:r>
              <a:rPr lang="en-US" sz="2400" b="1" dirty="0">
                <a:solidFill>
                  <a:srgbClr val="0070C0"/>
                </a:solidFill>
              </a:rPr>
              <a:t>  – </a:t>
            </a:r>
            <a:r>
              <a:rPr lang="en-US" sz="2400" b="1" i="1" dirty="0">
                <a:solidFill>
                  <a:srgbClr val="0070C0"/>
                </a:solidFill>
              </a:rPr>
              <a:t>V</a:t>
            </a:r>
            <a:r>
              <a:rPr lang="en-US" sz="2400" b="1" i="1" baseline="-25000" dirty="0">
                <a:solidFill>
                  <a:srgbClr val="0070C0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28800" y="4851737"/>
            <a:ext cx="5562600" cy="101566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Noise Margins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4876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54102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3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4453256"/>
              </p:ext>
            </p:extLst>
          </p:nvPr>
        </p:nvGraphicFramePr>
        <p:xfrm>
          <a:off x="533400" y="1524000"/>
          <a:ext cx="7848600" cy="350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61" name="VISIO" r:id="rId12" imgW="5458922" imgH="2437891" progId="Visio.Drawing.6">
                  <p:embed/>
                </p:oleObj>
              </mc:Choice>
              <mc:Fallback>
                <p:oleObj name="VISIO" r:id="rId12" imgW="5458922" imgH="24378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7848600" cy="350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1143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Ideal Buffer:                     Real Buffer:</a:t>
            </a:r>
          </a:p>
        </p:txBody>
      </p:sp>
      <p:sp>
        <p:nvSpPr>
          <p:cNvPr id="9319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668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H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NM</a:t>
            </a:r>
            <a:r>
              <a:rPr lang="en-US" b="1" i="1" baseline="-25000">
                <a:solidFill>
                  <a:srgbClr val="0070C0"/>
                </a:solidFill>
              </a:rPr>
              <a:t>L</a:t>
            </a:r>
            <a:r>
              <a:rPr lang="en-US" b="1">
                <a:solidFill>
                  <a:srgbClr val="0070C0"/>
                </a:solidFill>
              </a:rPr>
              <a:t> = </a:t>
            </a:r>
            <a:r>
              <a:rPr lang="en-US" b="1" i="1">
                <a:solidFill>
                  <a:srgbClr val="0070C0"/>
                </a:solidFill>
              </a:rPr>
              <a:t>V</a:t>
            </a:r>
            <a:r>
              <a:rPr lang="en-US" b="1" i="1" baseline="-25000">
                <a:solidFill>
                  <a:srgbClr val="0070C0"/>
                </a:solidFill>
              </a:rPr>
              <a:t>DD</a:t>
            </a:r>
            <a:r>
              <a:rPr lang="en-US" b="1">
                <a:solidFill>
                  <a:srgbClr val="0070C0"/>
                </a:solidFill>
              </a:rPr>
              <a:t>/2</a:t>
            </a:r>
            <a:endParaRPr lang="en-US" b="1" i="1" baseline="-25000">
              <a:solidFill>
                <a:srgbClr val="0070C0"/>
              </a:solidFill>
            </a:endParaRPr>
          </a:p>
        </p:txBody>
      </p:sp>
      <p:sp>
        <p:nvSpPr>
          <p:cNvPr id="9319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906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DC Transfer Characteristics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5400" y="51196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 dirty="0">
                <a:solidFill>
                  <a:srgbClr val="0070C0"/>
                </a:solidFill>
              </a:rPr>
              <a:t>NM</a:t>
            </a:r>
            <a:r>
              <a:rPr lang="en-US" b="1" i="1" baseline="-25000" dirty="0">
                <a:solidFill>
                  <a:srgbClr val="0070C0"/>
                </a:solidFill>
              </a:rPr>
              <a:t>H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NM</a:t>
            </a:r>
            <a:r>
              <a:rPr lang="en-US" b="1" i="1" baseline="-25000" dirty="0">
                <a:solidFill>
                  <a:srgbClr val="0070C0"/>
                </a:solidFill>
              </a:rPr>
              <a:t>L</a:t>
            </a:r>
            <a:r>
              <a:rPr lang="en-US" b="1" dirty="0">
                <a:solidFill>
                  <a:srgbClr val="0070C0"/>
                </a:solidFill>
              </a:rPr>
              <a:t> &lt; 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dirty="0">
                <a:solidFill>
                  <a:srgbClr val="0070C0"/>
                </a:solidFill>
              </a:rPr>
              <a:t>/2</a:t>
            </a:r>
            <a:endParaRPr lang="en-US" b="1" i="1" baseline="-25000" dirty="0">
              <a:solidFill>
                <a:srgbClr val="0070C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9200" y="5105400"/>
            <a:ext cx="3581400" cy="6096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013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6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7331186"/>
              </p:ext>
            </p:extLst>
          </p:nvPr>
        </p:nvGraphicFramePr>
        <p:xfrm>
          <a:off x="4038600" y="2286000"/>
          <a:ext cx="4953000" cy="31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6" name="VISIO" r:id="rId9" imgW="2654955" imgH="1685782" progId="Visio.Drawing.6">
                  <p:embed/>
                </p:oleObj>
              </mc:Choice>
              <mc:Fallback>
                <p:oleObj name="VISIO" r:id="rId9" imgW="2654955" imgH="168578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4953000" cy="31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7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9366942"/>
              </p:ext>
            </p:extLst>
          </p:nvPr>
        </p:nvGraphicFramePr>
        <p:xfrm>
          <a:off x="3352800" y="1203325"/>
          <a:ext cx="2057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7" name="VISIO" r:id="rId11" imgW="772431" imgH="262566" progId="Visio.Drawing.6">
                  <p:embed/>
                </p:oleObj>
              </mc:Choice>
              <mc:Fallback>
                <p:oleObj name="VISIO" r:id="rId11" imgW="772431" imgH="2625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03325"/>
                        <a:ext cx="2057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26847194"/>
              </p:ext>
            </p:extLst>
          </p:nvPr>
        </p:nvGraphicFramePr>
        <p:xfrm>
          <a:off x="762000" y="2380272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8" name="VISIO" r:id="rId13" imgW="2601231" imgH="2294396" progId="Visio.Drawing.6">
                  <p:embed/>
                </p:oleObj>
              </mc:Choice>
              <mc:Fallback>
                <p:oleObj name="VISIO" r:id="rId13" imgW="2601231" imgH="2294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0272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DC Transfer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94145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 1970’s and 1980’s, V</a:t>
            </a:r>
            <a:r>
              <a:rPr lang="en-US" baseline="-25000" dirty="0"/>
              <a:t>DD</a:t>
            </a:r>
            <a:r>
              <a:rPr lang="en-US" dirty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	</a:t>
            </a:r>
            <a:endParaRPr lang="en-US" sz="2400" dirty="0"/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Scaling</a:t>
            </a: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3769676"/>
              </p:ext>
            </p:extLst>
          </p:nvPr>
        </p:nvGraphicFramePr>
        <p:xfrm>
          <a:off x="7010400" y="9906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3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9906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533400" y="990600"/>
            <a:ext cx="78486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 1970’s and 1980’s, V</a:t>
            </a:r>
            <a:r>
              <a:rPr lang="en-US" baseline="-25000" dirty="0"/>
              <a:t>DD</a:t>
            </a:r>
            <a:r>
              <a:rPr lang="en-US" dirty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V</a:t>
            </a:r>
            <a:r>
              <a:rPr lang="en-US" baseline="-25000" dirty="0"/>
              <a:t>DD</a:t>
            </a:r>
            <a:r>
              <a:rPr lang="en-US" dirty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3.3 V, 2.5 V, 1.8 V, 1.5 V, 1.2 V, 1.0 V,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careful connecting chips with different supply voltages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	Chips operate because they contain magic smoke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/>
              <a:t>Proof: </a:t>
            </a:r>
            <a:r>
              <a:rPr lang="en-US" sz="2400" dirty="0"/>
              <a:t>if the magic smoke is let out, the chip stops working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Scaling</a:t>
            </a:r>
          </a:p>
        </p:txBody>
      </p:sp>
    </p:spTree>
    <p:extLst>
      <p:ext uri="{BB962C8B-B14F-4D97-AF65-F5344CB8AC3E}">
        <p14:creationId xmlns:p14="http://schemas.microsoft.com/office/powerpoint/2010/main" val="324397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7696318"/>
              </p:ext>
            </p:extLst>
          </p:nvPr>
        </p:nvGraphicFramePr>
        <p:xfrm>
          <a:off x="685800" y="1524000"/>
          <a:ext cx="7772400" cy="320040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Logic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Family Examples</a:t>
            </a: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Logic Gates</a:t>
            </a:r>
            <a:endParaRPr lang="en-US" dirty="0"/>
          </a:p>
          <a:p>
            <a:r>
              <a:rPr lang="en-US" b="1" dirty="0"/>
              <a:t>Verilog</a:t>
            </a:r>
            <a:endParaRPr lang="en-US" dirty="0"/>
          </a:p>
          <a:p>
            <a:pPr eaLnBrk="1" hangingPunct="1"/>
            <a:r>
              <a:rPr lang="en-US" b="1" dirty="0"/>
              <a:t>Logic Levels</a:t>
            </a:r>
          </a:p>
          <a:p>
            <a:pPr eaLnBrk="1" hangingPunct="1"/>
            <a:r>
              <a:rPr lang="en-US" b="1" dirty="0"/>
              <a:t>CMOS Transistors</a:t>
            </a:r>
          </a:p>
          <a:p>
            <a:pPr eaLnBrk="1" hangingPunct="1"/>
            <a:r>
              <a:rPr lang="en-US" b="1" dirty="0"/>
              <a:t>Power Consumption</a:t>
            </a:r>
          </a:p>
          <a:p>
            <a:pPr eaLnBrk="1" hangingPunct="1"/>
            <a:r>
              <a:rPr lang="en-US" b="1"/>
              <a:t>Datasheets</a:t>
            </a:r>
            <a:endParaRPr lang="en-US" dirty="0"/>
          </a:p>
          <a:p>
            <a:pPr eaLnBrk="1" hangingPunct="1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+mj-lt"/>
              </a:rPr>
              <a:t>Lecture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8180142"/>
              </p:ext>
            </p:extLst>
          </p:nvPr>
        </p:nvGraphicFramePr>
        <p:xfrm>
          <a:off x="2362200" y="3581400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VISIO" r:id="rId6" imgW="1616610" imgH="772431" progId="Visio.Drawing.6">
                  <p:embed/>
                </p:oleObj>
              </mc:Choice>
              <mc:Fallback>
                <p:oleObj name="VISIO" r:id="rId6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+mj-lt"/>
              </a:rPr>
              <a:t>Logic gates built from transistors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+mj-lt"/>
              </a:rPr>
              <a:t>3-ported voltage-controlled switch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2 ports connected depending on voltage of 3rd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 and s are connected (ON) when g is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Transistors</a:t>
            </a: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Nicknamed “Mayor of Silicon Valley”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Fairchild Semiconductor in 1957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Cofounded Intel in 1968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</a:rPr>
              <a:t>Co-invented the integrated circuit</a:t>
            </a:r>
          </a:p>
        </p:txBody>
      </p:sp>
      <p:pic>
        <p:nvPicPr>
          <p:cNvPr id="98311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19400" cy="419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Noyce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, 1927-1990</a:t>
            </a:r>
          </a:p>
        </p:txBody>
      </p:sp>
    </p:spTree>
    <p:extLst>
      <p:ext uri="{BB962C8B-B14F-4D97-AF65-F5344CB8AC3E}">
        <p14:creationId xmlns:p14="http://schemas.microsoft.com/office/powerpoint/2010/main" val="40401576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4472170"/>
              </p:ext>
            </p:extLst>
          </p:nvPr>
        </p:nvGraphicFramePr>
        <p:xfrm>
          <a:off x="1219200" y="3352800"/>
          <a:ext cx="6858000" cy="248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" name="VISIO" r:id="rId7" imgW="4053840" imgH="1467612" progId="Visio.Drawing.6">
                  <p:embed/>
                </p:oleObj>
              </mc:Choice>
              <mc:Fallback>
                <p:oleObj name="VISIO" r:id="rId7" imgW="4053840" imgH="14676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52800"/>
                        <a:ext cx="6858000" cy="2489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906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Transistors built from silicon, a semiconductor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Pure silicon is a poor conductor (no free charges)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</a:rPr>
              <a:t>Doped silicon is a good conductor (free charges)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n-type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2400" dirty="0">
                <a:latin typeface="+mj-lt"/>
              </a:rPr>
              <a:t>egative charges, electrons)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+mj-lt"/>
              </a:rPr>
              <a:t>p-type (free </a:t>
            </a:r>
            <a:r>
              <a:rPr lang="en-US" sz="2400" b="1" i="1" dirty="0">
                <a:solidFill>
                  <a:srgbClr val="0070C0"/>
                </a:solidFill>
                <a:latin typeface="+mj-lt"/>
              </a:rPr>
              <a:t>p</a:t>
            </a:r>
            <a:r>
              <a:rPr lang="en-US" sz="2400" dirty="0">
                <a:latin typeface="+mj-lt"/>
              </a:rPr>
              <a:t>ositive charges, holes)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Silicon</a:t>
            </a:r>
          </a:p>
        </p:txBody>
      </p:sp>
    </p:spTree>
    <p:extLst>
      <p:ext uri="{BB962C8B-B14F-4D97-AF65-F5344CB8AC3E}">
        <p14:creationId xmlns:p14="http://schemas.microsoft.com/office/powerpoint/2010/main" val="27998897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82409"/>
              </p:ext>
            </p:extLst>
          </p:nvPr>
        </p:nvGraphicFramePr>
        <p:xfrm>
          <a:off x="4267200" y="2858194"/>
          <a:ext cx="5943600" cy="300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58194"/>
                        <a:ext cx="5943600" cy="300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</a:rPr>
              <a:t>Metal oxide silicon (MOS) transistors: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>
                <a:latin typeface="+mj-lt"/>
              </a:rPr>
              <a:t>Polysilicon</a:t>
            </a:r>
            <a:r>
              <a:rPr lang="en-US" sz="2800" dirty="0">
                <a:latin typeface="+mj-lt"/>
              </a:rPr>
              <a:t> (used to be </a:t>
            </a:r>
            <a:r>
              <a:rPr lang="en-US" sz="2800" b="1" dirty="0">
                <a:latin typeface="+mj-lt"/>
              </a:rPr>
              <a:t>metal</a:t>
            </a:r>
            <a:r>
              <a:rPr lang="en-US" sz="2800" dirty="0">
                <a:latin typeface="+mj-lt"/>
              </a:rPr>
              <a:t>) gate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latin typeface="+mj-lt"/>
              </a:rPr>
              <a:t>Oxide</a:t>
            </a:r>
            <a:r>
              <a:rPr lang="en-US" sz="2800" dirty="0">
                <a:latin typeface="+mj-lt"/>
              </a:rPr>
              <a:t> (silicon dioxide) insulator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j-lt"/>
              </a:rPr>
              <a:t>Doped </a:t>
            </a:r>
            <a:r>
              <a:rPr lang="en-US" sz="2800" b="1" dirty="0">
                <a:latin typeface="+mj-lt"/>
              </a:rPr>
              <a:t>silicon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MOS Transistors</a:t>
            </a: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8529280"/>
              </p:ext>
            </p:extLst>
          </p:nvPr>
        </p:nvGraphicFramePr>
        <p:xfrm>
          <a:off x="685800" y="31305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305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0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OFF</a:t>
            </a:r>
            <a:r>
              <a:rPr lang="en-US" dirty="0">
                <a:latin typeface="+mj-lt"/>
              </a:rPr>
              <a:t> (no connection between source and drain)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1066800"/>
            <a:ext cx="40386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</a:rPr>
              <a:t>Gate = 1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+mj-lt"/>
              </a:rPr>
              <a:t>ON</a:t>
            </a:r>
            <a:r>
              <a:rPr lang="en-US" dirty="0">
                <a:latin typeface="+mj-lt"/>
              </a:rPr>
              <a:t>  (channel between source and drain)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nMOS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/>
              <a:t>pMOS</a:t>
            </a:r>
            <a:r>
              <a:rPr lang="en-US" b="1" dirty="0"/>
              <a:t> transistor is opposite</a:t>
            </a:r>
          </a:p>
          <a:p>
            <a:pPr lvl="1" eaLnBrk="1" hangingPunct="1"/>
            <a:r>
              <a:rPr lang="en-US" sz="2400" b="1" dirty="0"/>
              <a:t>ON</a:t>
            </a:r>
            <a:r>
              <a:rPr lang="en-US" sz="2400" dirty="0"/>
              <a:t> when </a:t>
            </a:r>
            <a:r>
              <a:rPr lang="en-US" sz="2400" b="1" dirty="0"/>
              <a:t>Gate = 0</a:t>
            </a:r>
          </a:p>
          <a:p>
            <a:pPr lvl="1" eaLnBrk="1" hangingPunct="1"/>
            <a:r>
              <a:rPr lang="en-US" sz="2400" b="1" dirty="0"/>
              <a:t>OFF</a:t>
            </a:r>
            <a:r>
              <a:rPr lang="en-US" sz="2400" dirty="0"/>
              <a:t> when </a:t>
            </a:r>
            <a:r>
              <a:rPr lang="en-US" sz="2400" b="1" dirty="0"/>
              <a:t>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29586"/>
              </p:ext>
            </p:extLst>
          </p:nvPr>
        </p:nvGraphicFramePr>
        <p:xfrm>
          <a:off x="3886200" y="2376487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VISIO" r:id="rId6" imgW="2006640" imgH="1708560" progId="Visio.Drawing.6">
                  <p:embed/>
                </p:oleObj>
              </mc:Choice>
              <mc:Fallback>
                <p:oleObj name="VISIO" r:id="rId6" imgW="2006640" imgH="170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376487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pMOS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2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 Function</a:t>
            </a: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57200" y="1143000"/>
            <a:ext cx="8534400" cy="495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nMOS</a:t>
            </a:r>
            <a:r>
              <a:rPr lang="en-US" b="1" dirty="0"/>
              <a:t>: </a:t>
            </a:r>
            <a:r>
              <a:rPr lang="en-US" dirty="0"/>
              <a:t>pass good </a:t>
            </a:r>
            <a:r>
              <a:rPr lang="en-US" b="1" dirty="0">
                <a:solidFill>
                  <a:srgbClr val="0070C0"/>
                </a:solidFill>
              </a:rPr>
              <a:t>0</a:t>
            </a:r>
            <a:r>
              <a:rPr lang="en-US" dirty="0"/>
              <a:t>’s, so connect source to GND</a:t>
            </a:r>
          </a:p>
          <a:p>
            <a:pPr eaLnBrk="1" hangingPunct="1"/>
            <a:r>
              <a:rPr lang="en-US" b="1" dirty="0" err="1">
                <a:solidFill>
                  <a:srgbClr val="0070C0"/>
                </a:solidFill>
              </a:rPr>
              <a:t>pMOS</a:t>
            </a:r>
            <a:r>
              <a:rPr lang="en-US" b="1" dirty="0"/>
              <a:t>: </a:t>
            </a:r>
            <a:r>
              <a:rPr lang="en-US" dirty="0"/>
              <a:t>pass good </a:t>
            </a:r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dirty="0"/>
              <a:t>’s, so connect source to </a:t>
            </a:r>
            <a:r>
              <a:rPr lang="en-US" i="1" dirty="0"/>
              <a:t>V</a:t>
            </a:r>
            <a:r>
              <a:rPr lang="en-US" i="1" baseline="-25000" dirty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1931742"/>
              </p:ext>
            </p:extLst>
          </p:nvPr>
        </p:nvGraphicFramePr>
        <p:xfrm>
          <a:off x="2540794" y="23622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4" y="23622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Transistor Function</a:t>
            </a: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Gates: NOT Gate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1644306"/>
              </p:ext>
            </p:extLst>
          </p:nvPr>
        </p:nvGraphicFramePr>
        <p:xfrm>
          <a:off x="1801813" y="9906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7" name="VISIO" r:id="rId8" imgW="886968" imgH="1226820" progId="Visio.Drawing.11">
                  <p:embed/>
                </p:oleObj>
              </mc:Choice>
              <mc:Fallback>
                <p:oleObj name="VISIO" r:id="rId8" imgW="886968" imgH="1226820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9906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8984802"/>
              </p:ext>
            </p:extLst>
          </p:nvPr>
        </p:nvGraphicFramePr>
        <p:xfrm>
          <a:off x="4706938" y="10668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8" name="VISIO" r:id="rId10" imgW="771144" imgH="1010412" progId="Visio.Drawing.11">
                  <p:embed/>
                </p:oleObj>
              </mc:Choice>
              <mc:Fallback>
                <p:oleObj name="VISIO" r:id="rId10" imgW="771144" imgH="1010412" progId="Visio.Drawing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10668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oup 3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27382097"/>
              </p:ext>
            </p:extLst>
          </p:nvPr>
        </p:nvGraphicFramePr>
        <p:xfrm>
          <a:off x="2667000" y="41148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57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724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7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5257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0368113"/>
              </p:ext>
            </p:extLst>
          </p:nvPr>
        </p:nvGraphicFramePr>
        <p:xfrm>
          <a:off x="4343400" y="1143000"/>
          <a:ext cx="260423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7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143000"/>
                        <a:ext cx="2604231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7125845"/>
              </p:ext>
            </p:extLst>
          </p:nvPr>
        </p:nvGraphicFramePr>
        <p:xfrm>
          <a:off x="2147147" y="924498"/>
          <a:ext cx="1586654" cy="2580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8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7" y="924498"/>
                        <a:ext cx="1586654" cy="2580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92395137"/>
              </p:ext>
            </p:extLst>
          </p:nvPr>
        </p:nvGraphicFramePr>
        <p:xfrm>
          <a:off x="2209800" y="35052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Gates: NAND Gate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2280" y="402336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63340" y="4011009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72645" y="400047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21277" y="400047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80138" y="4003143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95535" y="4453767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34445" y="4474138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72645" y="4474138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10845" y="4474138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49045" y="4474138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02280" y="4931983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56676" y="490944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94876" y="490944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3076" y="490944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380138" y="490944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02280" y="5361591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40480" y="5361591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876" y="5369396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5371483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96361" y="5369396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9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/>
              <a:t>Perform logic functions: </a:t>
            </a:r>
          </a:p>
          <a:p>
            <a:pPr lvl="1" eaLnBrk="1" hangingPunct="1"/>
            <a:r>
              <a:rPr lang="en-US" dirty="0"/>
              <a:t>inversion (NOT), AND, OR, NAND, NOR, etc.</a:t>
            </a:r>
          </a:p>
          <a:p>
            <a:pPr eaLnBrk="1" hangingPunct="1"/>
            <a:r>
              <a:rPr lang="en-US" b="1" dirty="0"/>
              <a:t>Single-input: </a:t>
            </a:r>
          </a:p>
          <a:p>
            <a:pPr lvl="1" eaLnBrk="1" hangingPunct="1"/>
            <a:r>
              <a:rPr lang="en-US" dirty="0"/>
              <a:t>NOT gate, buffer</a:t>
            </a:r>
          </a:p>
          <a:p>
            <a:pPr eaLnBrk="1" hangingPunct="1"/>
            <a:r>
              <a:rPr lang="en-US" b="1" dirty="0"/>
              <a:t>Two-input: </a:t>
            </a:r>
          </a:p>
          <a:p>
            <a:pPr lvl="1" eaLnBrk="1" hangingPunct="1"/>
            <a:r>
              <a:rPr lang="en-US" dirty="0"/>
              <a:t>AND, OR, XOR, NAND, NOR, XNOR</a:t>
            </a:r>
          </a:p>
          <a:p>
            <a:pPr eaLnBrk="1" hangingPunct="1"/>
            <a:r>
              <a:rPr lang="en-US" b="1" dirty="0"/>
              <a:t>Multiple-input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Gates</a:t>
            </a:r>
          </a:p>
        </p:txBody>
      </p:sp>
    </p:spTree>
    <p:extLst>
      <p:ext uri="{BB962C8B-B14F-4D97-AF65-F5344CB8AC3E}">
        <p14:creationId xmlns:p14="http://schemas.microsoft.com/office/powerpoint/2010/main" val="1780810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CMOS Gate Structure</a:t>
            </a: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558890"/>
              </p:ext>
            </p:extLst>
          </p:nvPr>
        </p:nvGraphicFramePr>
        <p:xfrm>
          <a:off x="2045780" y="1828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VISIO" r:id="rId7" imgW="1256729" imgH="949394" progId="Visio.Drawing.6">
                  <p:embed/>
                </p:oleObj>
              </mc:Choice>
              <mc:Fallback>
                <p:oleObj name="VISIO" r:id="rId7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828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NOR3 Gate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three-input NOR gate?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2" name="VISIO" r:id="rId7" imgW="1228868" imgH="370950" progId="Visio.Drawing.6">
                  <p:embed/>
                </p:oleObj>
              </mc:Choice>
              <mc:Fallback>
                <p:oleObj name="VISIO" r:id="rId7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AND2 Gate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+mj-lt"/>
              </a:rPr>
              <a:t>How do you build a two-input AND gate?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1828800"/>
            <a:ext cx="53340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err="1"/>
              <a:t>nMOS</a:t>
            </a:r>
            <a:r>
              <a:rPr lang="en-US" dirty="0"/>
              <a:t> pass 1’s poorly</a:t>
            </a:r>
          </a:p>
          <a:p>
            <a:pPr eaLnBrk="1" hangingPunct="1"/>
            <a:r>
              <a:rPr lang="en-US" dirty="0" err="1"/>
              <a:t>pMOS</a:t>
            </a:r>
            <a:r>
              <a:rPr lang="en-US" dirty="0"/>
              <a:t> pass 0’s poorly</a:t>
            </a:r>
          </a:p>
          <a:p>
            <a:pPr eaLnBrk="1" hangingPunct="1"/>
            <a:r>
              <a:rPr lang="en-US" dirty="0"/>
              <a:t>Transmission gate is a better switch</a:t>
            </a:r>
          </a:p>
          <a:p>
            <a:pPr lvl="1" eaLnBrk="1" hangingPunct="1"/>
            <a:r>
              <a:rPr lang="en-US" dirty="0"/>
              <a:t>passes both 0 and 1 well</a:t>
            </a:r>
          </a:p>
          <a:p>
            <a:pPr eaLnBrk="1" hangingPunct="1"/>
            <a:r>
              <a:rPr lang="en-US" dirty="0"/>
              <a:t>When </a:t>
            </a:r>
            <a:r>
              <a:rPr lang="en-US" i="1" dirty="0"/>
              <a:t>EN</a:t>
            </a:r>
            <a:r>
              <a:rPr lang="en-US" dirty="0"/>
              <a:t> = 1, the switch is ON:</a:t>
            </a:r>
          </a:p>
          <a:p>
            <a:pPr lvl="1" eaLnBrk="1" hangingPunct="1"/>
            <a:r>
              <a:rPr lang="en-US" i="1" dirty="0"/>
              <a:t>EN</a:t>
            </a:r>
            <a:r>
              <a:rPr lang="en-US" dirty="0"/>
              <a:t> = 0 and </a:t>
            </a:r>
            <a:r>
              <a:rPr lang="en-US" i="1" dirty="0"/>
              <a:t>A</a:t>
            </a:r>
            <a:r>
              <a:rPr lang="en-US" dirty="0"/>
              <a:t> is connected to </a:t>
            </a:r>
            <a:r>
              <a:rPr lang="en-US" i="1" dirty="0"/>
              <a:t>B</a:t>
            </a:r>
          </a:p>
          <a:p>
            <a:pPr eaLnBrk="1" hangingPunct="1"/>
            <a:r>
              <a:rPr lang="en-US" dirty="0"/>
              <a:t>When </a:t>
            </a:r>
            <a:r>
              <a:rPr lang="en-US" i="1" dirty="0"/>
              <a:t>EN</a:t>
            </a:r>
            <a:r>
              <a:rPr lang="en-US" dirty="0"/>
              <a:t> = 0, the switch is OFF:</a:t>
            </a:r>
          </a:p>
          <a:p>
            <a:pPr lvl="1" eaLnBrk="1" hangingPunct="1"/>
            <a:r>
              <a:rPr lang="en-US" i="1" dirty="0"/>
              <a:t>A</a:t>
            </a:r>
            <a:r>
              <a:rPr lang="en-US" dirty="0"/>
              <a:t> is not connected to </a:t>
            </a:r>
            <a:r>
              <a:rPr lang="en-US" i="1" dirty="0"/>
              <a:t>B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138988" y="12954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2954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Transmission Gates</a:t>
            </a:r>
          </a:p>
        </p:txBody>
      </p: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066800"/>
            <a:ext cx="472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Cofounded Intel in 1968 with Robert </a:t>
            </a:r>
            <a:r>
              <a:rPr lang="en-US" sz="3000" dirty="0" err="1">
                <a:latin typeface="+mj-lt"/>
              </a:rPr>
              <a:t>Noyce</a:t>
            </a:r>
            <a:r>
              <a:rPr lang="en-US" sz="3000" dirty="0">
                <a:latin typeface="+mj-lt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+mj-lt"/>
              </a:rPr>
              <a:t>Moore’s Law:</a:t>
            </a:r>
            <a:r>
              <a:rPr lang="en-US" sz="3000" dirty="0">
                <a:latin typeface="+mj-lt"/>
              </a:rPr>
              <a:t> number of transistors on a computer chip doubles every year (observed in 1965)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+mj-lt"/>
              </a:rPr>
              <a:t>Since 1975, transistor counts have doubled every two years.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Gordon Moore, 1929-</a:t>
            </a: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570037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eaLnBrk="1" hangingPunct="1"/>
            <a:endParaRPr lang="en-US" sz="2200" dirty="0"/>
          </a:p>
          <a:p>
            <a:pPr marL="0" indent="0" eaLnBrk="1" hangingPunct="1">
              <a:buNone/>
            </a:pPr>
            <a:r>
              <a:rPr lang="en-US" sz="2200" i="1" dirty="0"/>
              <a:t>“If the automobile had followed the same development cycle as the computer, a Rolls-Royce would today cost $100, get one million miles to the gallon, and explode once a year . . .”  (Robert </a:t>
            </a:r>
            <a:r>
              <a:rPr lang="en-US" sz="2200" i="1" dirty="0" err="1"/>
              <a:t>Cringely</a:t>
            </a:r>
            <a:r>
              <a:rPr lang="en-US" sz="2200" i="1" dirty="0"/>
              <a:t>, </a:t>
            </a:r>
            <a:r>
              <a:rPr lang="en-US" sz="2200" i="1" dirty="0" err="1"/>
              <a:t>Infoworld</a:t>
            </a:r>
            <a:r>
              <a:rPr lang="en-US" sz="2200" i="1" dirty="0"/>
              <a:t>)</a:t>
            </a:r>
          </a:p>
          <a:p>
            <a:pPr eaLnBrk="1" hangingPunct="1">
              <a:buFontTx/>
              <a:buNone/>
            </a:pPr>
            <a:r>
              <a:rPr lang="en-US" sz="2200" i="1" dirty="0"/>
              <a:t>					– Robert </a:t>
            </a:r>
            <a:r>
              <a:rPr lang="en-US" sz="2200" i="1" dirty="0" err="1"/>
              <a:t>Cringley</a:t>
            </a:r>
            <a:endParaRPr lang="en-US" sz="2200" dirty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Moore’s Law</a:t>
            </a: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Power = Energy consumed per unit time</a:t>
            </a:r>
          </a:p>
          <a:p>
            <a:r>
              <a:rPr lang="en-US" dirty="0"/>
              <a:t>Dynamic power consumption</a:t>
            </a:r>
          </a:p>
          <a:p>
            <a:r>
              <a:rPr lang="en-US" dirty="0"/>
              <a:t>Static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/>
              <a:t>Power to charge transistor gate capacitances</a:t>
            </a:r>
          </a:p>
          <a:p>
            <a:pPr lvl="1" eaLnBrk="1" hangingPunct="1"/>
            <a:r>
              <a:rPr lang="en-US" dirty="0"/>
              <a:t>Energy required to charge a capacitance, </a:t>
            </a:r>
            <a:r>
              <a:rPr lang="en-US" i="1" dirty="0"/>
              <a:t>C</a:t>
            </a:r>
            <a:r>
              <a:rPr lang="en-US" dirty="0"/>
              <a:t>, to </a:t>
            </a:r>
            <a:r>
              <a:rPr lang="en-US" i="1" dirty="0"/>
              <a:t>V</a:t>
            </a:r>
            <a:r>
              <a:rPr lang="en-US" i="1" baseline="-25000" dirty="0"/>
              <a:t>DD</a:t>
            </a:r>
            <a:r>
              <a:rPr lang="en-US" dirty="0"/>
              <a:t>  is </a:t>
            </a:r>
            <a:r>
              <a:rPr lang="en-US" i="1" dirty="0"/>
              <a:t>CV</a:t>
            </a:r>
            <a:r>
              <a:rPr lang="en-US" i="1" baseline="-25000" dirty="0"/>
              <a:t>DD</a:t>
            </a:r>
            <a:r>
              <a:rPr lang="en-US" baseline="30000" dirty="0"/>
              <a:t>2</a:t>
            </a:r>
            <a:endParaRPr lang="en-US" dirty="0"/>
          </a:p>
          <a:p>
            <a:pPr lvl="1" eaLnBrk="1" hangingPunct="1"/>
            <a:r>
              <a:rPr lang="en-US" dirty="0"/>
              <a:t>Circuit running at frequency </a:t>
            </a:r>
            <a:r>
              <a:rPr lang="en-US" i="1" dirty="0"/>
              <a:t>f</a:t>
            </a:r>
            <a:r>
              <a:rPr lang="en-US" dirty="0"/>
              <a:t>: transistors switch (from 1 to 0 or vice versa) at that frequency</a:t>
            </a:r>
          </a:p>
          <a:p>
            <a:pPr lvl="1" eaLnBrk="1" hangingPunct="1"/>
            <a:r>
              <a:rPr lang="en-US" dirty="0"/>
              <a:t>Capacitor is charged </a:t>
            </a:r>
            <a:r>
              <a:rPr lang="en-US" i="1" dirty="0"/>
              <a:t>f</a:t>
            </a:r>
            <a:r>
              <a:rPr lang="en-US" dirty="0"/>
              <a:t>/2 times per second (discharging from 1 to 0 is free)</a:t>
            </a:r>
          </a:p>
          <a:p>
            <a:pPr eaLnBrk="1" hangingPunct="1"/>
            <a:r>
              <a:rPr lang="en-US" b="1" dirty="0"/>
              <a:t>Dynamic power consumption:</a:t>
            </a:r>
          </a:p>
          <a:p>
            <a:pPr eaLnBrk="1" hangingPunct="1"/>
            <a:endParaRPr lang="en-US" sz="1200" dirty="0"/>
          </a:p>
          <a:p>
            <a:pPr eaLnBrk="1" hangingPunct="1">
              <a:buFontTx/>
              <a:buNone/>
            </a:pPr>
            <a:r>
              <a:rPr lang="en-US" b="1" i="1" dirty="0">
                <a:solidFill>
                  <a:schemeClr val="accent2"/>
                </a:solidFill>
              </a:rPr>
              <a:t>                      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70C0"/>
                </a:solidFill>
              </a:rPr>
              <a:t>P</a:t>
            </a:r>
            <a:r>
              <a:rPr lang="en-US" b="1" i="1" baseline="-25000" dirty="0" err="1">
                <a:solidFill>
                  <a:srgbClr val="0070C0"/>
                </a:solidFill>
              </a:rPr>
              <a:t>dynamic</a:t>
            </a:r>
            <a:r>
              <a:rPr lang="en-US" b="1" dirty="0">
                <a:solidFill>
                  <a:srgbClr val="0070C0"/>
                </a:solidFill>
              </a:rPr>
              <a:t> = ½</a:t>
            </a:r>
            <a:r>
              <a:rPr lang="en-US" b="1" i="1" dirty="0">
                <a:solidFill>
                  <a:srgbClr val="0070C0"/>
                </a:solidFill>
              </a:rPr>
              <a:t>CV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b="1" i="1" dirty="0">
                <a:solidFill>
                  <a:srgbClr val="0070C0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en-US" sz="2400" b="1" dirty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90800" y="5181600"/>
            <a:ext cx="32766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Dynamic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/>
              <a:t>Power consumed when no gates are switching</a:t>
            </a:r>
          </a:p>
          <a:p>
            <a:pPr eaLnBrk="1" hangingPunct="1"/>
            <a:r>
              <a:rPr lang="en-US" dirty="0"/>
              <a:t>Caused by the </a:t>
            </a:r>
            <a:r>
              <a:rPr lang="en-US" i="1" dirty="0"/>
              <a:t>quiescent supply current</a:t>
            </a:r>
            <a:r>
              <a:rPr lang="en-US" dirty="0"/>
              <a:t>, </a:t>
            </a:r>
            <a:r>
              <a:rPr lang="en-US" i="1" dirty="0"/>
              <a:t>I</a:t>
            </a:r>
            <a:r>
              <a:rPr lang="en-US" i="1" baseline="-25000" dirty="0"/>
              <a:t>DD</a:t>
            </a:r>
            <a:r>
              <a:rPr lang="en-US" dirty="0"/>
              <a:t> (also called the </a:t>
            </a:r>
            <a:r>
              <a:rPr lang="en-US" i="1" dirty="0"/>
              <a:t>leakage current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Static power consumption:</a:t>
            </a:r>
          </a:p>
          <a:p>
            <a:pPr eaLnBrk="1" hangingPunct="1"/>
            <a:endParaRPr lang="en-US" sz="1200" dirty="0"/>
          </a:p>
          <a:p>
            <a:pPr eaLnBrk="1" hangingPunct="1">
              <a:buFontTx/>
              <a:buNone/>
            </a:pPr>
            <a:r>
              <a:rPr lang="en-US" i="1" dirty="0">
                <a:solidFill>
                  <a:srgbClr val="0070C0"/>
                </a:solidFill>
              </a:rPr>
              <a:t>                           </a:t>
            </a:r>
            <a:r>
              <a:rPr lang="en-US" b="1" i="1" dirty="0" err="1">
                <a:solidFill>
                  <a:srgbClr val="0070C0"/>
                </a:solidFill>
              </a:rPr>
              <a:t>P</a:t>
            </a:r>
            <a:r>
              <a:rPr lang="en-US" b="1" i="1" baseline="-25000" dirty="0" err="1">
                <a:solidFill>
                  <a:srgbClr val="0070C0"/>
                </a:solidFill>
              </a:rPr>
              <a:t>static</a:t>
            </a:r>
            <a:r>
              <a:rPr lang="en-US" b="1" dirty="0">
                <a:solidFill>
                  <a:srgbClr val="0070C0"/>
                </a:solidFill>
              </a:rPr>
              <a:t> = </a:t>
            </a:r>
            <a:r>
              <a:rPr lang="en-US" b="1" i="1" dirty="0">
                <a:solidFill>
                  <a:srgbClr val="0070C0"/>
                </a:solidFill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endParaRPr lang="en-US" b="1" i="1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Static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Estimate the power consumption of a mobile phone running Angry Birds</a:t>
            </a:r>
          </a:p>
          <a:p>
            <a:pPr lvl="1" eaLnBrk="1" hangingPunct="1"/>
            <a:r>
              <a:rPr lang="en-US" sz="2400" i="1" dirty="0"/>
              <a:t>V</a:t>
            </a:r>
            <a:r>
              <a:rPr lang="en-US" sz="2400" i="1" baseline="-25000" dirty="0"/>
              <a:t>DD</a:t>
            </a:r>
            <a:r>
              <a:rPr lang="en-US" sz="2400" dirty="0"/>
              <a:t> = 0.8 V</a:t>
            </a:r>
          </a:p>
          <a:p>
            <a:pPr lvl="1" eaLnBrk="1" hangingPunct="1"/>
            <a:r>
              <a:rPr lang="en-US" sz="2400" i="1" dirty="0"/>
              <a:t>C</a:t>
            </a:r>
            <a:r>
              <a:rPr lang="en-US" sz="2400" dirty="0"/>
              <a:t> = 5 </a:t>
            </a:r>
            <a:r>
              <a:rPr lang="en-US" sz="2400" dirty="0" err="1"/>
              <a:t>nF</a:t>
            </a:r>
            <a:endParaRPr lang="en-US" sz="2400" dirty="0"/>
          </a:p>
          <a:p>
            <a:pPr lvl="1" eaLnBrk="1" hangingPunct="1"/>
            <a:r>
              <a:rPr lang="en-US" sz="2400" i="1" dirty="0"/>
              <a:t>f </a:t>
            </a:r>
            <a:r>
              <a:rPr lang="en-US" sz="2400" dirty="0"/>
              <a:t>= 2 GHz</a:t>
            </a:r>
          </a:p>
          <a:p>
            <a:pPr lvl="1" eaLnBrk="1" hangingPunct="1"/>
            <a:r>
              <a:rPr lang="en-US" sz="2400" i="1" dirty="0"/>
              <a:t>I</a:t>
            </a:r>
            <a:r>
              <a:rPr lang="en-US" sz="2400" i="1" baseline="-25000" dirty="0"/>
              <a:t>DD</a:t>
            </a:r>
            <a:r>
              <a:rPr lang="en-US" sz="2400" dirty="0"/>
              <a:t> = 10 mA</a:t>
            </a:r>
          </a:p>
          <a:p>
            <a:pPr eaLnBrk="1" hangingPunct="1">
              <a:buFontTx/>
              <a:buNone/>
            </a:pPr>
            <a:endParaRPr lang="en-US" sz="1200" dirty="0"/>
          </a:p>
          <a:p>
            <a:pPr eaLnBrk="1" hangingPunct="1">
              <a:buFontTx/>
              <a:buNone/>
            </a:pPr>
            <a:r>
              <a:rPr lang="en-US" b="1" i="1" dirty="0">
                <a:solidFill>
                  <a:srgbClr val="0070C0"/>
                </a:solidFill>
              </a:rPr>
              <a:t>	P</a:t>
            </a:r>
            <a:r>
              <a:rPr lang="en-US" b="1" dirty="0">
                <a:solidFill>
                  <a:srgbClr val="0070C0"/>
                </a:solidFill>
              </a:rPr>
              <a:t> 	= ½</a:t>
            </a:r>
            <a:r>
              <a:rPr lang="en-US" b="1" i="1" dirty="0">
                <a:solidFill>
                  <a:srgbClr val="0070C0"/>
                </a:solidFill>
              </a:rPr>
              <a:t>CV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baseline="30000" dirty="0">
                <a:solidFill>
                  <a:srgbClr val="0070C0"/>
                </a:solidFill>
              </a:rPr>
              <a:t>2</a:t>
            </a:r>
            <a:r>
              <a:rPr lang="en-US" b="1" i="1" dirty="0">
                <a:solidFill>
                  <a:srgbClr val="0070C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  + I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DD</a:t>
            </a:r>
            <a:endParaRPr lang="en-US" b="1" i="1" dirty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/>
              <a:t>    		= ½(5 </a:t>
            </a:r>
            <a:r>
              <a:rPr lang="en-US" sz="2400" dirty="0" err="1"/>
              <a:t>nF</a:t>
            </a:r>
            <a:r>
              <a:rPr lang="en-US" sz="2400" dirty="0"/>
              <a:t>)(0.8 V)</a:t>
            </a:r>
            <a:r>
              <a:rPr lang="en-US" sz="2400" baseline="30000" dirty="0"/>
              <a:t>2</a:t>
            </a:r>
            <a:r>
              <a:rPr lang="en-US" sz="2400" dirty="0"/>
              <a:t>(2 GHz)  +   (10 mA)(0.8 V)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70C0"/>
                </a:solidFill>
              </a:rPr>
              <a:t>   		</a:t>
            </a:r>
            <a:r>
              <a:rPr lang="en-US" sz="2400" b="1" dirty="0">
                <a:solidFill>
                  <a:srgbClr val="0070C0"/>
                </a:solidFill>
              </a:rPr>
              <a:t>= (3.2 + 0.008) W </a:t>
            </a:r>
            <a:r>
              <a:rPr lang="en-US" sz="2400" b="1">
                <a:solidFill>
                  <a:srgbClr val="0070C0"/>
                </a:solidFill>
              </a:rPr>
              <a:t>≈ 3.2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Power Consumption Example</a:t>
            </a: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9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788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0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788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Single-Input Logic Gates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4191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4419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29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B3850-C701-FD49-BDFD-8FC756B2B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27779"/>
            <a:ext cx="3392348" cy="4939621"/>
          </a:xfrm>
          <a:prstGeom prst="rect">
            <a:avLst/>
          </a:prstGeom>
        </p:spPr>
      </p:pic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Datasheets are a contract between the </a:t>
            </a:r>
            <a:r>
              <a:rPr lang="en-US" sz="2400" b="1" dirty="0" err="1">
                <a:solidFill>
                  <a:srgbClr val="0070C0"/>
                </a:solidFill>
              </a:rPr>
              <a:t>manufactuer</a:t>
            </a:r>
            <a:r>
              <a:rPr lang="en-US" sz="2400" b="1" dirty="0">
                <a:solidFill>
                  <a:srgbClr val="0070C0"/>
                </a:solidFill>
              </a:rPr>
              <a:t> and the user.</a:t>
            </a: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74LS04 has six NOT gates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Pinout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Input A, output Y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Also hook up VCC and GND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74-series are logic gates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LS: Low power </a:t>
            </a:r>
            <a:r>
              <a:rPr lang="en-US" sz="2400" b="1" dirty="0" err="1">
                <a:solidFill>
                  <a:srgbClr val="0070C0"/>
                </a:solidFill>
              </a:rPr>
              <a:t>Shottky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HC: High speed CMOS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070C0"/>
                </a:solidFill>
              </a:rPr>
              <a:t>04: six NOT gates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</p:spTree>
    <p:extLst>
      <p:ext uri="{BB962C8B-B14F-4D97-AF65-F5344CB8AC3E}">
        <p14:creationId xmlns:p14="http://schemas.microsoft.com/office/powerpoint/2010/main" val="3850555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Chips are available in plastic or ceramic packages with different temperature ratings.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Dual Inline Package (DIP)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Small Outline IC (SOIC)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Small Outline Package (SOP)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Leadless Chip Carrier (LCC)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E3CEE-F7B4-1543-82F6-8BE771B22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90600"/>
            <a:ext cx="3263431" cy="4879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CE310-400C-604D-87E3-18A4CD992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76" y="4191000"/>
            <a:ext cx="4127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4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Six NOT gates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Input A, output 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2CA30A-D358-F449-BD6E-883A81A3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90600"/>
            <a:ext cx="3352800" cy="4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57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Internal structure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Not too important for you.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NPN transistor at middle and resistors above and below comprise the inverter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NPN transistors on right form an output stage for driving more current</a:t>
            </a:r>
          </a:p>
          <a:p>
            <a:pPr lvl="1"/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5DC6C-7DA3-F543-90C2-47B5D466A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143000"/>
            <a:ext cx="3142129" cy="46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01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51054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Absolute Maximums specify when the chip will catch on fire or suffer permanent damage.  It is not guaranteed to function correctly near these levels.  Don’t use for design purposes.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Recommended Operating Conditions say how it should be used.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Different vendors have different names for conditions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Use some common sense to interpret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2ABB0-246E-2C4A-B817-69AE3C2A8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800" y="990600"/>
            <a:ext cx="325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26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876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Note 74LS vs. 74</a:t>
            </a:r>
          </a:p>
          <a:p>
            <a:pPr eaLnBrk="1" hangingPunct="1"/>
            <a:endParaRPr lang="en-US" sz="24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Supply voltage (V</a:t>
            </a:r>
            <a:r>
              <a:rPr lang="en-US" sz="2400" b="1" baseline="-25000" dirty="0">
                <a:solidFill>
                  <a:srgbClr val="0070C0"/>
                </a:solidFill>
              </a:rPr>
              <a:t>CC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Logic levels (V</a:t>
            </a:r>
            <a:r>
              <a:rPr lang="en-US" sz="2400" b="1" baseline="-25000" dirty="0">
                <a:solidFill>
                  <a:srgbClr val="0070C0"/>
                </a:solidFill>
              </a:rPr>
              <a:t>IH</a:t>
            </a:r>
            <a:r>
              <a:rPr lang="en-US" sz="2400" b="1" dirty="0">
                <a:solidFill>
                  <a:srgbClr val="0070C0"/>
                </a:solidFill>
              </a:rPr>
              <a:t>, V</a:t>
            </a:r>
            <a:r>
              <a:rPr lang="en-US" sz="2400" b="1" baseline="-25000" dirty="0">
                <a:solidFill>
                  <a:srgbClr val="0070C0"/>
                </a:solidFill>
              </a:rPr>
              <a:t>IL</a:t>
            </a:r>
            <a:r>
              <a:rPr lang="en-US" sz="2400" b="1" dirty="0">
                <a:solidFill>
                  <a:srgbClr val="0070C0"/>
                </a:solidFill>
              </a:rPr>
              <a:t>, V</a:t>
            </a:r>
            <a:r>
              <a:rPr lang="en-US" sz="2400" b="1" baseline="-25000" dirty="0">
                <a:solidFill>
                  <a:srgbClr val="0070C0"/>
                </a:solidFill>
              </a:rPr>
              <a:t>OH</a:t>
            </a:r>
            <a:r>
              <a:rPr lang="en-US" sz="2400" b="1" dirty="0">
                <a:solidFill>
                  <a:srgbClr val="0070C0"/>
                </a:solidFill>
              </a:rPr>
              <a:t>, V</a:t>
            </a:r>
            <a:r>
              <a:rPr lang="en-US" sz="2400" b="1" baseline="-25000" dirty="0">
                <a:solidFill>
                  <a:srgbClr val="0070C0"/>
                </a:solidFill>
              </a:rPr>
              <a:t>OL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Currents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Output (I</a:t>
            </a:r>
            <a:r>
              <a:rPr lang="en-US" sz="2000" b="1" baseline="-25000" dirty="0">
                <a:solidFill>
                  <a:srgbClr val="0070C0"/>
                </a:solidFill>
              </a:rPr>
              <a:t>OH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OL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OS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Input (I</a:t>
            </a:r>
            <a:r>
              <a:rPr lang="en-US" sz="2000" b="1" baseline="-25000" dirty="0">
                <a:solidFill>
                  <a:srgbClr val="0070C0"/>
                </a:solidFill>
              </a:rPr>
              <a:t>I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H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L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Supply (I</a:t>
            </a:r>
            <a:r>
              <a:rPr lang="en-US" sz="2000" b="1" baseline="-25000" dirty="0">
                <a:solidFill>
                  <a:srgbClr val="0070C0"/>
                </a:solidFill>
              </a:rPr>
              <a:t>CCH</a:t>
            </a:r>
            <a:r>
              <a:rPr lang="en-US" sz="2000" b="1" dirty="0">
                <a:solidFill>
                  <a:srgbClr val="0070C0"/>
                </a:solidFill>
              </a:rPr>
              <a:t>, I</a:t>
            </a:r>
            <a:r>
              <a:rPr lang="en-US" sz="2000" b="1" baseline="-25000" dirty="0">
                <a:solidFill>
                  <a:srgbClr val="0070C0"/>
                </a:solidFill>
              </a:rPr>
              <a:t>CCL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Propagation Delay</a:t>
            </a:r>
            <a:r>
              <a:rPr lang="en-US" sz="2000" b="1" dirty="0">
                <a:solidFill>
                  <a:srgbClr val="0070C0"/>
                </a:solidFill>
              </a:rPr>
              <a:t> (</a:t>
            </a:r>
            <a:r>
              <a:rPr lang="en-US" sz="2000" b="1" dirty="0" err="1">
                <a:solidFill>
                  <a:srgbClr val="0070C0"/>
                </a:solidFill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</a:rPr>
              <a:t>PLH</a:t>
            </a:r>
            <a:r>
              <a:rPr lang="en-US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 err="1">
                <a:solidFill>
                  <a:srgbClr val="0070C0"/>
                </a:solidFill>
              </a:rPr>
              <a:t>t</a:t>
            </a:r>
            <a:r>
              <a:rPr lang="en-US" sz="2000" b="1" baseline="-25000" dirty="0" err="1">
                <a:solidFill>
                  <a:srgbClr val="0070C0"/>
                </a:solidFill>
              </a:rPr>
              <a:t>PHL</a:t>
            </a:r>
            <a:r>
              <a:rPr lang="en-US" sz="2000" b="1" dirty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969305-AD94-5044-8FFE-E98A09545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990600"/>
            <a:ext cx="3221372" cy="4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26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4114800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Mechanical data important when you are designing a printed circuit board.</a:t>
            </a:r>
          </a:p>
          <a:p>
            <a:pPr eaLnBrk="1" hangingPunct="1"/>
            <a:r>
              <a:rPr lang="en-US" sz="2400" b="1" dirty="0">
                <a:solidFill>
                  <a:srgbClr val="0070C0"/>
                </a:solidFill>
              </a:rPr>
              <a:t>Make sure the pins fit your board!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Datasheets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76B3D3-DDD8-EF45-9FEC-F602B2D90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022498"/>
            <a:ext cx="3373639" cy="47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23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b="1" dirty="0"/>
              <a:t>What is the maximum fanout for a 74LS04 NOT gate?</a:t>
            </a:r>
          </a:p>
          <a:p>
            <a:pPr marL="0" indent="0" eaLnBrk="1" hangingPunct="1">
              <a:buNone/>
            </a:pPr>
            <a:endParaRPr lang="en-US" b="1" dirty="0"/>
          </a:p>
          <a:p>
            <a:pPr marL="0" indent="0" eaLnBrk="1" hangingPunct="1">
              <a:buNone/>
            </a:pPr>
            <a:endParaRPr lang="en-US" b="1" dirty="0"/>
          </a:p>
          <a:p>
            <a:pPr eaLnBrk="1" hangingPunct="1">
              <a:buFontTx/>
              <a:buNone/>
            </a:pPr>
            <a:endParaRPr lang="en-US" sz="2400" b="1" dirty="0"/>
          </a:p>
          <a:p>
            <a:pPr eaLnBrk="1" hangingPunct="1">
              <a:buFontTx/>
              <a:buNone/>
            </a:pPr>
            <a:r>
              <a:rPr lang="en-US" sz="2400" b="1" dirty="0"/>
              <a:t>Solution:</a:t>
            </a:r>
          </a:p>
          <a:p>
            <a:pPr eaLnBrk="1" hangingPunct="1">
              <a:buFontTx/>
              <a:buNone/>
            </a:pPr>
            <a:r>
              <a:rPr lang="en-US" sz="2400" b="1" dirty="0"/>
              <a:t>	Maximum current into a 74LS04 is I</a:t>
            </a:r>
            <a:r>
              <a:rPr lang="en-US" sz="2400" b="1" baseline="-25000" dirty="0"/>
              <a:t>IL</a:t>
            </a:r>
            <a:r>
              <a:rPr lang="en-US" sz="2400" b="1" dirty="0"/>
              <a:t> = 0.4 mA.</a:t>
            </a:r>
            <a:br>
              <a:rPr lang="en-US" sz="2400" b="1" dirty="0"/>
            </a:br>
            <a:r>
              <a:rPr lang="en-US" sz="2400" b="1" dirty="0"/>
              <a:t>Output voltage V</a:t>
            </a:r>
            <a:r>
              <a:rPr lang="en-US" sz="2400" b="1" baseline="-25000" dirty="0"/>
              <a:t>OL</a:t>
            </a:r>
            <a:r>
              <a:rPr lang="en-US" sz="2400" b="1" dirty="0"/>
              <a:t> is guaranteed at I</a:t>
            </a:r>
            <a:r>
              <a:rPr lang="en-US" sz="2400" b="1" baseline="-25000" dirty="0"/>
              <a:t>OL</a:t>
            </a:r>
            <a:r>
              <a:rPr lang="en-US" sz="2400" b="1" dirty="0"/>
              <a:t> = 8 mA</a:t>
            </a:r>
          </a:p>
          <a:p>
            <a:pPr eaLnBrk="1" hangingPunct="1">
              <a:buFontTx/>
              <a:buNone/>
            </a:pPr>
            <a:r>
              <a:rPr lang="en-US" sz="2400" b="1" dirty="0"/>
              <a:t>	Hence, maximum fanout is I</a:t>
            </a:r>
            <a:r>
              <a:rPr lang="en-US" sz="2400" b="1" baseline="-25000" dirty="0"/>
              <a:t>OL</a:t>
            </a:r>
            <a:r>
              <a:rPr lang="en-US" sz="2400" b="1" dirty="0"/>
              <a:t> / I</a:t>
            </a:r>
            <a:r>
              <a:rPr lang="en-US" sz="2400" b="1" baseline="-25000" dirty="0"/>
              <a:t>IL</a:t>
            </a:r>
            <a:r>
              <a:rPr lang="en-US" sz="2400" b="1" dirty="0"/>
              <a:t> = 20.</a:t>
            </a:r>
          </a:p>
          <a:p>
            <a:pPr eaLnBrk="1" hangingPunct="1">
              <a:buFontTx/>
              <a:buNone/>
            </a:pP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Fanout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D13CD-45A0-E44D-BA86-6750D7446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1016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67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990600"/>
            <a:ext cx="8305800" cy="5257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b="1" dirty="0"/>
              <a:t>One 74LS04 NOT gate drives 20 identical gates.  V</a:t>
            </a:r>
            <a:r>
              <a:rPr lang="en-US" sz="2400" b="1" baseline="-25000" dirty="0"/>
              <a:t>CC</a:t>
            </a:r>
            <a:r>
              <a:rPr lang="en-US" sz="2400" b="1" dirty="0"/>
              <a:t> = 5V. What is the power consumption of the entire system if the input to the first gate switches at 1 MHz?</a:t>
            </a:r>
          </a:p>
          <a:p>
            <a:pPr marL="0" indent="0" eaLnBrk="1" hangingPunct="1">
              <a:buNone/>
            </a:pPr>
            <a:endParaRPr lang="en-US" sz="2400" b="1" dirty="0"/>
          </a:p>
          <a:p>
            <a:pPr marL="0" indent="0" eaLnBrk="1" hangingPunct="1">
              <a:buNone/>
            </a:pPr>
            <a:r>
              <a:rPr lang="en-US" sz="2400" b="1" dirty="0"/>
              <a:t>Static Power:</a:t>
            </a:r>
          </a:p>
          <a:p>
            <a:pPr marL="400050" lvl="1" indent="0">
              <a:buNone/>
            </a:pPr>
            <a:r>
              <a:rPr lang="en-US" sz="1600" b="1" dirty="0"/>
              <a:t>Each gate draws I</a:t>
            </a:r>
            <a:r>
              <a:rPr lang="en-US" sz="1600" b="1" baseline="-25000" dirty="0"/>
              <a:t>CC</a:t>
            </a:r>
            <a:r>
              <a:rPr lang="en-US" sz="1600" b="1" dirty="0"/>
              <a:t> = (I</a:t>
            </a:r>
            <a:r>
              <a:rPr lang="en-US" sz="1600" b="1" baseline="-25000" dirty="0"/>
              <a:t>CCL</a:t>
            </a:r>
            <a:r>
              <a:rPr lang="en-US" sz="1600" b="1" dirty="0"/>
              <a:t> + I</a:t>
            </a:r>
            <a:r>
              <a:rPr lang="en-US" sz="1600" b="1" baseline="-25000" dirty="0"/>
              <a:t>CCH</a:t>
            </a:r>
            <a:r>
              <a:rPr lang="en-US" sz="1600" b="1" dirty="0"/>
              <a:t>)/2 = (6.6 + 2.4 mA)/2 = 4.5 mA</a:t>
            </a:r>
          </a:p>
          <a:p>
            <a:pPr marL="400050" lvl="1" indent="0">
              <a:buNone/>
            </a:pPr>
            <a:r>
              <a:rPr lang="en-US" sz="1600" b="1" dirty="0" err="1"/>
              <a:t>I</a:t>
            </a:r>
            <a:r>
              <a:rPr lang="en-US" sz="1400" b="1" baseline="-25000" dirty="0" err="1"/>
              <a:t>static</a:t>
            </a:r>
            <a:r>
              <a:rPr lang="en-US" sz="1600" b="1" dirty="0"/>
              <a:t> = (21 gates)(4.5 mA/gate) = 94.5 mA</a:t>
            </a:r>
          </a:p>
          <a:p>
            <a:pPr marL="400050" lvl="1" indent="0">
              <a:buNone/>
            </a:pPr>
            <a:r>
              <a:rPr lang="en-US" sz="1600" b="1" dirty="0" err="1"/>
              <a:t>P</a:t>
            </a:r>
            <a:r>
              <a:rPr lang="en-US" sz="1600" b="1" baseline="-25000" dirty="0" err="1"/>
              <a:t>static</a:t>
            </a:r>
            <a:r>
              <a:rPr lang="en-US" sz="1600" b="1" dirty="0"/>
              <a:t> = 94.5 mA * 5 V = 472.5 </a:t>
            </a:r>
            <a:r>
              <a:rPr lang="en-US" sz="1600" b="1" dirty="0" err="1"/>
              <a:t>mW</a:t>
            </a:r>
            <a:endParaRPr lang="en-US" sz="1600" b="1" dirty="0"/>
          </a:p>
          <a:p>
            <a:pPr marL="0" indent="0" eaLnBrk="1" hangingPunct="1">
              <a:buNone/>
            </a:pPr>
            <a:r>
              <a:rPr lang="en-US" sz="2400" b="1" dirty="0"/>
              <a:t>Dynamic Power</a:t>
            </a:r>
          </a:p>
          <a:p>
            <a:pPr marL="400050" lvl="1" indent="0">
              <a:buNone/>
            </a:pPr>
            <a:r>
              <a:rPr lang="en-US" sz="1600" b="1" dirty="0" err="1"/>
              <a:t>C</a:t>
            </a:r>
            <a:r>
              <a:rPr lang="en-US" sz="1600" b="1" baseline="-25000" dirty="0" err="1"/>
              <a:t>in</a:t>
            </a:r>
            <a:r>
              <a:rPr lang="en-US" sz="1600" b="1" dirty="0"/>
              <a:t> is not specified.  Assume 15 pF/gate * 20 gates = 300 </a:t>
            </a:r>
            <a:r>
              <a:rPr lang="en-US" sz="1600" b="1" dirty="0" err="1"/>
              <a:t>pF.</a:t>
            </a:r>
            <a:endParaRPr lang="en-US" sz="1600" b="1" dirty="0"/>
          </a:p>
          <a:p>
            <a:pPr marL="400050" lvl="1" indent="0">
              <a:buNone/>
            </a:pPr>
            <a:r>
              <a:rPr lang="en-US" sz="1600" b="1" dirty="0"/>
              <a:t>P = CV</a:t>
            </a:r>
            <a:r>
              <a:rPr lang="en-US" sz="1600" b="1" baseline="-25000" dirty="0"/>
              <a:t>DD</a:t>
            </a:r>
            <a:r>
              <a:rPr lang="en-US" sz="1600" b="1" dirty="0"/>
              <a:t>2f = (300x10-12)(52)(1x106) = 7.5 </a:t>
            </a:r>
            <a:r>
              <a:rPr lang="en-US" sz="1600" b="1" dirty="0" err="1"/>
              <a:t>mW</a:t>
            </a:r>
            <a:endParaRPr lang="en-US" sz="1600" b="1" dirty="0"/>
          </a:p>
          <a:p>
            <a:pPr marL="0" indent="0" eaLnBrk="1" hangingPunct="1">
              <a:buNone/>
            </a:pPr>
            <a:r>
              <a:rPr lang="en-US" sz="2400" b="1" dirty="0" err="1"/>
              <a:t>P</a:t>
            </a:r>
            <a:r>
              <a:rPr lang="en-US" sz="2400" b="1" baseline="-25000" dirty="0" err="1"/>
              <a:t>total</a:t>
            </a:r>
            <a:r>
              <a:rPr lang="en-US" sz="2400" b="1" dirty="0"/>
              <a:t> = 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static</a:t>
            </a:r>
            <a:r>
              <a:rPr lang="en-US" sz="2400" b="1" dirty="0"/>
              <a:t> + </a:t>
            </a:r>
            <a:r>
              <a:rPr lang="en-US" sz="2400" b="1" dirty="0" err="1"/>
              <a:t>P</a:t>
            </a:r>
            <a:r>
              <a:rPr lang="en-US" sz="2400" b="1" baseline="-25000" dirty="0" err="1"/>
              <a:t>dynamic</a:t>
            </a:r>
            <a:r>
              <a:rPr lang="en-US" sz="2400" b="1" dirty="0"/>
              <a:t> = 480 </a:t>
            </a:r>
            <a:r>
              <a:rPr lang="en-US" sz="2400" b="1" dirty="0" err="1"/>
              <a:t>mW</a:t>
            </a:r>
            <a:endParaRPr lang="en-US" sz="2400" b="1" dirty="0"/>
          </a:p>
          <a:p>
            <a:pPr marL="400050" lvl="1" indent="0">
              <a:buNone/>
            </a:pPr>
            <a:r>
              <a:rPr lang="en-US" sz="2400" b="1" dirty="0"/>
              <a:t>TTL power is primarily static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369717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3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809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4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8090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Two-Input Logic Gates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532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532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0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829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More Two-Input Logic Gates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958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58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958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32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532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532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344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344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44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477962" y="10668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name="VISIO" r:id="rId7" imgW="961644" imgH="1914144" progId="Visio.Drawing.6">
                  <p:embed/>
                </p:oleObj>
              </mc:Choice>
              <mc:Fallback>
                <p:oleObj name="VISIO" r:id="rId7" imgW="961644" imgH="1914144" progId="Visio.Drawing.6">
                  <p:embed/>
                  <p:pic>
                    <p:nvPicPr>
                      <p:cNvPr id="849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0668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576887"/>
            <a:ext cx="66433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dirty="0"/>
              <a:t> Multi-input XOR: Odd parity (true if odd number of inputs are true)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Multiple-Input Logic Gates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126038" y="1066800"/>
          <a:ext cx="2341562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2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066800"/>
                        <a:ext cx="2341562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429000" y="3429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657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3962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191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495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724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029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5257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352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581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3886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419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648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4953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181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06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SystemVerilog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Description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10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114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43434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4648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9000" y="4876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5181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5052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37338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10400" y="4038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4267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10400" y="4572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4800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0" y="51054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10400" y="5334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334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module gates(input  logic a, b, c,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	   output logic y1, y2, y3, y4, y5);</a:t>
            </a: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not  g1(y1, a);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and  g2(y2, a, b);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or   g3(y3, a, b, c);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nand</a:t>
            </a:r>
            <a:r>
              <a:rPr lang="en-US" sz="2000" dirty="0">
                <a:latin typeface="Courier New"/>
                <a:cs typeface="Courier New"/>
              </a:rPr>
              <a:t> g4(y4, b, c);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  </a:t>
            </a:r>
            <a:r>
              <a:rPr lang="en-US" sz="2000" dirty="0" err="1">
                <a:latin typeface="Courier New"/>
                <a:cs typeface="Courier New"/>
              </a:rPr>
              <a:t>xor</a:t>
            </a:r>
            <a:r>
              <a:rPr lang="en-US" sz="2000" dirty="0">
                <a:latin typeface="Courier New"/>
                <a:cs typeface="Courier New"/>
              </a:rPr>
              <a:t>  g5(y5, a, c);</a:t>
            </a:r>
          </a:p>
          <a:p>
            <a:pPr marL="0" indent="0">
              <a:buNone/>
            </a:pPr>
            <a:r>
              <a:rPr lang="en-US" sz="2000" dirty="0" err="1">
                <a:latin typeface="Courier New"/>
                <a:cs typeface="Courier New"/>
              </a:rPr>
              <a:t>endmodule</a:t>
            </a: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7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Discrete voltages represent 1 and 0</a:t>
            </a:r>
          </a:p>
          <a:p>
            <a:pPr eaLnBrk="1" hangingPunct="1"/>
            <a:r>
              <a:rPr lang="en-US" dirty="0"/>
              <a:t>For example: </a:t>
            </a:r>
          </a:p>
          <a:p>
            <a:pPr lvl="1" eaLnBrk="1" hangingPunct="1"/>
            <a:r>
              <a:rPr lang="en-US" dirty="0"/>
              <a:t>0 = </a:t>
            </a:r>
            <a:r>
              <a:rPr lang="en-US" i="1" dirty="0"/>
              <a:t>ground</a:t>
            </a:r>
            <a:r>
              <a:rPr lang="en-US" dirty="0"/>
              <a:t> (GND) or 0 volts</a:t>
            </a:r>
          </a:p>
          <a:p>
            <a:pPr lvl="1" eaLnBrk="1" hangingPunct="1"/>
            <a:r>
              <a:rPr lang="en-US" dirty="0"/>
              <a:t>1 = </a:t>
            </a:r>
            <a:r>
              <a:rPr lang="en-US" i="1" dirty="0"/>
              <a:t>V</a:t>
            </a:r>
            <a:r>
              <a:rPr lang="en-US" i="1" baseline="-25000" dirty="0"/>
              <a:t>DD</a:t>
            </a:r>
            <a:r>
              <a:rPr lang="en-US" dirty="0"/>
              <a:t> or 5 volts</a:t>
            </a:r>
          </a:p>
          <a:p>
            <a:pPr eaLnBrk="1" hangingPunct="1"/>
            <a:r>
              <a:rPr lang="en-US" dirty="0"/>
              <a:t>What about 4.99 volts?  Is that a 0 or a 1?</a:t>
            </a:r>
          </a:p>
          <a:p>
            <a:pPr eaLnBrk="1" hangingPunct="1"/>
            <a:r>
              <a:rPr lang="en-US" dirty="0"/>
              <a:t>What about 3.2 volts?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Levels</a:t>
            </a: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17199</TotalTime>
  <Words>1643</Words>
  <Application>Microsoft Macintosh PowerPoint</Application>
  <PresentationFormat>On-screen Show (4:3)</PresentationFormat>
  <Paragraphs>382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1:  Logic Gates &amp;  Analog Behavior of Digital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Josh Brake</cp:lastModifiedBy>
  <cp:revision>132</cp:revision>
  <cp:lastPrinted>2018-01-16T16:40:17Z</cp:lastPrinted>
  <dcterms:created xsi:type="dcterms:W3CDTF">2012-08-07T04:56:47Z</dcterms:created>
  <dcterms:modified xsi:type="dcterms:W3CDTF">2020-01-16T21:17:40Z</dcterms:modified>
</cp:coreProperties>
</file>