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6.xml" ContentType="application/vnd.openxmlformats-officedocument.presentationml.notesSlide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2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4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4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4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258" r:id="rId11"/>
    <p:sldId id="260" r:id="rId12"/>
    <p:sldId id="261" r:id="rId13"/>
    <p:sldId id="262" r:id="rId14"/>
    <p:sldId id="361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3" r:id="rId23"/>
    <p:sldId id="378" r:id="rId24"/>
    <p:sldId id="274" r:id="rId25"/>
    <p:sldId id="376" r:id="rId26"/>
    <p:sldId id="381" r:id="rId27"/>
    <p:sldId id="277" r:id="rId28"/>
    <p:sldId id="363" r:id="rId29"/>
    <p:sldId id="280" r:id="rId30"/>
    <p:sldId id="282" r:id="rId31"/>
    <p:sldId id="283" r:id="rId32"/>
    <p:sldId id="284" r:id="rId33"/>
    <p:sldId id="286" r:id="rId34"/>
    <p:sldId id="362" r:id="rId35"/>
    <p:sldId id="289" r:id="rId36"/>
    <p:sldId id="290" r:id="rId37"/>
    <p:sldId id="291" r:id="rId38"/>
    <p:sldId id="365" r:id="rId39"/>
    <p:sldId id="294" r:id="rId40"/>
    <p:sldId id="295" r:id="rId41"/>
    <p:sldId id="367" r:id="rId42"/>
    <p:sldId id="368" r:id="rId43"/>
    <p:sldId id="369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79" autoAdjust="0"/>
    <p:restoredTop sz="90816" autoAdjust="0"/>
  </p:normalViewPr>
  <p:slideViewPr>
    <p:cSldViewPr>
      <p:cViewPr varScale="1">
        <p:scale>
          <a:sx n="116" d="100"/>
          <a:sy n="116" d="100"/>
        </p:scale>
        <p:origin x="1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2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59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5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1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4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6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>
                <a:solidFill>
                  <a:schemeClr val="bg1"/>
                </a:solidFill>
              </a:rPr>
              <a:t>Lecture 0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wmf"/><Relationship Id="rId5" Type="http://schemas.openxmlformats.org/officeDocument/2006/relationships/tags" Target="../tags/tag3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4.xml"/><Relationship Id="rId9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oleObject" Target="../embeddings/oleObject5.bin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wmf"/><Relationship Id="rId2" Type="http://schemas.openxmlformats.org/officeDocument/2006/relationships/tags" Target="../tags/tag54.xml"/><Relationship Id="rId1" Type="http://schemas.openxmlformats.org/officeDocument/2006/relationships/vmlDrawing" Target="../drawings/vmlDrawing2.vml"/><Relationship Id="rId6" Type="http://schemas.openxmlformats.org/officeDocument/2006/relationships/tags" Target="../tags/tag58.xml"/><Relationship Id="rId11" Type="http://schemas.openxmlformats.org/officeDocument/2006/relationships/oleObject" Target="../embeddings/oleObject4.bin"/><Relationship Id="rId5" Type="http://schemas.openxmlformats.org/officeDocument/2006/relationships/tags" Target="../tags/tag57.xml"/><Relationship Id="rId10" Type="http://schemas.openxmlformats.org/officeDocument/2006/relationships/image" Target="../media/image17.wmf"/><Relationship Id="rId4" Type="http://schemas.openxmlformats.org/officeDocument/2006/relationships/tags" Target="../tags/tag5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1.wmf"/><Relationship Id="rId5" Type="http://schemas.openxmlformats.org/officeDocument/2006/relationships/tags" Target="../tags/tag66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5.xml"/><Relationship Id="rId9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8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9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91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wmf"/><Relationship Id="rId4" Type="http://schemas.openxmlformats.org/officeDocument/2006/relationships/tags" Target="../tags/tag93.xml"/><Relationship Id="rId9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95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4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wmf"/><Relationship Id="rId4" Type="http://schemas.openxmlformats.org/officeDocument/2006/relationships/tags" Target="../tags/tag96.xml"/><Relationship Id="rId9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04.xml"/><Relationship Id="rId7" Type="http://schemas.openxmlformats.org/officeDocument/2006/relationships/notesSlide" Target="../notesSlides/notesSlide49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0: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Introduction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SzT8e8hJI1F1NrpqvsckecSRkhEwaoV1Oy6HFbiTjh3_4ztjr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44" y="2882462"/>
            <a:ext cx="3569056" cy="2024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/>
              <a:t>Microprocessors have revolutionized our world</a:t>
            </a:r>
          </a:p>
          <a:p>
            <a:pPr lvl="1" eaLnBrk="1" hangingPunct="1"/>
            <a:r>
              <a:rPr lang="en-US" sz="2200" dirty="0"/>
              <a:t>Cell phones, Internet, rapid advances in medicine, etc.</a:t>
            </a:r>
          </a:p>
          <a:p>
            <a:pPr eaLnBrk="1" hangingPunct="1"/>
            <a:r>
              <a:rPr lang="en-US" sz="2600" dirty="0"/>
              <a:t>The semiconductor industry has grown from $21 billion in 1985 to $412 billion in 2017</a:t>
            </a:r>
          </a:p>
        </p:txBody>
      </p:sp>
      <p:pic>
        <p:nvPicPr>
          <p:cNvPr id="26631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649" y="3353622"/>
            <a:ext cx="2439495" cy="2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pic>
        <p:nvPicPr>
          <p:cNvPr id="2663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44" y="2819400"/>
            <a:ext cx="1864450" cy="28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Abstraction</a:t>
            </a:r>
          </a:p>
          <a:p>
            <a:pPr eaLnBrk="1" hangingPunct="1"/>
            <a:r>
              <a:rPr lang="en-US" dirty="0"/>
              <a:t>Discipline</a:t>
            </a:r>
          </a:p>
          <a:p>
            <a:pPr eaLnBrk="1" hangingPunct="1"/>
            <a:r>
              <a:rPr lang="en-US" dirty="0"/>
              <a:t>The Three –y’s</a:t>
            </a:r>
          </a:p>
          <a:p>
            <a:pPr lvl="1" eaLnBrk="1" hangingPunct="1"/>
            <a:r>
              <a:rPr lang="en-US" dirty="0"/>
              <a:t>Hierarch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/>
              <a:t>Modularit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  <a:p>
            <a:pPr lvl="1" eaLnBrk="1" hangingPunct="1"/>
            <a:r>
              <a:rPr lang="en-US" dirty="0"/>
              <a:t>Regularit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Art of Managing Complexity</a:t>
            </a: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69" y="998227"/>
            <a:ext cx="3528431" cy="48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Intentionally restrict design 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Example: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Discrete voltages instead of continuous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Simpler 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Digital systems replacing analog predecessors: i.e., digital cameras, digital television, cell phones, CDs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Discipline</a:t>
            </a: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A system divided into modules and </a:t>
            </a:r>
            <a:r>
              <a:rPr lang="en-US" sz="2800" dirty="0" err="1">
                <a:latin typeface="+mj-lt"/>
              </a:rPr>
              <a:t>submodules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Three -y’s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4114800"/>
            <a:ext cx="7162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828800"/>
            <a:ext cx="7162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Three main modules: </a:t>
            </a:r>
            <a:r>
              <a:rPr lang="en-US" sz="3200" dirty="0">
                <a:latin typeface="+mj-lt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 err="1">
                <a:latin typeface="+mj-lt"/>
              </a:rPr>
              <a:t>Submodules</a:t>
            </a:r>
            <a:r>
              <a:rPr lang="en-US" sz="3200" b="1" dirty="0">
                <a:latin typeface="+mj-lt"/>
              </a:rPr>
              <a:t> of lock: </a:t>
            </a:r>
            <a:r>
              <a:rPr lang="en-US" sz="3200" dirty="0">
                <a:latin typeface="+mj-lt"/>
              </a:rPr>
              <a:t>hammer, flint, </a:t>
            </a:r>
            <a:r>
              <a:rPr lang="en-US" sz="3200" dirty="0" err="1">
                <a:latin typeface="+mj-lt"/>
              </a:rPr>
              <a:t>frizzen</a:t>
            </a:r>
            <a:r>
              <a:rPr lang="en-US" sz="3200" dirty="0">
                <a:latin typeface="+mj-lt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The Flintlock Rifle</a:t>
            </a: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Function of stock: </a:t>
            </a:r>
            <a:r>
              <a:rPr lang="en-US" sz="2800" dirty="0">
                <a:latin typeface="+mj-lt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Interface of stock: </a:t>
            </a:r>
            <a:r>
              <a:rPr lang="en-US" sz="2800" dirty="0">
                <a:latin typeface="+mj-lt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The Flintlock Rifle</a:t>
            </a: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/>
              <a:t>Most physical variables are </a:t>
            </a:r>
            <a:r>
              <a:rPr lang="en-US" b="1" dirty="0"/>
              <a:t>continuous</a:t>
            </a:r>
          </a:p>
          <a:p>
            <a:pPr lvl="1" eaLnBrk="1" hangingPunct="1"/>
            <a:r>
              <a:rPr lang="en-US" dirty="0"/>
              <a:t>Voltage on a wire</a:t>
            </a:r>
          </a:p>
          <a:p>
            <a:pPr lvl="1" eaLnBrk="1" hangingPunct="1"/>
            <a:r>
              <a:rPr lang="en-US" dirty="0"/>
              <a:t>Frequency of an oscillation</a:t>
            </a:r>
          </a:p>
          <a:p>
            <a:pPr lvl="1" eaLnBrk="1" hangingPunct="1"/>
            <a:r>
              <a:rPr lang="en-US" dirty="0"/>
              <a:t>Position of a mass</a:t>
            </a:r>
          </a:p>
          <a:p>
            <a:pPr eaLnBrk="1" hangingPunct="1"/>
            <a:r>
              <a:rPr lang="en-US" dirty="0"/>
              <a:t>Digital abstraction considers </a:t>
            </a:r>
            <a:r>
              <a:rPr lang="en-US" b="1" dirty="0"/>
              <a:t>discrete subset</a:t>
            </a:r>
            <a:r>
              <a:rPr lang="en-US" dirty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Digital Abstraction</a:t>
            </a: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066800"/>
            <a:ext cx="4953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07" y="990600"/>
            <a:ext cx="271176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991" y="3823459"/>
            <a:ext cx="1676400" cy="197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Analytical Engine</a:t>
            </a: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/>
              <a:t>Two discrete values:</a:t>
            </a:r>
          </a:p>
          <a:p>
            <a:pPr lvl="1" eaLnBrk="1" hangingPunct="1"/>
            <a:r>
              <a:rPr lang="en-US" dirty="0"/>
              <a:t>1’s and 0’s</a:t>
            </a:r>
          </a:p>
          <a:p>
            <a:pPr lvl="1" eaLnBrk="1" hangingPunct="1"/>
            <a:r>
              <a:rPr lang="en-US" dirty="0"/>
              <a:t>1, TRUE, HIGH</a:t>
            </a:r>
          </a:p>
          <a:p>
            <a:pPr lvl="1" eaLnBrk="1" hangingPunct="1"/>
            <a:r>
              <a:rPr lang="en-US" dirty="0"/>
              <a:t>0, FALSE, LOW</a:t>
            </a:r>
          </a:p>
          <a:p>
            <a:pPr eaLnBrk="1" hangingPunct="1"/>
            <a:r>
              <a:rPr lang="en-US" b="1" dirty="0"/>
              <a:t>1 and 0: </a:t>
            </a:r>
            <a:r>
              <a:rPr lang="en-US" dirty="0"/>
              <a:t>voltage levels, rotating gears, fluid levels, etc. </a:t>
            </a:r>
          </a:p>
          <a:p>
            <a:pPr eaLnBrk="1" hangingPunct="1"/>
            <a:r>
              <a:rPr lang="en-US" dirty="0"/>
              <a:t>Digital circuits use </a:t>
            </a:r>
            <a:r>
              <a:rPr lang="en-US" b="1" dirty="0"/>
              <a:t>voltage</a:t>
            </a:r>
            <a:r>
              <a:rPr lang="en-US" dirty="0"/>
              <a:t> levels to represent 1 and 0</a:t>
            </a:r>
            <a:endParaRPr lang="en-US" i="1" dirty="0"/>
          </a:p>
          <a:p>
            <a:pPr eaLnBrk="1" hangingPunct="1"/>
            <a:r>
              <a:rPr lang="en-US" b="1" i="1" dirty="0"/>
              <a:t>Bit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inary dig</a:t>
            </a:r>
            <a:r>
              <a:rPr lang="en-US" i="1" dirty="0"/>
              <a:t>it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Digital Discipline: Binary Values</a:t>
            </a: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Course Overview</a:t>
            </a:r>
          </a:p>
          <a:p>
            <a:pPr lvl="1" eaLnBrk="1" hangingPunct="1"/>
            <a:r>
              <a:rPr lang="en-US" b="1" dirty="0"/>
              <a:t>Learning Objectives</a:t>
            </a:r>
          </a:p>
          <a:p>
            <a:pPr lvl="1" eaLnBrk="1" hangingPunct="1"/>
            <a:r>
              <a:rPr lang="en-US" b="1" dirty="0"/>
              <a:t>Schedule</a:t>
            </a:r>
          </a:p>
          <a:p>
            <a:pPr lvl="1" eaLnBrk="1" hangingPunct="1"/>
            <a:r>
              <a:rPr lang="en-US" b="1" dirty="0"/>
              <a:t>Assignments</a:t>
            </a:r>
          </a:p>
          <a:p>
            <a:pPr eaLnBrk="1" hangingPunct="1"/>
            <a:r>
              <a:rPr lang="en-US" b="1" dirty="0"/>
              <a:t>The Game Plan</a:t>
            </a:r>
            <a:endParaRPr lang="en-US" dirty="0"/>
          </a:p>
          <a:p>
            <a:pPr eaLnBrk="1" hangingPunct="1"/>
            <a:r>
              <a:rPr lang="en-US" b="1" dirty="0"/>
              <a:t>The Art of Managing Complexity</a:t>
            </a:r>
            <a:endParaRPr lang="en-US" dirty="0"/>
          </a:p>
          <a:p>
            <a:pPr eaLnBrk="1" hangingPunct="1"/>
            <a:r>
              <a:rPr lang="en-US" b="1" dirty="0"/>
              <a:t>The Digital Abstraction</a:t>
            </a:r>
            <a:endParaRPr lang="en-US" dirty="0"/>
          </a:p>
          <a:p>
            <a:pPr eaLnBrk="1" hangingPunct="1"/>
            <a:r>
              <a:rPr lang="en-US" b="1" dirty="0"/>
              <a:t>Number Systems</a:t>
            </a: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0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143000"/>
            <a:ext cx="55530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Taught himself mathematics and joined the faculty of Queen’s College in Ireland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Wrote </a:t>
            </a:r>
            <a:r>
              <a:rPr lang="en-US" sz="2800" i="1" dirty="0">
                <a:latin typeface="+mj-lt"/>
              </a:rPr>
              <a:t>An Investigation of the Laws of Thought</a:t>
            </a:r>
            <a:r>
              <a:rPr lang="en-US" sz="2800" dirty="0">
                <a:latin typeface="+mj-lt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Introduced the three fundamental logic operations: AND, OR, and NOT</a:t>
            </a: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6764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George Boole, 1815-1864</a:t>
            </a: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4602515"/>
              </p:ext>
            </p:extLst>
          </p:nvPr>
        </p:nvGraphicFramePr>
        <p:xfrm>
          <a:off x="971550" y="16144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144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1990317"/>
              </p:ext>
            </p:extLst>
          </p:nvPr>
        </p:nvGraphicFramePr>
        <p:xfrm>
          <a:off x="914400" y="42037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037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Systems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4800600"/>
            <a:ext cx="5715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0</a:t>
            </a:r>
            <a:r>
              <a:rPr lang="en-US" sz="3200" dirty="0">
                <a:latin typeface="+mj-lt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</a:t>
            </a:r>
            <a:r>
              <a:rPr lang="en-US" sz="3200" dirty="0">
                <a:latin typeface="+mj-lt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3</a:t>
            </a:r>
            <a:r>
              <a:rPr lang="en-US" sz="3200" dirty="0">
                <a:latin typeface="+mj-lt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5</a:t>
            </a:r>
            <a:r>
              <a:rPr lang="en-US" sz="3200" dirty="0">
                <a:latin typeface="+mj-lt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6</a:t>
            </a:r>
            <a:r>
              <a:rPr lang="en-US" sz="3200" dirty="0">
                <a:latin typeface="+mj-lt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7</a:t>
            </a:r>
            <a:r>
              <a:rPr lang="en-US" sz="3200" dirty="0">
                <a:latin typeface="+mj-lt"/>
              </a:rPr>
              <a:t> = 128</a:t>
            </a: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8  </a:t>
            </a:r>
            <a:r>
              <a:rPr lang="en-US" sz="3200" dirty="0">
                <a:latin typeface="+mj-lt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9 </a:t>
            </a:r>
            <a:r>
              <a:rPr lang="en-US" sz="3200" dirty="0">
                <a:latin typeface="+mj-lt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11</a:t>
            </a:r>
            <a:r>
              <a:rPr lang="en-US" sz="3200" dirty="0">
                <a:latin typeface="+mj-lt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12</a:t>
            </a:r>
            <a:r>
              <a:rPr lang="en-US" sz="3200" dirty="0">
                <a:latin typeface="+mj-lt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13</a:t>
            </a:r>
            <a:r>
              <a:rPr lang="en-US" sz="3200" dirty="0">
                <a:latin typeface="+mj-lt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14</a:t>
            </a:r>
            <a:r>
              <a:rPr lang="en-US" sz="3200" dirty="0">
                <a:latin typeface="+mj-lt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2</a:t>
            </a:r>
            <a:r>
              <a:rPr lang="en-US" sz="3200" baseline="30000" dirty="0">
                <a:latin typeface="+mj-lt"/>
              </a:rPr>
              <a:t>15</a:t>
            </a:r>
            <a:r>
              <a:rPr lang="en-US" sz="3200" dirty="0">
                <a:latin typeface="+mj-lt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Powers of Two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0" y="2286000"/>
            <a:ext cx="2332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Handy to memorize</a:t>
            </a:r>
            <a:endParaRPr lang="en-US" sz="3200" b="1" baseline="30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36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0" y="12192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1752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4000" y="22098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2819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3429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0" y="3962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0" y="45720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1054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10011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+ 8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19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47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32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+ 16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0 + 8</a:t>
            </a:r>
            <a:r>
              <a:rPr lang="en-US" sz="2400" dirty="0">
                <a:latin typeface="+mj-lt"/>
                <a:cs typeface="Times New Roman" pitchFamily="18" charset="0"/>
              </a:rPr>
              <a:t>×1</a:t>
            </a:r>
            <a:r>
              <a:rPr lang="en-US" sz="2400" dirty="0">
                <a:latin typeface="+mj-lt"/>
              </a:rPr>
              <a:t> + 4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+ 1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 = 101111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Conversion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22098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572000"/>
            <a:ext cx="7391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 methods: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1: </a:t>
            </a:r>
            <a:r>
              <a:rPr lang="en-US" sz="2600" dirty="0">
                <a:latin typeface="+mj-lt"/>
              </a:rPr>
              <a:t>Find the largest power of 2 that fits, subtract and repeat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latin typeface="+mj-lt"/>
              </a:rPr>
              <a:t>Method 2: </a:t>
            </a:r>
            <a:r>
              <a:rPr lang="en-US" sz="2600" dirty="0">
                <a:latin typeface="+mj-lt"/>
              </a:rPr>
              <a:t>Repeatedly divide by 2, remainder goes in next most significant bit</a:t>
            </a: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</a:pPr>
            <a:r>
              <a:rPr lang="en-US" sz="2000" dirty="0"/>
              <a:t>53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endParaRPr lang="en-US" sz="2000" b="1" dirty="0">
              <a:latin typeface="+mj-lt"/>
            </a:endParaRPr>
          </a:p>
          <a:p>
            <a:pPr marL="0" lvl="1"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1: </a:t>
            </a:r>
            <a:r>
              <a:rPr lang="en-US" sz="2000" dirty="0">
                <a:latin typeface="+mj-lt"/>
              </a:rPr>
              <a:t>Find the largest power of 2 that fits, subtract and repeat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		 32×1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53-32 = 21 		 16×1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21-16 = 5 		 4×1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5-4 = 1 		 1×1                         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j-lt"/>
              </a:rPr>
              <a:t>Method 2: </a:t>
            </a:r>
            <a:r>
              <a:rPr lang="en-US" sz="2000" dirty="0">
                <a:latin typeface="+mj-lt"/>
              </a:rPr>
              <a:t>Repeatedly divide by 2, remainder goes in next most significant bit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53</a:t>
            </a:r>
            <a:r>
              <a:rPr lang="en-US" sz="2000" baseline="-25000" dirty="0">
                <a:latin typeface="+mj-lt"/>
              </a:rPr>
              <a:t>10</a:t>
            </a:r>
            <a:r>
              <a:rPr lang="en-US" sz="2000" dirty="0">
                <a:latin typeface="+mj-lt"/>
              </a:rPr>
              <a:t> = 	53/2 = 26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 		26/2 = 13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13/2 = 6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6/2   = 3   R0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3/2   = 1   R1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latin typeface="+mj-lt"/>
              </a:rPr>
              <a:t>		1/2   = 0   R1		</a:t>
            </a:r>
            <a:r>
              <a:rPr lang="en-US" sz="2000" b="1" dirty="0">
                <a:latin typeface="+mj-lt"/>
              </a:rPr>
              <a:t>= 110101</a:t>
            </a:r>
            <a:r>
              <a:rPr lang="en-US" sz="2000" b="1" baseline="-25000" dirty="0">
                <a:latin typeface="+mj-lt"/>
              </a:rPr>
              <a:t>2</a:t>
            </a:r>
          </a:p>
          <a:p>
            <a:pPr lvl="1">
              <a:spcBef>
                <a:spcPct val="20000"/>
              </a:spcBef>
            </a:pPr>
            <a:endParaRPr lang="en-US" sz="20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600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28800"/>
            <a:ext cx="7391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733800"/>
            <a:ext cx="73914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/>
            <a:r>
              <a:rPr lang="en-US" sz="3200" b="1" dirty="0">
                <a:latin typeface="+mj-lt"/>
              </a:rPr>
              <a:t>Another example: </a:t>
            </a:r>
            <a:r>
              <a:rPr lang="en-US" sz="3200" dirty="0">
                <a:latin typeface="+mj-lt"/>
              </a:rPr>
              <a:t>Convert 75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to binary.</a:t>
            </a:r>
          </a:p>
          <a:p>
            <a:pPr marL="0" lvl="1"/>
            <a:endParaRPr lang="en-US" sz="2000" dirty="0">
              <a:latin typeface="+mj-lt"/>
            </a:endParaRPr>
          </a:p>
          <a:p>
            <a:pPr marL="0" lvl="1"/>
            <a:r>
              <a:rPr lang="en-US" sz="2400" dirty="0">
                <a:latin typeface="+mj-lt"/>
              </a:rPr>
              <a:t>75</a:t>
            </a:r>
            <a:r>
              <a:rPr lang="en-US" sz="2400" baseline="-250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= 64 + 8 + 2 + 1 = 1001011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endParaRPr lang="en-US" sz="10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or</a:t>
            </a:r>
          </a:p>
          <a:p>
            <a:endParaRPr lang="en-US" sz="1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75/2 	= 37 	R1</a:t>
            </a:r>
          </a:p>
          <a:p>
            <a:r>
              <a:rPr lang="en-US" sz="2400" dirty="0">
                <a:latin typeface="+mj-lt"/>
              </a:rPr>
              <a:t>37/2 	= 18	R1</a:t>
            </a:r>
          </a:p>
          <a:p>
            <a:r>
              <a:rPr lang="en-US" sz="2400" dirty="0">
                <a:latin typeface="+mj-lt"/>
              </a:rPr>
              <a:t>18/2 	= 9	R0</a:t>
            </a:r>
          </a:p>
          <a:p>
            <a:r>
              <a:rPr lang="en-US" sz="2400" dirty="0">
                <a:latin typeface="+mj-lt"/>
              </a:rPr>
              <a:t>9/2	= 4	R1</a:t>
            </a:r>
          </a:p>
          <a:p>
            <a:r>
              <a:rPr lang="en-US" sz="2400" dirty="0">
                <a:latin typeface="+mj-lt"/>
              </a:rPr>
              <a:t>4/2	= 2	R0</a:t>
            </a:r>
          </a:p>
          <a:p>
            <a:r>
              <a:rPr lang="en-US" sz="2400" dirty="0">
                <a:latin typeface="+mj-lt"/>
              </a:rPr>
              <a:t>2/2	= 1	R0</a:t>
            </a:r>
          </a:p>
          <a:p>
            <a:r>
              <a:rPr lang="en-US" sz="2400" dirty="0">
                <a:latin typeface="+mj-lt"/>
              </a:rPr>
              <a:t>1/2	= 0	R1</a:t>
            </a:r>
          </a:p>
          <a:p>
            <a:endParaRPr lang="en-US" sz="2000" b="1" dirty="0">
              <a:latin typeface="+mj-lt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Decimal to Binary Conversion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819400"/>
            <a:ext cx="73914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N</a:t>
            </a:r>
            <a:r>
              <a:rPr lang="en-US" b="1" dirty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Range?  </a:t>
            </a:r>
            <a:r>
              <a:rPr lang="en-US" b="1" dirty="0">
                <a:solidFill>
                  <a:schemeClr val="accent1"/>
                </a:solidFill>
              </a:rPr>
              <a:t>[0, 10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N</a:t>
            </a:r>
            <a:r>
              <a:rPr lang="en-US" b="1" dirty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many values?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endParaRPr lang="en-US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Range: </a:t>
            </a:r>
            <a:r>
              <a:rPr lang="en-US" b="1" dirty="0">
                <a:solidFill>
                  <a:schemeClr val="accent1"/>
                </a:solidFill>
              </a:rPr>
              <a:t>[0, 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n-US" b="1" baseline="30000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to 111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Binary Values and Range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20574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27432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4038600"/>
            <a:ext cx="419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44196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51054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Numbers</a:t>
            </a:r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3147849"/>
              </p:ext>
            </p:extLst>
          </p:nvPr>
        </p:nvGraphicFramePr>
        <p:xfrm>
          <a:off x="1752600" y="1082040"/>
          <a:ext cx="5562600" cy="475488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865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Shorthand for binary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Build digital systems at all levels of abstraction from transistors through circuits, logic, microarchitecture, architecture, and C culminating with implementing and programming a microprocessor soft core on a field programable gate array.</a:t>
            </a:r>
          </a:p>
          <a:p>
            <a:pPr lvl="0"/>
            <a:r>
              <a:rPr lang="en-US" dirty="0"/>
              <a:t>Manage complexity using the digital abstraction, data types, static and dynamic disciplines, and hierarchical design.</a:t>
            </a:r>
          </a:p>
          <a:p>
            <a:pPr lvl="0"/>
            <a:r>
              <a:rPr lang="en-US" dirty="0"/>
              <a:t>Design and implement combinational and sequential digital circuits using schematics and hardware description languages.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432871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0100 1010 1111</a:t>
            </a:r>
            <a:r>
              <a:rPr lang="en-US" sz="2400" baseline="-25000" dirty="0">
                <a:latin typeface="+mj-lt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Convert 4AF</a:t>
            </a:r>
            <a:r>
              <a:rPr lang="en-US" sz="2400" baseline="-25000" dirty="0">
                <a:latin typeface="+mj-lt"/>
              </a:rPr>
              <a:t>16</a:t>
            </a:r>
            <a:r>
              <a:rPr lang="en-US" sz="2400" dirty="0">
                <a:latin typeface="+mj-lt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16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4 + 16</a:t>
            </a:r>
            <a:r>
              <a:rPr lang="en-US" sz="2400" baseline="30000" dirty="0">
                <a:latin typeface="+mj-lt"/>
              </a:rPr>
              <a:t>1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10 + 16</a:t>
            </a:r>
            <a:r>
              <a:rPr lang="en-US" sz="2400" baseline="30000" dirty="0">
                <a:latin typeface="+mj-lt"/>
              </a:rPr>
              <a:t>0</a:t>
            </a:r>
            <a:r>
              <a:rPr lang="en-US" sz="2400" dirty="0">
                <a:latin typeface="+mj-lt"/>
                <a:cs typeface="Times New Roman" pitchFamily="18" charset="0"/>
              </a:rPr>
              <a:t>×</a:t>
            </a:r>
            <a:r>
              <a:rPr lang="en-US" sz="2400" dirty="0">
                <a:latin typeface="+mj-lt"/>
              </a:rPr>
              <a:t>15 = 1199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Hexadecimal to Binary Conversion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22098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4267200"/>
            <a:ext cx="434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609600" y="10668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Bits</a:t>
            </a:r>
          </a:p>
          <a:p>
            <a:pPr marL="0" indent="0" eaLnBrk="1" hangingPunct="1">
              <a:buNone/>
            </a:pPr>
            <a:endParaRPr lang="en-US" sz="3000" dirty="0"/>
          </a:p>
          <a:p>
            <a:pPr marL="0" indent="0" eaLnBrk="1" hangingPunct="1">
              <a:buNone/>
            </a:pPr>
            <a:endParaRPr lang="en-US" sz="3000" dirty="0"/>
          </a:p>
          <a:p>
            <a:pPr eaLnBrk="1" hangingPunct="1"/>
            <a:r>
              <a:rPr lang="en-US" sz="3200" dirty="0"/>
              <a:t>Bytes &amp; Nibbles</a:t>
            </a:r>
          </a:p>
          <a:p>
            <a:pPr marL="0" indent="0" eaLnBrk="1" hangingPunct="1">
              <a:buNone/>
            </a:pPr>
            <a:endParaRPr lang="en-US" sz="3000" dirty="0"/>
          </a:p>
          <a:p>
            <a:pPr marL="0" indent="0" eaLnBrk="1" hangingPunct="1">
              <a:buNone/>
            </a:pPr>
            <a:endParaRPr lang="en-US" sz="3000" dirty="0"/>
          </a:p>
          <a:p>
            <a:pPr eaLnBrk="1" hangingPunct="1"/>
            <a:r>
              <a:rPr lang="en-US" sz="3200" dirty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3693161"/>
              </p:ext>
            </p:extLst>
          </p:nvPr>
        </p:nvGraphicFramePr>
        <p:xfrm>
          <a:off x="4800600" y="23622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4436170"/>
              </p:ext>
            </p:extLst>
          </p:nvPr>
        </p:nvGraphicFramePr>
        <p:xfrm>
          <a:off x="4267200" y="4364037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64037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55756685"/>
              </p:ext>
            </p:extLst>
          </p:nvPr>
        </p:nvGraphicFramePr>
        <p:xfrm>
          <a:off x="4191000" y="1017587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17587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Bits, Bytes, Nibbles…</a:t>
            </a: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10</a:t>
            </a:r>
            <a:r>
              <a:rPr lang="en-US" sz="3200" dirty="0"/>
              <a:t> = 1 kilo 	</a:t>
            </a:r>
            <a:r>
              <a:rPr lang="en-US" sz="2000" dirty="0"/>
              <a:t>≈</a:t>
            </a:r>
            <a:r>
              <a:rPr lang="en-US" sz="3200" dirty="0"/>
              <a:t> 1000  (1024)</a:t>
            </a:r>
          </a:p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20</a:t>
            </a:r>
            <a:r>
              <a:rPr lang="en-US" sz="3200" dirty="0"/>
              <a:t> = 1 mega 	</a:t>
            </a:r>
            <a:r>
              <a:rPr lang="en-US" sz="2000" dirty="0"/>
              <a:t>≈</a:t>
            </a:r>
            <a:r>
              <a:rPr lang="en-US" sz="3200" dirty="0"/>
              <a:t> 1 million  (1,048,576)</a:t>
            </a:r>
          </a:p>
          <a:p>
            <a:pPr eaLnBrk="1" hangingPunct="1"/>
            <a:r>
              <a:rPr lang="en-US" sz="3200" dirty="0"/>
              <a:t>2</a:t>
            </a:r>
            <a:r>
              <a:rPr lang="en-US" sz="3200" baseline="30000" dirty="0"/>
              <a:t>30</a:t>
            </a:r>
            <a:r>
              <a:rPr lang="en-US" sz="3200" dirty="0"/>
              <a:t> = 1 </a:t>
            </a:r>
            <a:r>
              <a:rPr lang="en-US" sz="3200" dirty="0" err="1"/>
              <a:t>giga</a:t>
            </a:r>
            <a:r>
              <a:rPr lang="en-US" sz="3200" dirty="0"/>
              <a:t> 	</a:t>
            </a:r>
            <a:r>
              <a:rPr lang="en-US" sz="2000" dirty="0"/>
              <a:t>≈</a:t>
            </a:r>
            <a:r>
              <a:rPr lang="en-US" sz="3200" dirty="0"/>
              <a:t> 1 billion (1,073,741,824)</a:t>
            </a:r>
          </a:p>
          <a:p>
            <a:r>
              <a:rPr lang="en-US" dirty="0"/>
              <a:t>2</a:t>
            </a:r>
            <a:r>
              <a:rPr lang="en-US" baseline="30000" dirty="0"/>
              <a:t>40</a:t>
            </a:r>
            <a:r>
              <a:rPr lang="en-US" dirty="0"/>
              <a:t> = 1 tera 	</a:t>
            </a:r>
            <a:r>
              <a:rPr lang="en-US" sz="2000" dirty="0"/>
              <a:t>≈</a:t>
            </a:r>
            <a:r>
              <a:rPr lang="en-US" dirty="0"/>
              <a:t> 1 trillion </a:t>
            </a:r>
          </a:p>
          <a:p>
            <a:r>
              <a:rPr lang="en-US" dirty="0"/>
              <a:t>2</a:t>
            </a:r>
            <a:r>
              <a:rPr lang="en-US" baseline="30000" dirty="0"/>
              <a:t>50</a:t>
            </a:r>
            <a:r>
              <a:rPr lang="en-US" dirty="0"/>
              <a:t> = 1 peta 	</a:t>
            </a:r>
            <a:r>
              <a:rPr lang="en-US" sz="2000" dirty="0"/>
              <a:t>≈</a:t>
            </a:r>
            <a:r>
              <a:rPr lang="en-US" dirty="0"/>
              <a:t> 1 quadrillion </a:t>
            </a:r>
          </a:p>
          <a:p>
            <a:r>
              <a:rPr lang="en-US" dirty="0"/>
              <a:t>2</a:t>
            </a:r>
            <a:r>
              <a:rPr lang="en-US" baseline="30000" dirty="0"/>
              <a:t>60</a:t>
            </a:r>
            <a:r>
              <a:rPr lang="en-US" dirty="0"/>
              <a:t> = 1 </a:t>
            </a:r>
            <a:r>
              <a:rPr lang="en-US" dirty="0" err="1"/>
              <a:t>exa</a:t>
            </a:r>
            <a:r>
              <a:rPr lang="en-US" dirty="0"/>
              <a:t> 	</a:t>
            </a:r>
            <a:r>
              <a:rPr lang="en-US" sz="2000" dirty="0"/>
              <a:t>≈</a:t>
            </a:r>
            <a:r>
              <a:rPr lang="en-US" dirty="0"/>
              <a:t> 1 quintillion</a:t>
            </a:r>
            <a:endParaRPr lang="en-US" sz="3200" dirty="0"/>
          </a:p>
          <a:p>
            <a:pPr eaLnBrk="1" hangingPunct="1"/>
            <a:endParaRPr lang="en-US" sz="3200" dirty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Large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5334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/>
              <a:t>What is the value of 2</a:t>
            </a:r>
            <a:r>
              <a:rPr lang="en-US" sz="3200" baseline="30000" dirty="0"/>
              <a:t>24</a:t>
            </a:r>
            <a:r>
              <a:rPr lang="en-US" sz="3200" dirty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	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b="1" baseline="30000" dirty="0">
                <a:solidFill>
                  <a:schemeClr val="accent1"/>
                </a:solidFill>
              </a:rPr>
              <a:t>4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>
                <a:solidFill>
                  <a:schemeClr val="accent1"/>
                </a:solidFill>
              </a:rPr>
              <a:t> 2</a:t>
            </a:r>
            <a:r>
              <a:rPr lang="en-US" sz="3200" b="1" baseline="30000" dirty="0">
                <a:solidFill>
                  <a:schemeClr val="accent1"/>
                </a:solidFill>
              </a:rPr>
              <a:t>20</a:t>
            </a:r>
            <a:r>
              <a:rPr lang="en-US" sz="3200" b="1" dirty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	</a:t>
            </a:r>
            <a:r>
              <a:rPr lang="en-US" sz="3200" b="1" dirty="0">
                <a:solidFill>
                  <a:schemeClr val="accent1"/>
                </a:solidFill>
              </a:rPr>
              <a:t>2</a:t>
            </a:r>
            <a:r>
              <a:rPr lang="en-US" sz="3200" b="1" baseline="30000" dirty="0">
                <a:solidFill>
                  <a:schemeClr val="accent1"/>
                </a:solidFill>
              </a:rPr>
              <a:t>2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>
                <a:solidFill>
                  <a:schemeClr val="accent1"/>
                </a:solidFill>
              </a:rPr>
              <a:t> 2</a:t>
            </a:r>
            <a:r>
              <a:rPr lang="en-US" sz="3200" b="1" baseline="30000" dirty="0">
                <a:solidFill>
                  <a:schemeClr val="accent1"/>
                </a:solidFill>
              </a:rPr>
              <a:t>30</a:t>
            </a:r>
            <a:r>
              <a:rPr lang="en-US" sz="3200" b="1" dirty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Estimating Powers of Two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18288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9624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445869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3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400450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4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Addition</a:t>
            </a:r>
          </a:p>
        </p:txBody>
      </p: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VISIO" r:id="rId8" imgW="503605" imgH="590328" progId="Visio.Drawing.6">
                  <p:embed/>
                </p:oleObj>
              </mc:Choice>
              <mc:Fallback>
                <p:oleObj name="VISIO" r:id="rId8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800566"/>
              </p:ext>
            </p:ext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VISIO" r:id="rId10" imgW="503640" imgH="514080" progId="Visio.Drawing.6">
                  <p:embed/>
                </p:oleObj>
              </mc:Choice>
              <mc:Fallback>
                <p:oleObj name="VISIO" r:id="rId10" imgW="503640" imgH="51408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Binary Addition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0" y="1066800"/>
            <a:ext cx="1524000" cy="2057400"/>
            <a:chOff x="6096000" y="1066800"/>
            <a:chExt cx="1524000" cy="2057400"/>
          </a:xfrm>
        </p:grpSpPr>
        <p:sp>
          <p:nvSpPr>
            <p:cNvPr id="7" name="Rectangle 6"/>
            <p:cNvSpPr/>
            <p:nvPr/>
          </p:nvSpPr>
          <p:spPr>
            <a:xfrm>
              <a:off x="6096000" y="2590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10668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7400" y="3505200"/>
            <a:ext cx="1524000" cy="2057400"/>
            <a:chOff x="5867400" y="3505200"/>
            <a:chExt cx="1524000" cy="2057400"/>
          </a:xfrm>
        </p:grpSpPr>
        <p:sp>
          <p:nvSpPr>
            <p:cNvPr id="11" name="Rectangle 10"/>
            <p:cNvSpPr/>
            <p:nvPr/>
          </p:nvSpPr>
          <p:spPr>
            <a:xfrm>
              <a:off x="5867400" y="5029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7400" y="35052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Digital systems operate on a </a:t>
            </a:r>
            <a:r>
              <a:rPr lang="en-US" sz="3200" b="1" dirty="0">
                <a:latin typeface="+mj-lt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Overflow: when result is too big to fit in the available number of bits</a:t>
            </a:r>
            <a:endParaRPr lang="en-US" sz="16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Signed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1 sign bit,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Example, 4</a:t>
            </a:r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    +6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          </a:t>
            </a:r>
            <a:r>
              <a:rPr lang="en-US" b="1" dirty="0">
                <a:latin typeface="+mj-lt"/>
              </a:rPr>
              <a:t>- </a:t>
            </a:r>
            <a:r>
              <a:rPr lang="en-US" dirty="0">
                <a:latin typeface="+mj-lt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Range of an </a:t>
            </a:r>
            <a:r>
              <a:rPr lang="en-US" sz="2800" i="1" dirty="0">
                <a:latin typeface="+mj-lt"/>
              </a:rPr>
              <a:t>N</a:t>
            </a:r>
            <a:r>
              <a:rPr lang="en-US" sz="2800" dirty="0">
                <a:latin typeface="+mj-lt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+mj-lt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+mj-lt"/>
              </a:rPr>
              <a:t>-1]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Sign/Magnitude Numbers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49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5257800"/>
            <a:ext cx="2895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057400"/>
            <a:ext cx="3124200" cy="16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8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+mj-lt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Problems: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(wrong!)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+mj-lt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+mj-lt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4478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Sign/Magnitude Numbers</a:t>
            </a: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Program a commercial microcontroller in C and assembly language and use it in a physical system.</a:t>
            </a:r>
          </a:p>
          <a:p>
            <a:pPr lvl="0"/>
            <a:r>
              <a:rPr lang="en-US" dirty="0"/>
              <a:t>Begin the practice of implementing and debugging digital systems with appropriate lab techniques including breadboarding, interpreting datasheets, and using field-programmable gate arrays and microcontroller boards, simulators, debuggers, and test-and-measurement equipment.  </a:t>
            </a:r>
          </a:p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Learning Objectives Cont.</a:t>
            </a:r>
          </a:p>
        </p:txBody>
      </p:sp>
    </p:spTree>
    <p:extLst>
      <p:ext uri="{BB962C8B-B14F-4D97-AF65-F5344CB8AC3E}">
        <p14:creationId xmlns:p14="http://schemas.microsoft.com/office/powerpoint/2010/main" val="273109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b="1" dirty="0">
                <a:latin typeface="+mj-lt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 err="1">
                <a:latin typeface="+mj-lt"/>
              </a:rPr>
              <a:t>msb</a:t>
            </a:r>
            <a:r>
              <a:rPr lang="en-US" sz="3100" dirty="0">
                <a:latin typeface="+mj-lt"/>
              </a:rPr>
              <a:t> has value of </a:t>
            </a:r>
            <a:r>
              <a:rPr lang="en-US" sz="3100" b="1" dirty="0">
                <a:latin typeface="+mj-lt"/>
              </a:rPr>
              <a:t>-</a:t>
            </a:r>
            <a:r>
              <a:rPr lang="en-US" sz="3100" dirty="0">
                <a:latin typeface="+mj-lt"/>
              </a:rPr>
              <a:t>2</a:t>
            </a:r>
            <a:r>
              <a:rPr lang="en-US" sz="3100" i="1" baseline="30000" dirty="0">
                <a:latin typeface="+mj-lt"/>
              </a:rPr>
              <a:t>N</a:t>
            </a:r>
            <a:r>
              <a:rPr lang="en-US" sz="3100" baseline="30000" dirty="0">
                <a:latin typeface="+mj-lt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positive 4-bit number: 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0111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Most negative 4-bit number: 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1000</a:t>
            </a:r>
            <a:endParaRPr lang="en-US" sz="3100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100" dirty="0">
                <a:latin typeface="+mj-lt"/>
              </a:rPr>
              <a:t>Range of an </a:t>
            </a:r>
            <a:r>
              <a:rPr lang="en-US" sz="3100" i="1" dirty="0">
                <a:latin typeface="+mj-lt"/>
              </a:rPr>
              <a:t>N</a:t>
            </a:r>
            <a:r>
              <a:rPr lang="en-US" sz="3100" dirty="0">
                <a:latin typeface="+mj-lt"/>
              </a:rPr>
              <a:t>-bit two’s complement number:</a:t>
            </a:r>
          </a:p>
          <a:p>
            <a:pPr marL="0" lvl="1">
              <a:spcBef>
                <a:spcPct val="20000"/>
              </a:spcBef>
            </a:pPr>
            <a:r>
              <a:rPr lang="en-US" sz="3100" b="1" dirty="0">
                <a:solidFill>
                  <a:schemeClr val="accent1"/>
                </a:solidFill>
                <a:latin typeface="+mj-lt"/>
              </a:rPr>
              <a:t>                        [-(2</a:t>
            </a:r>
            <a:r>
              <a:rPr lang="en-US" sz="3100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), 2</a:t>
            </a:r>
            <a:r>
              <a:rPr lang="en-US" sz="3100" b="1" baseline="30000" dirty="0">
                <a:solidFill>
                  <a:schemeClr val="accent1"/>
                </a:solidFill>
                <a:latin typeface="+mj-lt"/>
              </a:rPr>
              <a:t>N-1</a:t>
            </a:r>
            <a:r>
              <a:rPr lang="en-US" sz="3100" b="1" dirty="0">
                <a:solidFill>
                  <a:schemeClr val="accent1"/>
                </a:solidFill>
                <a:latin typeface="+mj-lt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Numbers</a:t>
            </a: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57726" cy="14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17946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27432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32766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53340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“Taking the Two’s complement” </a:t>
            </a:r>
            <a:r>
              <a:rPr lang="en-US" sz="3200" b="1" dirty="0">
                <a:latin typeface="+mj-lt"/>
              </a:rPr>
              <a:t>flips the sign</a:t>
            </a:r>
            <a:r>
              <a:rPr lang="en-US" sz="3200" dirty="0">
                <a:latin typeface="+mj-lt"/>
              </a:rPr>
              <a:t>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Example:</a:t>
            </a:r>
            <a:r>
              <a:rPr lang="en-US" sz="3200" dirty="0">
                <a:latin typeface="+mj-lt"/>
              </a:rPr>
              <a:t> Flip the sign of 3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0011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1101 = -3</a:t>
            </a:r>
            <a:r>
              <a:rPr lang="en-US" sz="2400" b="1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029200"/>
            <a:ext cx="9144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“Taking the Two’s Complement”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4191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4724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Take the two’s complement of 6</a:t>
            </a:r>
            <a:r>
              <a:rPr lang="en-US" sz="3200" baseline="-25000" dirty="0">
                <a:latin typeface="+mj-lt"/>
              </a:rPr>
              <a:t>10</a:t>
            </a:r>
            <a:r>
              <a:rPr lang="en-US" sz="3200" dirty="0">
                <a:latin typeface="+mj-lt"/>
              </a:rPr>
              <a:t> = 0110</a:t>
            </a:r>
            <a:r>
              <a:rPr lang="en-US" sz="3200" baseline="-25000" dirty="0">
                <a:latin typeface="+mj-lt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1010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-6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What is the decimal value of the two’s complement number 1001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</a:t>
            </a:r>
            <a:r>
              <a:rPr lang="en-US" sz="1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0111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, so 1001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 = -7</a:t>
            </a:r>
            <a:r>
              <a:rPr lang="en-US" sz="2400" baseline="-250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05000" y="54102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05000" y="2438400"/>
            <a:ext cx="914400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Examples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16764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2057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152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4953000"/>
            <a:ext cx="3429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6504950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28265381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Addition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949985"/>
              </p:ext>
            </p:extLst>
          </p:nvPr>
        </p:nvGraphicFramePr>
        <p:xfrm>
          <a:off x="2971800" y="1538287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38287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4464298"/>
              </p:ext>
            </p:extLst>
          </p:nvPr>
        </p:nvGraphicFramePr>
        <p:xfrm>
          <a:off x="2895600" y="3832225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2225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Add </a:t>
            </a:r>
            <a:r>
              <a:rPr lang="en-US" sz="3200" b="1" dirty="0">
                <a:latin typeface="+mj-lt"/>
              </a:rPr>
              <a:t>-</a:t>
            </a:r>
            <a:r>
              <a:rPr lang="en-US" sz="3200" dirty="0">
                <a:latin typeface="+mj-lt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Two’s Complement Addition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57600" y="1676400"/>
            <a:ext cx="1600200" cy="1905000"/>
            <a:chOff x="3657600" y="1676400"/>
            <a:chExt cx="1600200" cy="1905000"/>
          </a:xfrm>
        </p:grpSpPr>
        <p:sp>
          <p:nvSpPr>
            <p:cNvPr id="6" name="Rectangle 5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3124200"/>
              <a:ext cx="1524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038600"/>
            <a:ext cx="1600200" cy="1828800"/>
            <a:chOff x="3657600" y="1676400"/>
            <a:chExt cx="1600200" cy="1828800"/>
          </a:xfrm>
        </p:grpSpPr>
        <p:sp>
          <p:nvSpPr>
            <p:cNvPr id="12" name="Rectangle 11"/>
            <p:cNvSpPr/>
            <p:nvPr/>
          </p:nvSpPr>
          <p:spPr>
            <a:xfrm>
              <a:off x="3657600" y="16764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31242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latin typeface="+mj-lt"/>
              </a:rPr>
              <a:t>Extend number from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 to 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bits (</a:t>
            </a:r>
            <a:r>
              <a:rPr lang="en-US" sz="3200" b="1" i="1" dirty="0">
                <a:latin typeface="+mj-lt"/>
              </a:rPr>
              <a:t>M</a:t>
            </a:r>
            <a:r>
              <a:rPr lang="en-US" sz="3200" b="1" dirty="0">
                <a:latin typeface="+mj-lt"/>
              </a:rPr>
              <a:t> &gt; </a:t>
            </a:r>
            <a:r>
              <a:rPr lang="en-US" sz="3200" b="1" i="1" dirty="0">
                <a:latin typeface="+mj-lt"/>
              </a:rPr>
              <a:t>N</a:t>
            </a:r>
            <a:r>
              <a:rPr lang="en-US" sz="3200" b="1" dirty="0">
                <a:latin typeface="+mj-lt"/>
              </a:rPr>
              <a:t>) 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+mj-lt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Increasing Bit Width</a:t>
            </a: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Sign bit copied to </a:t>
            </a:r>
            <a:r>
              <a:rPr lang="en-US" sz="3200" dirty="0" err="1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Number value is same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3 =        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</a:t>
            </a:r>
            <a:r>
              <a:rPr lang="en-US" sz="2400" dirty="0">
                <a:latin typeface="+mj-lt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representation of -5 =       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</a:t>
            </a:r>
            <a:r>
              <a:rPr lang="en-US" sz="2400" dirty="0">
                <a:latin typeface="+mj-lt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sign-extended value: 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1111</a:t>
            </a:r>
            <a:r>
              <a:rPr lang="en-US" sz="2400" dirty="0">
                <a:latin typeface="+mj-lt"/>
              </a:rPr>
              <a:t>1011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Sign-Extension</a:t>
            </a: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Zeros copied to </a:t>
            </a:r>
            <a:r>
              <a:rPr lang="en-US" sz="3200" dirty="0" err="1">
                <a:latin typeface="+mj-lt"/>
              </a:rPr>
              <a:t>msb’s</a:t>
            </a:r>
            <a:endParaRPr lang="en-US" sz="32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5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                                  0011 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0011 = 3</a:t>
            </a:r>
            <a:r>
              <a:rPr lang="en-US" sz="2400" baseline="-25000" dirty="0">
                <a:latin typeface="+mj-lt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4-bit value =                                   1011 = -5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8-bit zero-extended value: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0000</a:t>
            </a:r>
            <a:r>
              <a:rPr lang="en-US" sz="2400" dirty="0">
                <a:latin typeface="+mj-lt"/>
              </a:rPr>
              <a:t>1011 = 11</a:t>
            </a:r>
            <a:r>
              <a:rPr lang="en-US" sz="2400" baseline="-25000" dirty="0">
                <a:latin typeface="+mj-lt"/>
              </a:rPr>
              <a:t>10</a:t>
            </a:r>
            <a:endParaRPr lang="en-US" sz="2400" dirty="0">
              <a:latin typeface="+mj-lt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Zero-Extension</a:t>
            </a: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983078"/>
              </p:ext>
            </p:extLst>
          </p:nvPr>
        </p:nvGraphicFramePr>
        <p:xfrm>
          <a:off x="-152400" y="3581400"/>
          <a:ext cx="9412611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581400"/>
                        <a:ext cx="9412611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4983086"/>
              </p:ext>
            </p:extLst>
          </p:nvPr>
        </p:nvGraphicFramePr>
        <p:xfrm>
          <a:off x="1981200" y="1096961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2971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System Comparison</a:t>
            </a: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/>
          <a:lstStyle/>
          <a:p>
            <a:pPr lvl="0"/>
            <a:r>
              <a:rPr lang="en-US" sz="2000" dirty="0"/>
              <a:t>Start from the fundamentals so you understand why, not just how.</a:t>
            </a:r>
          </a:p>
          <a:p>
            <a:pPr lvl="1"/>
            <a:r>
              <a:rPr lang="en-US" sz="2000" dirty="0"/>
              <a:t>What makes the system tick on the inside?</a:t>
            </a:r>
          </a:p>
          <a:p>
            <a:pPr lvl="0"/>
            <a:r>
              <a:rPr lang="en-US" sz="2000" dirty="0"/>
              <a:t>Some of you will become computer engineers.</a:t>
            </a:r>
          </a:p>
          <a:p>
            <a:pPr lvl="1"/>
            <a:r>
              <a:rPr lang="en-US" sz="2000" dirty="0"/>
              <a:t>This material is the foundation of your career.</a:t>
            </a:r>
          </a:p>
          <a:p>
            <a:r>
              <a:rPr lang="en-US" sz="2000" dirty="0"/>
              <a:t>Most of you will pursue other paths.</a:t>
            </a:r>
          </a:p>
          <a:p>
            <a:pPr lvl="1"/>
            <a:r>
              <a:rPr lang="en-US" sz="2000" dirty="0"/>
              <a:t>Digital systems are a tremendously valuable tool in your toolbox.</a:t>
            </a:r>
          </a:p>
          <a:p>
            <a:pPr lvl="1"/>
            <a:r>
              <a:rPr lang="en-US" sz="2000" dirty="0"/>
              <a:t>This course will get you to the point you can be dangerous!</a:t>
            </a:r>
          </a:p>
          <a:p>
            <a:pPr lvl="1"/>
            <a:r>
              <a:rPr lang="en-US" sz="2000" dirty="0"/>
              <a:t>Skills about managing complexity, designing nontrivial systems, debugging carry over to other fields.</a:t>
            </a:r>
          </a:p>
          <a:p>
            <a:pPr lvl="1"/>
            <a:r>
              <a:rPr lang="en-US" sz="2000" dirty="0"/>
              <a:t>Programmable microprocessors are one of humanities great ideas.</a:t>
            </a:r>
          </a:p>
          <a:p>
            <a:pPr lvl="1"/>
            <a:r>
              <a:rPr lang="en-US" sz="2000" dirty="0"/>
              <a:t>Computing has fundamentally changed the world we live in.</a:t>
            </a:r>
          </a:p>
          <a:p>
            <a:r>
              <a:rPr lang="en-US" sz="2000" dirty="0"/>
              <a:t>If you like this course, take E155 next Fall.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48447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Schedule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8AF4B0-4B2D-2A4C-B59E-EEC717D1E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93608"/>
              </p:ext>
            </p:extLst>
          </p:nvPr>
        </p:nvGraphicFramePr>
        <p:xfrm>
          <a:off x="1627221" y="1165703"/>
          <a:ext cx="5584757" cy="452659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33104">
                  <a:extLst>
                    <a:ext uri="{9D8B030D-6E8A-4147-A177-3AD203B41FA5}">
                      <a16:colId xmlns:a16="http://schemas.microsoft.com/office/drawing/2014/main" val="3143597618"/>
                    </a:ext>
                  </a:extLst>
                </a:gridCol>
                <a:gridCol w="398911">
                  <a:extLst>
                    <a:ext uri="{9D8B030D-6E8A-4147-A177-3AD203B41FA5}">
                      <a16:colId xmlns:a16="http://schemas.microsoft.com/office/drawing/2014/main" val="1037175648"/>
                    </a:ext>
                  </a:extLst>
                </a:gridCol>
                <a:gridCol w="2202560">
                  <a:extLst>
                    <a:ext uri="{9D8B030D-6E8A-4147-A177-3AD203B41FA5}">
                      <a16:colId xmlns:a16="http://schemas.microsoft.com/office/drawing/2014/main" val="1257377913"/>
                    </a:ext>
                  </a:extLst>
                </a:gridCol>
                <a:gridCol w="974483">
                  <a:extLst>
                    <a:ext uri="{9D8B030D-6E8A-4147-A177-3AD203B41FA5}">
                      <a16:colId xmlns:a16="http://schemas.microsoft.com/office/drawing/2014/main" val="1127060789"/>
                    </a:ext>
                  </a:extLst>
                </a:gridCol>
                <a:gridCol w="1575699">
                  <a:extLst>
                    <a:ext uri="{9D8B030D-6E8A-4147-A177-3AD203B41FA5}">
                      <a16:colId xmlns:a16="http://schemas.microsoft.com/office/drawing/2014/main" val="47253933"/>
                    </a:ext>
                  </a:extLst>
                </a:gridCol>
              </a:tblGrid>
              <a:tr h="164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Lecture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Topics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Readings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Assignment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2464840"/>
                  </a:ext>
                </a:extLst>
              </a:tr>
              <a:tr h="1573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1/22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Introduction: digital abstraction, numbers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1.1-1.5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720655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1/27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Logic gates, Static discipline, transistors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1.6-1.9, A1-A7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7272325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1/29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Combinational logic design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2.1-2.8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1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271569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2/3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Timing, sequential circuits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2.9-2.10, 3.1-3.2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1 due Digital Circuits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0512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Finite state machines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3.3-3.4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2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93018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Dynamic discipline, metastability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3.5-3.7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2 due Comb Logic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5052609"/>
                  </a:ext>
                </a:extLst>
              </a:tr>
              <a:tr h="145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2/12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Hardware description languages: Verilog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4.1-4.3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3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90547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2/17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Verilog, Part II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4.4-4.10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3 due Structural FSM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419757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2/19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Arithmetic circuits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5.1-5.2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4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6687523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2/24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Fixed and floating-point number systems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4 due Behavioral FSM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921115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2/26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Sequential building blocks, arrays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5.4-5.7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5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4492230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Catchup / Midterm Review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5 due Building blocks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675001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Midterm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330732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 Programming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C.1-C.7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1958092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 Programming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C.8-C.11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836275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3/16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Spring Break!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2269122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3/18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Spring Break!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45813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3/23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Microcontrollers: Memory-mapped I/O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9.1-9.3.3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6 due C Programming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43271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3/25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Parallel &amp; serial interfacing, ADCs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9.3-9.4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6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594555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3/30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I/O libraries and examples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7 due C I/O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34439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Assembly language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6.1-6.3.6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7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10660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Function calls, machine language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6.3.7-6.9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8 due C Peripherals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2794397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4/8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Single-cycle processor datapath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7.1-7.3.1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8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86776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4/13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Single-cycle processor control, Verilog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7.3, 7.6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9 due Assembly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429721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Multicycle processor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73551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10110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4/20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Pipelining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7.5.1-2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9 due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401088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10111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4/22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Advanced architecture: a sampler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Lab 10 due Multicycle Control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2720156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4/27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Case study: Processors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6.7, 8.7, 8.5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 10 due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2124096"/>
                  </a:ext>
                </a:extLst>
              </a:tr>
              <a:tr h="145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11001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4/29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Class summary and review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Lab 11 due Multicycle CPU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52" marR="8552" marT="85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29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51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Mondays: Labs (30%) </a:t>
            </a:r>
          </a:p>
          <a:p>
            <a:pPr lvl="1"/>
            <a:r>
              <a:rPr lang="en-US" dirty="0"/>
              <a:t>Must complete Lab 11 to pass the class</a:t>
            </a:r>
          </a:p>
          <a:p>
            <a:pPr lvl="1"/>
            <a:r>
              <a:rPr lang="en-US" dirty="0"/>
              <a:t>Digital Lab Tutoring Sat 12-2, Sun 12-6</a:t>
            </a:r>
          </a:p>
          <a:p>
            <a:pPr lvl="0"/>
            <a:r>
              <a:rPr lang="en-US" dirty="0"/>
              <a:t>Wednesdays: Problem Sets (20%)</a:t>
            </a:r>
          </a:p>
          <a:p>
            <a:pPr lvl="1"/>
            <a:r>
              <a:rPr lang="en-US" dirty="0"/>
              <a:t>TBP TBD</a:t>
            </a:r>
          </a:p>
          <a:p>
            <a:pPr lvl="0"/>
            <a:r>
              <a:rPr lang="en-US" dirty="0"/>
              <a:t>Midterm &amp; Final (50%)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You can have a 1-week extension on one assignment</a:t>
            </a:r>
          </a:p>
          <a:p>
            <a:pPr lvl="1"/>
            <a:r>
              <a:rPr lang="en-US" dirty="0"/>
              <a:t>Just turn it in with your assignment next week</a:t>
            </a:r>
          </a:p>
          <a:p>
            <a:r>
              <a:rPr lang="en-US" dirty="0"/>
              <a:t>Your lowest lab and problem set score will be dropped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Assignments</a:t>
            </a:r>
          </a:p>
        </p:txBody>
      </p:sp>
    </p:spTree>
    <p:extLst>
      <p:ext uri="{BB962C8B-B14F-4D97-AF65-F5344CB8AC3E}">
        <p14:creationId xmlns:p14="http://schemas.microsoft.com/office/powerpoint/2010/main" val="309927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Speak with other students, instructor, tutors AFTER you have made an effort by yourself.</a:t>
            </a:r>
          </a:p>
          <a:p>
            <a:pPr lvl="1"/>
            <a:r>
              <a:rPr lang="en-US" dirty="0"/>
              <a:t>Ask about tool issues in the lab!</a:t>
            </a:r>
          </a:p>
          <a:p>
            <a:pPr lvl="0"/>
            <a:r>
              <a:rPr lang="en-US" dirty="0"/>
              <a:t>Turn in your own work.  Not identical to others.</a:t>
            </a:r>
          </a:p>
          <a:p>
            <a:pPr lvl="1"/>
            <a:r>
              <a:rPr lang="en-US" dirty="0"/>
              <a:t>Don’t sit at adjacent computers and work in lockstep.</a:t>
            </a:r>
          </a:p>
          <a:p>
            <a:pPr lvl="1"/>
            <a:r>
              <a:rPr lang="en-US" dirty="0"/>
              <a:t>Pair programming prohibited.</a:t>
            </a:r>
          </a:p>
          <a:p>
            <a:r>
              <a:rPr lang="en-US" dirty="0"/>
              <a:t>Credit classmates with whom you discussed ideas.</a:t>
            </a:r>
          </a:p>
          <a:p>
            <a:r>
              <a:rPr lang="en-US" dirty="0"/>
              <a:t>Don’t refer to old solutions!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Collaboration Policy</a:t>
            </a:r>
          </a:p>
        </p:txBody>
      </p:sp>
    </p:spTree>
    <p:extLst>
      <p:ext uri="{BB962C8B-B14F-4D97-AF65-F5344CB8AC3E}">
        <p14:creationId xmlns:p14="http://schemas.microsoft.com/office/powerpoint/2010/main" val="37635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89037"/>
            <a:ext cx="4419600" cy="4525963"/>
          </a:xfrm>
        </p:spPr>
        <p:txBody>
          <a:bodyPr/>
          <a:lstStyle/>
          <a:p>
            <a:pPr lvl="0"/>
            <a:r>
              <a:rPr lang="en-US" sz="2000" dirty="0"/>
              <a:t>Many students have found it enjoyable and useful</a:t>
            </a:r>
          </a:p>
          <a:p>
            <a:pPr lvl="1"/>
            <a:r>
              <a:rPr lang="en-US" sz="2000" dirty="0"/>
              <a:t>Suggest reading before class, come with questions</a:t>
            </a:r>
          </a:p>
          <a:p>
            <a:pPr lvl="1"/>
            <a:r>
              <a:rPr lang="en-US" sz="2000" dirty="0"/>
              <a:t>Reread key parts as you are doing the assignments</a:t>
            </a:r>
          </a:p>
          <a:p>
            <a:pPr lvl="0"/>
            <a:r>
              <a:rPr lang="en-US" sz="2000" dirty="0"/>
              <a:t>Not everything in the assignments is covered in lecture.</a:t>
            </a:r>
          </a:p>
          <a:p>
            <a:pPr lvl="0"/>
            <a:r>
              <a:rPr lang="en-US" sz="2000" dirty="0"/>
              <a:t>Copies available in the Eng. Lounge and Digital Lab.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Textbook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B0C9-D928-9F45-8343-7C2458716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12" y="1189037"/>
            <a:ext cx="36268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76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17118</TotalTime>
  <Words>2286</Words>
  <Application>Microsoft Macintosh PowerPoint</Application>
  <PresentationFormat>On-screen Show (4:3)</PresentationFormat>
  <Paragraphs>634</Paragraphs>
  <Slides>49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0: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Josh Brake</cp:lastModifiedBy>
  <cp:revision>109</cp:revision>
  <cp:lastPrinted>2018-01-16T16:40:17Z</cp:lastPrinted>
  <dcterms:created xsi:type="dcterms:W3CDTF">2012-08-07T04:56:47Z</dcterms:created>
  <dcterms:modified xsi:type="dcterms:W3CDTF">2020-01-16T21:12:28Z</dcterms:modified>
</cp:coreProperties>
</file>