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3.xml" ContentType="application/vnd.openxmlformats-officedocument.presentationml.notesSlide+xml"/>
  <Override PartName="/ppt/tags/tag25.xml" ContentType="application/vnd.openxmlformats-officedocument.presentationml.tags+xml"/>
  <Override PartName="/ppt/notesSlides/notesSlide1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5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6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7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8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9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20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21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22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3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24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25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26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27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28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29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30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31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32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33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84" r:id="rId2"/>
    <p:sldId id="257" r:id="rId3"/>
    <p:sldId id="285" r:id="rId4"/>
    <p:sldId id="287" r:id="rId5"/>
    <p:sldId id="288" r:id="rId6"/>
    <p:sldId id="289" r:id="rId7"/>
    <p:sldId id="290" r:id="rId8"/>
    <p:sldId id="401" r:id="rId9"/>
    <p:sldId id="402" r:id="rId10"/>
    <p:sldId id="403" r:id="rId11"/>
    <p:sldId id="404" r:id="rId12"/>
    <p:sldId id="366" r:id="rId13"/>
    <p:sldId id="400" r:id="rId14"/>
    <p:sldId id="406" r:id="rId15"/>
    <p:sldId id="291" r:id="rId16"/>
    <p:sldId id="292" r:id="rId17"/>
    <p:sldId id="293" r:id="rId18"/>
    <p:sldId id="295" r:id="rId19"/>
    <p:sldId id="405" r:id="rId20"/>
    <p:sldId id="299" r:id="rId21"/>
    <p:sldId id="300" r:id="rId22"/>
    <p:sldId id="301" r:id="rId23"/>
    <p:sldId id="302" r:id="rId24"/>
    <p:sldId id="303" r:id="rId25"/>
    <p:sldId id="306" r:id="rId26"/>
    <p:sldId id="389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clrMru>
    <a:srgbClr val="32A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8" autoAdjust="0"/>
    <p:restoredTop sz="90877" autoAdjust="0"/>
  </p:normalViewPr>
  <p:slideViewPr>
    <p:cSldViewPr>
      <p:cViewPr varScale="1">
        <p:scale>
          <a:sx n="86" d="100"/>
          <a:sy n="86" d="100"/>
        </p:scale>
        <p:origin x="1136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58DC7-2DB0-F743-B206-666BD2CB356D}" type="datetimeFigureOut">
              <a:rPr lang="en-US" smtClean="0"/>
              <a:t>9/16/19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B4F19-52D0-CA4D-A6ED-ADA89533F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36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5E47-F045-4C01-A154-66E3997AD169}" type="datetimeFigureOut">
              <a:rPr lang="en-US" smtClean="0"/>
              <a:t>9/16/19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C52C-64D1-4EF5-AC14-14AF6A3FC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D2E1503E-EACF-3142-AD1F-7CBD8573E1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DB4F368-4724-3841-AF0B-812A139452A8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3F3080A3-914E-214E-94F9-BAD243FFF5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65B9C15-9878-DC40-B9B9-8BA996DE78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2145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84A4CB-4B48-4164-AE41-0C102DFCE321}" type="slidenum">
              <a:rPr lang="en-US"/>
              <a:pPr/>
              <a:t>10</a:t>
            </a:fld>
            <a:endParaRPr lang="en-US"/>
          </a:p>
        </p:txBody>
      </p:sp>
      <p:sp>
        <p:nvSpPr>
          <p:cNvPr id="105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70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84A4CB-4B48-4164-AE41-0C102DFCE321}" type="slidenum">
              <a:rPr lang="en-US"/>
              <a:pPr/>
              <a:t>11</a:t>
            </a:fld>
            <a:endParaRPr lang="en-US"/>
          </a:p>
        </p:txBody>
      </p:sp>
      <p:sp>
        <p:nvSpPr>
          <p:cNvPr id="105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04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A359FB-2417-487A-BF74-4237540605BD}" type="slidenum">
              <a:rPr lang="en-US"/>
              <a:pPr/>
              <a:t>12</a:t>
            </a:fld>
            <a:endParaRPr lang="en-US"/>
          </a:p>
        </p:txBody>
      </p:sp>
      <p:sp>
        <p:nvSpPr>
          <p:cNvPr id="105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32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A359FB-2417-487A-BF74-4237540605BD}" type="slidenum">
              <a:rPr lang="en-US"/>
              <a:pPr/>
              <a:t>13</a:t>
            </a:fld>
            <a:endParaRPr lang="en-US"/>
          </a:p>
        </p:txBody>
      </p:sp>
      <p:sp>
        <p:nvSpPr>
          <p:cNvPr id="105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8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A359FB-2417-487A-BF74-4237540605BD}" type="slidenum">
              <a:rPr lang="en-US"/>
              <a:pPr/>
              <a:t>14</a:t>
            </a:fld>
            <a:endParaRPr lang="en-US"/>
          </a:p>
        </p:txBody>
      </p:sp>
      <p:sp>
        <p:nvSpPr>
          <p:cNvPr id="105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54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9AE404-AC6E-4BB2-A1B0-D727B91D93E6}" type="slidenum">
              <a:rPr lang="en-US"/>
              <a:pPr/>
              <a:t>15</a:t>
            </a:fld>
            <a:endParaRPr lang="en-US"/>
          </a:p>
        </p:txBody>
      </p:sp>
      <p:sp>
        <p:nvSpPr>
          <p:cNvPr id="106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93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3CF4E0-26B8-42A5-BD73-2A09CF620B70}" type="slidenum">
              <a:rPr lang="en-US"/>
              <a:pPr/>
              <a:t>16</a:t>
            </a:fld>
            <a:endParaRPr lang="en-US"/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21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70A32C-35BC-4591-B532-2FC89FF01549}" type="slidenum">
              <a:rPr lang="en-US"/>
              <a:pPr/>
              <a:t>17</a:t>
            </a:fld>
            <a:endParaRPr lang="en-US"/>
          </a:p>
        </p:txBody>
      </p:sp>
      <p:sp>
        <p:nvSpPr>
          <p:cNvPr id="106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65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C23AB6-2A37-405E-90E9-CB240893B04C}" type="slidenum">
              <a:rPr lang="en-US"/>
              <a:pPr/>
              <a:t>18</a:t>
            </a:fld>
            <a:endParaRPr lang="en-US"/>
          </a:p>
        </p:txBody>
      </p:sp>
      <p:sp>
        <p:nvSpPr>
          <p:cNvPr id="112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5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6D984F-F7A1-4BB7-AC8D-C7877406EE02}" type="slidenum">
              <a:rPr lang="en-US"/>
              <a:pPr/>
              <a:t>19</a:t>
            </a:fld>
            <a:endParaRPr lang="en-US"/>
          </a:p>
        </p:txBody>
      </p:sp>
      <p:sp>
        <p:nvSpPr>
          <p:cNvPr id="113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6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160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FD99AD-16E0-4622-A761-67829316BF10}" type="slidenum">
              <a:rPr lang="en-US"/>
              <a:pPr/>
              <a:t>20</a:t>
            </a:fld>
            <a:endParaRPr lang="en-US"/>
          </a:p>
        </p:txBody>
      </p:sp>
      <p:sp>
        <p:nvSpPr>
          <p:cNvPr id="106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552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6CB88D-48E1-4C9F-8E6B-B887321DF1BE}" type="slidenum">
              <a:rPr lang="en-US"/>
              <a:pPr/>
              <a:t>21</a:t>
            </a:fld>
            <a:endParaRPr lang="en-US"/>
          </a:p>
        </p:txBody>
      </p:sp>
      <p:sp>
        <p:nvSpPr>
          <p:cNvPr id="106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541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D4713A-7E9A-4C91-8A48-BE39F6996402}" type="slidenum">
              <a:rPr lang="en-US"/>
              <a:pPr/>
              <a:t>22</a:t>
            </a:fld>
            <a:endParaRPr lang="en-US"/>
          </a:p>
        </p:txBody>
      </p:sp>
      <p:sp>
        <p:nvSpPr>
          <p:cNvPr id="106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400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15CA2F-47EA-418F-9EBD-97A4155A41AF}" type="slidenum">
              <a:rPr lang="en-US"/>
              <a:pPr/>
              <a:t>23</a:t>
            </a:fld>
            <a:endParaRPr lang="en-US"/>
          </a:p>
        </p:txBody>
      </p:sp>
      <p:sp>
        <p:nvSpPr>
          <p:cNvPr id="107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316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8AF5EA-38D5-463F-AD6E-F016E4A7D6C4}" type="slidenum">
              <a:rPr lang="en-US"/>
              <a:pPr/>
              <a:t>24</a:t>
            </a:fld>
            <a:endParaRPr lang="en-US"/>
          </a:p>
        </p:txBody>
      </p:sp>
      <p:sp>
        <p:nvSpPr>
          <p:cNvPr id="107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507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40D89E-CCED-4853-AC56-E7F03886E2BB}" type="slidenum">
              <a:rPr lang="en-US"/>
              <a:pPr/>
              <a:t>25</a:t>
            </a:fld>
            <a:endParaRPr lang="en-US"/>
          </a:p>
        </p:txBody>
      </p:sp>
      <p:sp>
        <p:nvSpPr>
          <p:cNvPr id="114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620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40D89E-CCED-4853-AC56-E7F03886E2BB}" type="slidenum">
              <a:rPr lang="en-US"/>
              <a:pPr/>
              <a:t>26</a:t>
            </a:fld>
            <a:endParaRPr lang="en-US"/>
          </a:p>
        </p:txBody>
      </p:sp>
      <p:sp>
        <p:nvSpPr>
          <p:cNvPr id="114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79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CF57E4-111B-4A79-9711-F08BB682276C}" type="slidenum">
              <a:rPr lang="en-US"/>
              <a:pPr/>
              <a:t>27</a:t>
            </a:fld>
            <a:endParaRPr lang="en-US"/>
          </a:p>
        </p:txBody>
      </p:sp>
      <p:sp>
        <p:nvSpPr>
          <p:cNvPr id="107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574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30E757-B907-4AF5-A770-2BCD353F0876}" type="slidenum">
              <a:rPr lang="en-US"/>
              <a:pPr/>
              <a:t>28</a:t>
            </a:fld>
            <a:endParaRPr lang="en-US"/>
          </a:p>
        </p:txBody>
      </p:sp>
      <p:sp>
        <p:nvSpPr>
          <p:cNvPr id="107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918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8EE945-2A13-42D4-8649-AE2459320D7B}" type="slidenum">
              <a:rPr lang="en-US"/>
              <a:pPr/>
              <a:t>29</a:t>
            </a:fld>
            <a:endParaRPr lang="en-US"/>
          </a:p>
        </p:txBody>
      </p:sp>
      <p:sp>
        <p:nvSpPr>
          <p:cNvPr id="107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71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DD3818-C691-4462-91B3-1A84E4E8F0B6}" type="slidenum">
              <a:rPr lang="en-US"/>
              <a:pPr/>
              <a:t>3</a:t>
            </a:fld>
            <a:endParaRPr lang="en-US"/>
          </a:p>
        </p:txBody>
      </p:sp>
      <p:sp>
        <p:nvSpPr>
          <p:cNvPr id="105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300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08E63B-A642-4B35-9A61-C4859844CC84}" type="slidenum">
              <a:rPr lang="en-US"/>
              <a:pPr/>
              <a:t>30</a:t>
            </a:fld>
            <a:endParaRPr lang="en-US"/>
          </a:p>
        </p:txBody>
      </p:sp>
      <p:sp>
        <p:nvSpPr>
          <p:cNvPr id="107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314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0B406A-CF8D-4916-9A38-C02CC9DC8B82}" type="slidenum">
              <a:rPr lang="en-US"/>
              <a:pPr/>
              <a:t>31</a:t>
            </a:fld>
            <a:endParaRPr lang="en-US"/>
          </a:p>
        </p:txBody>
      </p:sp>
      <p:sp>
        <p:nvSpPr>
          <p:cNvPr id="107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037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18667F-A05F-48B6-B3B2-A84846051A6E}" type="slidenum">
              <a:rPr lang="en-US"/>
              <a:pPr/>
              <a:t>32</a:t>
            </a:fld>
            <a:endParaRPr lang="en-US"/>
          </a:p>
        </p:txBody>
      </p:sp>
      <p:sp>
        <p:nvSpPr>
          <p:cNvPr id="107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993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B966C1-FD39-4003-B7A3-2F26DDF3498C}" type="slidenum">
              <a:rPr lang="en-US"/>
              <a:pPr/>
              <a:t>33</a:t>
            </a:fld>
            <a:endParaRPr lang="en-US"/>
          </a:p>
        </p:txBody>
      </p:sp>
      <p:sp>
        <p:nvSpPr>
          <p:cNvPr id="107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15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7E8EB-194F-4C85-9510-F4F182F8A923}" type="slidenum">
              <a:rPr lang="en-US"/>
              <a:pPr/>
              <a:t>34</a:t>
            </a:fld>
            <a:endParaRPr lang="en-US"/>
          </a:p>
        </p:txBody>
      </p:sp>
      <p:sp>
        <p:nvSpPr>
          <p:cNvPr id="108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86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477750-E0F0-4F51-AE77-6C21D8562040}" type="slidenum">
              <a:rPr lang="en-US"/>
              <a:pPr/>
              <a:t>4</a:t>
            </a:fld>
            <a:endParaRPr lang="en-US"/>
          </a:p>
        </p:txBody>
      </p:sp>
      <p:sp>
        <p:nvSpPr>
          <p:cNvPr id="105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56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F69010-F3BB-4668-BEDA-1437D9B3C51A}" type="slidenum">
              <a:rPr lang="en-US"/>
              <a:pPr/>
              <a:t>5</a:t>
            </a:fld>
            <a:endParaRPr lang="en-US"/>
          </a:p>
        </p:txBody>
      </p:sp>
      <p:sp>
        <p:nvSpPr>
          <p:cNvPr id="105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53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84A4CB-4B48-4164-AE41-0C102DFCE321}" type="slidenum">
              <a:rPr lang="en-US"/>
              <a:pPr/>
              <a:t>6</a:t>
            </a:fld>
            <a:endParaRPr lang="en-US"/>
          </a:p>
        </p:txBody>
      </p:sp>
      <p:sp>
        <p:nvSpPr>
          <p:cNvPr id="105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11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A359FB-2417-487A-BF74-4237540605BD}" type="slidenum">
              <a:rPr lang="en-US"/>
              <a:pPr/>
              <a:t>7</a:t>
            </a:fld>
            <a:endParaRPr lang="en-US"/>
          </a:p>
        </p:txBody>
      </p:sp>
      <p:sp>
        <p:nvSpPr>
          <p:cNvPr id="105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42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84A4CB-4B48-4164-AE41-0C102DFCE321}" type="slidenum">
              <a:rPr lang="en-US"/>
              <a:pPr/>
              <a:t>8</a:t>
            </a:fld>
            <a:endParaRPr lang="en-US"/>
          </a:p>
        </p:txBody>
      </p:sp>
      <p:sp>
        <p:nvSpPr>
          <p:cNvPr id="105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33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84A4CB-4B48-4164-AE41-0C102DFCE321}" type="slidenum">
              <a:rPr lang="en-US"/>
              <a:pPr/>
              <a:t>9</a:t>
            </a:fld>
            <a:endParaRPr lang="en-US"/>
          </a:p>
        </p:txBody>
      </p:sp>
      <p:sp>
        <p:nvSpPr>
          <p:cNvPr id="105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05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Chapter 2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39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Lecture 9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08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12C447-90FA-420C-B74C-1A635C444937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2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E7ED6BBA-2425-4A43-B586-383F2BB07C4C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68946159-E475-47D9-8550-A9F0B445C79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DCC2DC-EBCD-44EE-92DB-9C06DDE632FD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6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1-&lt;</a:t>
            </a:r>
            <a:fld id="{B4FEF99E-A19F-4A0B-A62E-3729EECDD90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50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9F7ADD3E-E1D6-46D5-BCAD-B4AEBA813F75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660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1E0959C-64E3-5747-B117-D63FEC92B5A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85800" y="6248400"/>
            <a:ext cx="7772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230745-C281-EA47-9BE8-AF4FC50421F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1BE0502-0B5A-424E-B7C7-93BA69F8CCD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2A4A46-44A4-FC4A-9F34-EF42A9EF8325}"/>
              </a:ext>
            </a:extLst>
          </p:cNvPr>
          <p:cNvSpPr/>
          <p:nvPr userDrawn="1"/>
        </p:nvSpPr>
        <p:spPr>
          <a:xfrm>
            <a:off x="152400" y="5924550"/>
            <a:ext cx="88392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47636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6080-453C-4BEF-9A1F-F094B996EB79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EFE9-D440-4A3B-858C-5FEDF5DD0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tags" Target="../tags/tag31.xml"/><Relationship Id="rId7" Type="http://schemas.openxmlformats.org/officeDocument/2006/relationships/oleObject" Target="../embeddings/oleObject4.bin"/><Relationship Id="rId2" Type="http://schemas.openxmlformats.org/officeDocument/2006/relationships/tags" Target="../tags/tag30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tags" Target="../tags/tag41.xml"/><Relationship Id="rId7" Type="http://schemas.openxmlformats.org/officeDocument/2006/relationships/oleObject" Target="../embeddings/oleObject5.bin"/><Relationship Id="rId2" Type="http://schemas.openxmlformats.org/officeDocument/2006/relationships/tags" Target="../tags/tag40.xml"/><Relationship Id="rId1" Type="http://schemas.openxmlformats.org/officeDocument/2006/relationships/vmlDrawing" Target="../drawings/vmlDrawing4.v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tags" Target="../tags/tag44.xml"/><Relationship Id="rId7" Type="http://schemas.openxmlformats.org/officeDocument/2006/relationships/oleObject" Target="../embeddings/oleObject6.bin"/><Relationship Id="rId2" Type="http://schemas.openxmlformats.org/officeDocument/2006/relationships/tags" Target="../tags/tag43.xml"/><Relationship Id="rId1" Type="http://schemas.openxmlformats.org/officeDocument/2006/relationships/vmlDrawing" Target="../drawings/vmlDrawing5.v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tags" Target="../tags/tag47.xml"/><Relationship Id="rId7" Type="http://schemas.openxmlformats.org/officeDocument/2006/relationships/oleObject" Target="../embeddings/oleObject7.bin"/><Relationship Id="rId2" Type="http://schemas.openxmlformats.org/officeDocument/2006/relationships/tags" Target="../tags/tag46.xml"/><Relationship Id="rId1" Type="http://schemas.openxmlformats.org/officeDocument/2006/relationships/vmlDrawing" Target="../drawings/vmlDrawing6.v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tags" Target="../tags/tag50.xml"/><Relationship Id="rId7" Type="http://schemas.openxmlformats.org/officeDocument/2006/relationships/oleObject" Target="../embeddings/oleObject8.bin"/><Relationship Id="rId2" Type="http://schemas.openxmlformats.org/officeDocument/2006/relationships/tags" Target="../tags/tag49.xml"/><Relationship Id="rId1" Type="http://schemas.openxmlformats.org/officeDocument/2006/relationships/vmlDrawing" Target="../drawings/vmlDrawing7.v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tags" Target="../tags/tag55.xml"/><Relationship Id="rId7" Type="http://schemas.openxmlformats.org/officeDocument/2006/relationships/oleObject" Target="../embeddings/oleObject9.bin"/><Relationship Id="rId2" Type="http://schemas.openxmlformats.org/officeDocument/2006/relationships/tags" Target="../tags/tag54.xml"/><Relationship Id="rId1" Type="http://schemas.openxmlformats.org/officeDocument/2006/relationships/vmlDrawing" Target="../drawings/vmlDrawing8.v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tags" Target="../tags/tag68.xml"/><Relationship Id="rId7" Type="http://schemas.openxmlformats.org/officeDocument/2006/relationships/oleObject" Target="../embeddings/oleObject10.bin"/><Relationship Id="rId2" Type="http://schemas.openxmlformats.org/officeDocument/2006/relationships/tags" Target="../tags/tag67.xml"/><Relationship Id="rId1" Type="http://schemas.openxmlformats.org/officeDocument/2006/relationships/vmlDrawing" Target="../drawings/vmlDrawing9.vml"/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tags" Target="../tags/tag74.xml"/><Relationship Id="rId7" Type="http://schemas.openxmlformats.org/officeDocument/2006/relationships/oleObject" Target="../embeddings/oleObject11.bin"/><Relationship Id="rId2" Type="http://schemas.openxmlformats.org/officeDocument/2006/relationships/tags" Target="../tags/tag73.xml"/><Relationship Id="rId1" Type="http://schemas.openxmlformats.org/officeDocument/2006/relationships/vmlDrawing" Target="../drawings/vmlDrawing10.vml"/><Relationship Id="rId6" Type="http://schemas.openxmlformats.org/officeDocument/2006/relationships/notesSlide" Target="../notesSlides/notesSlide3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tags" Target="../tags/tag5.xml"/><Relationship Id="rId7" Type="http://schemas.openxmlformats.org/officeDocument/2006/relationships/oleObject" Target="../embeddings/oleObject1.bin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.wmf"/><Relationship Id="rId4" Type="http://schemas.openxmlformats.org/officeDocument/2006/relationships/tags" Target="../tags/tag6.xml"/><Relationship Id="rId9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tags" Target="../tags/tag10.xml"/><Relationship Id="rId7" Type="http://schemas.openxmlformats.org/officeDocument/2006/relationships/oleObject" Target="../embeddings/oleObject3.bin"/><Relationship Id="rId2" Type="http://schemas.openxmlformats.org/officeDocument/2006/relationships/tags" Target="../tags/tag9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DA1E0682-7980-454F-944D-3280DDBF53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876800" y="2743200"/>
            <a:ext cx="4191000" cy="1600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Lecture 9: </a:t>
            </a:r>
            <a:b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</a:br>
            <a:r>
              <a:rPr lang="en-US" altLang="en-US" sz="24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Shift, </a:t>
            </a:r>
            <a:r>
              <a:rPr lang="en-US" altLang="en-US" sz="2400" b="1" dirty="0" err="1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Mult</a:t>
            </a:r>
            <a:r>
              <a:rPr lang="en-US" altLang="en-US" sz="24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, </a:t>
            </a:r>
            <a:r>
              <a:rPr lang="en-US" altLang="en-US" sz="2400" b="1" dirty="0" err="1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Div</a:t>
            </a:r>
            <a:br>
              <a:rPr lang="en-US" altLang="en-US" sz="24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</a:br>
            <a:r>
              <a:rPr lang="en-US" altLang="en-US" sz="24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Fixed &amp; Floating Point</a:t>
            </a:r>
          </a:p>
        </p:txBody>
      </p:sp>
      <p:sp>
        <p:nvSpPr>
          <p:cNvPr id="15362" name="Line 4">
            <a:extLst>
              <a:ext uri="{FF2B5EF4-FFF2-40B4-BE49-F238E27FC236}">
                <a16:creationId xmlns:a16="http://schemas.microsoft.com/office/drawing/2014/main" id="{27BFFB2D-1369-824C-8077-7F4215AD1F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Line 5">
            <a:extLst>
              <a:ext uri="{FF2B5EF4-FFF2-40B4-BE49-F238E27FC236}">
                <a16:creationId xmlns:a16="http://schemas.microsoft.com/office/drawing/2014/main" id="{00A5256B-DC5F-F743-9B70-2FEBC0BE80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Line 6">
            <a:extLst>
              <a:ext uri="{FF2B5EF4-FFF2-40B4-BE49-F238E27FC236}">
                <a16:creationId xmlns:a16="http://schemas.microsoft.com/office/drawing/2014/main" id="{09C03B16-F696-DD4B-A3C9-E4EED7E1FB4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7">
            <a:extLst>
              <a:ext uri="{FF2B5EF4-FFF2-40B4-BE49-F238E27FC236}">
                <a16:creationId xmlns:a16="http://schemas.microsoft.com/office/drawing/2014/main" id="{4AC4167B-AAA7-AB42-91B4-957EBBDC27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6294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6" name="Picture 1" descr="ddcacover.jpg">
            <a:extLst>
              <a:ext uri="{FF2B5EF4-FFF2-40B4-BE49-F238E27FC236}">
                <a16:creationId xmlns:a16="http://schemas.microsoft.com/office/drawing/2014/main" id="{6A47BA2A-8CE9-8946-BF46-969BB12C9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447800"/>
            <a:ext cx="438626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2">
            <a:extLst>
              <a:ext uri="{FF2B5EF4-FFF2-40B4-BE49-F238E27FC236}">
                <a16:creationId xmlns:a16="http://schemas.microsoft.com/office/drawing/2014/main" id="{5FD2FB04-88C7-144F-9589-7AA8323E7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dirty="0">
                <a:latin typeface="Arial Black" panose="020B0604020202020204" pitchFamily="34" charset="0"/>
              </a:rPr>
              <a:t>E85</a:t>
            </a:r>
            <a:r>
              <a:rPr lang="en-US" altLang="en-US" dirty="0">
                <a:latin typeface="Arial Black" panose="020B0604020202020204" pitchFamily="34" charset="0"/>
              </a:rPr>
              <a:t> Digital Design &amp; Computer Engineering</a:t>
            </a: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37CC95-1740-C743-B13C-82C1C606A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400" y="5168900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89948"/>
      </p:ext>
    </p:extLst>
  </p:cSld>
  <p:clrMapOvr>
    <a:masterClrMapping/>
  </p:clrMapOvr>
  <p:transition advTm="7000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80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457200" y="978877"/>
            <a:ext cx="7467600" cy="495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A/B = Q + R/B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</a:rPr>
              <a:t>Decimal Example:  </a:t>
            </a:r>
            <a:r>
              <a:rPr lang="en-US" sz="2800" b="1" dirty="0"/>
              <a:t>2584/15 = 172 R4</a:t>
            </a:r>
          </a:p>
          <a:p>
            <a:pPr marL="0" indent="0">
              <a:buNone/>
            </a:pPr>
            <a:r>
              <a:rPr lang="en-US" sz="2800" b="1" dirty="0"/>
              <a:t>Long-Hand:</a:t>
            </a:r>
          </a:p>
          <a:p>
            <a:pPr marL="0" indent="0">
              <a:buNone/>
            </a:pPr>
            <a:endParaRPr lang="en-US" sz="2800" b="1" dirty="0"/>
          </a:p>
        </p:txBody>
      </p:sp>
      <p:sp>
        <p:nvSpPr>
          <p:cNvPr id="94617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" y="762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Dividers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3" y="2781300"/>
            <a:ext cx="1877970" cy="25812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00599" y="1991380"/>
            <a:ext cx="3743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Long-Hand Revisited: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723" y="2447925"/>
            <a:ext cx="2172601" cy="34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1712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80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200025" y="978877"/>
            <a:ext cx="7467600" cy="495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A/B = Q + R/B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</a:rPr>
              <a:t>Decimal:  </a:t>
            </a:r>
            <a:r>
              <a:rPr lang="en-US" sz="2800" b="1" dirty="0"/>
              <a:t>2584/15 = 172 R4</a:t>
            </a:r>
          </a:p>
          <a:p>
            <a:pPr marL="0" indent="0">
              <a:buNone/>
            </a:pPr>
            <a:endParaRPr lang="en-US" sz="2800" b="1" dirty="0"/>
          </a:p>
        </p:txBody>
      </p:sp>
      <p:sp>
        <p:nvSpPr>
          <p:cNvPr id="94617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" y="762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Dividers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95800" y="1487865"/>
            <a:ext cx="4657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Binary:   </a:t>
            </a:r>
            <a:r>
              <a:rPr lang="en-US" sz="2800" b="1" dirty="0"/>
              <a:t>1101/0010 = 0110 R1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973" y="2087126"/>
            <a:ext cx="2401202" cy="37897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706" y="2103157"/>
            <a:ext cx="2784694" cy="373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3166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Divider Algorithm</a:t>
            </a: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37528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A/B = Q + R/B</a:t>
            </a:r>
            <a:endParaRPr lang="en-US" sz="2600" b="1" dirty="0">
              <a:solidFill>
                <a:schemeClr val="accent1"/>
              </a:solidFill>
              <a:latin typeface="+mj-lt"/>
              <a:cs typeface="Arial" charset="0"/>
            </a:endParaRPr>
          </a:p>
          <a:p>
            <a:endParaRPr lang="en-US" sz="2600" dirty="0">
              <a:latin typeface="Times New Roman" pitchFamily="18" charset="0"/>
              <a:cs typeface="Arial" charset="0"/>
            </a:endParaRPr>
          </a:p>
          <a:p>
            <a:r>
              <a:rPr lang="en-US" sz="2600" dirty="0">
                <a:latin typeface="Times New Roman" pitchFamily="18" charset="0"/>
                <a:cs typeface="Arial" charset="0"/>
              </a:rPr>
              <a:t>R</a:t>
            </a:r>
            <a:r>
              <a:rPr lang="en-US" sz="2600" dirty="0">
                <a:latin typeface="Courier (W1)" pitchFamily="49" charset="0"/>
                <a:cs typeface="Arial" charset="0"/>
              </a:rPr>
              <a:t>’</a:t>
            </a:r>
            <a:r>
              <a:rPr lang="en-US" sz="2600" dirty="0">
                <a:latin typeface="Times New Roman" pitchFamily="18" charset="0"/>
                <a:cs typeface="Arial" charset="0"/>
              </a:rPr>
              <a:t> = 0</a:t>
            </a:r>
          </a:p>
          <a:p>
            <a:r>
              <a:rPr lang="en-US" sz="2600" dirty="0">
                <a:latin typeface="Times New Roman" pitchFamily="18" charset="0"/>
                <a:cs typeface="Arial" charset="0"/>
              </a:rPr>
              <a:t>for </a:t>
            </a:r>
            <a:r>
              <a:rPr lang="en-US" sz="2600" i="1" dirty="0" err="1">
                <a:latin typeface="Times New Roman" pitchFamily="18" charset="0"/>
                <a:cs typeface="Arial" charset="0"/>
              </a:rPr>
              <a:t>i</a:t>
            </a:r>
            <a:r>
              <a:rPr lang="en-US" sz="2600" dirty="0">
                <a:latin typeface="Times New Roman" pitchFamily="18" charset="0"/>
                <a:cs typeface="Arial" charset="0"/>
              </a:rPr>
              <a:t> = N-1 to 0</a:t>
            </a:r>
          </a:p>
          <a:p>
            <a:r>
              <a:rPr lang="en-US" sz="2600" dirty="0">
                <a:latin typeface="Times New Roman" pitchFamily="18" charset="0"/>
                <a:cs typeface="Arial" charset="0"/>
              </a:rPr>
              <a:t>    R = {R</a:t>
            </a:r>
            <a:r>
              <a:rPr lang="en-US" sz="2600" dirty="0">
                <a:latin typeface="Courier (W1)" pitchFamily="49" charset="0"/>
                <a:cs typeface="Arial" charset="0"/>
              </a:rPr>
              <a:t>’</a:t>
            </a:r>
            <a:r>
              <a:rPr lang="en-US" sz="2600" dirty="0">
                <a:latin typeface="Times New Roman" pitchFamily="18" charset="0"/>
                <a:cs typeface="Arial" charset="0"/>
              </a:rPr>
              <a:t> &lt;&lt; 1, A</a:t>
            </a:r>
            <a:r>
              <a:rPr lang="en-US" sz="2600" i="1" baseline="-25000" dirty="0">
                <a:latin typeface="Times New Roman" pitchFamily="18" charset="0"/>
                <a:cs typeface="Arial" charset="0"/>
              </a:rPr>
              <a:t>i</a:t>
            </a:r>
            <a:r>
              <a:rPr lang="en-US" sz="2600" dirty="0">
                <a:latin typeface="Times New Roman" pitchFamily="18" charset="0"/>
                <a:cs typeface="Arial" charset="0"/>
              </a:rPr>
              <a:t>}</a:t>
            </a:r>
          </a:p>
          <a:p>
            <a:r>
              <a:rPr lang="en-US" sz="2600" dirty="0">
                <a:latin typeface="Times New Roman" pitchFamily="18" charset="0"/>
                <a:cs typeface="Arial" charset="0"/>
              </a:rPr>
              <a:t>    D = R - B</a:t>
            </a:r>
          </a:p>
          <a:p>
            <a:r>
              <a:rPr lang="en-US" sz="2600" dirty="0">
                <a:latin typeface="Times New Roman" pitchFamily="18" charset="0"/>
                <a:cs typeface="Arial" charset="0"/>
              </a:rPr>
              <a:t>    if D &lt; 0, Q</a:t>
            </a:r>
            <a:r>
              <a:rPr lang="en-US" sz="2600" i="1" baseline="-25000" dirty="0">
                <a:latin typeface="Times New Roman" pitchFamily="18" charset="0"/>
                <a:cs typeface="Arial" charset="0"/>
              </a:rPr>
              <a:t>i</a:t>
            </a:r>
            <a:r>
              <a:rPr lang="en-US" sz="2600" dirty="0">
                <a:latin typeface="Times New Roman" pitchFamily="18" charset="0"/>
                <a:cs typeface="Arial" charset="0"/>
              </a:rPr>
              <a:t>= 0;  R</a:t>
            </a:r>
            <a:r>
              <a:rPr lang="en-US" sz="2600" dirty="0">
                <a:latin typeface="Courier (W1)" pitchFamily="49" charset="0"/>
                <a:cs typeface="Arial" charset="0"/>
              </a:rPr>
              <a:t>’</a:t>
            </a:r>
            <a:r>
              <a:rPr lang="en-US" sz="2600" dirty="0">
                <a:latin typeface="Times New Roman" pitchFamily="18" charset="0"/>
                <a:cs typeface="Arial" charset="0"/>
              </a:rPr>
              <a:t>= R</a:t>
            </a:r>
          </a:p>
          <a:p>
            <a:r>
              <a:rPr lang="en-US" sz="2600" dirty="0">
                <a:latin typeface="Times New Roman" pitchFamily="18" charset="0"/>
                <a:cs typeface="Arial" charset="0"/>
              </a:rPr>
              <a:t>    else        Q</a:t>
            </a:r>
            <a:r>
              <a:rPr lang="en-US" sz="2600" i="1" baseline="-25000" dirty="0">
                <a:latin typeface="Times New Roman" pitchFamily="18" charset="0"/>
                <a:cs typeface="Arial" charset="0"/>
              </a:rPr>
              <a:t>i</a:t>
            </a:r>
            <a:r>
              <a:rPr lang="en-US" sz="2600" dirty="0">
                <a:latin typeface="Times New Roman" pitchFamily="18" charset="0"/>
                <a:cs typeface="Arial" charset="0"/>
              </a:rPr>
              <a:t>= 1;  R</a:t>
            </a:r>
            <a:r>
              <a:rPr lang="en-US" sz="2600" dirty="0">
                <a:latin typeface="Courier (W1)" pitchFamily="49" charset="0"/>
                <a:cs typeface="Arial" charset="0"/>
              </a:rPr>
              <a:t>’</a:t>
            </a:r>
            <a:r>
              <a:rPr lang="en-US" sz="2600" dirty="0">
                <a:latin typeface="Times New Roman" pitchFamily="18" charset="0"/>
                <a:cs typeface="Arial" charset="0"/>
              </a:rPr>
              <a:t>= D</a:t>
            </a:r>
          </a:p>
          <a:p>
            <a:r>
              <a:rPr lang="en-US" sz="2600" dirty="0">
                <a:latin typeface="Times New Roman" pitchFamily="18" charset="0"/>
                <a:cs typeface="Arial" charset="0"/>
              </a:rPr>
              <a:t>R=R</a:t>
            </a:r>
            <a:r>
              <a:rPr lang="en-US" sz="2600" dirty="0">
                <a:latin typeface="Courier (W1)" pitchFamily="49" charset="0"/>
                <a:cs typeface="Arial" charset="0"/>
              </a:rPr>
              <a:t>’</a:t>
            </a:r>
            <a:endParaRPr lang="en-US" sz="26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6774" y="1240215"/>
            <a:ext cx="4457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Binary:   </a:t>
            </a:r>
            <a:r>
              <a:rPr lang="en-US" sz="2800" b="1" dirty="0"/>
              <a:t>1101/10 = 0110 R1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656" y="1855507"/>
            <a:ext cx="2784694" cy="373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0979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4 x 4 Divider</a:t>
            </a:r>
          </a:p>
        </p:txBody>
      </p:sp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867229"/>
            <a:ext cx="3148477" cy="240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14573" y="3105151"/>
            <a:ext cx="345327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200" b="1" dirty="0">
                <a:solidFill>
                  <a:schemeClr val="accent1"/>
                </a:solidFill>
                <a:latin typeface="+mj-lt"/>
                <a:cs typeface="Arial" charset="0"/>
              </a:rPr>
              <a:t>Division: </a:t>
            </a:r>
            <a:r>
              <a:rPr lang="en-US" sz="2200" dirty="0">
                <a:latin typeface="Times New Roman" pitchFamily="18" charset="0"/>
                <a:cs typeface="Arial" charset="0"/>
              </a:rPr>
              <a:t>A/B = Q + R/B</a:t>
            </a:r>
            <a:endParaRPr lang="en-US" sz="2200" b="1" dirty="0">
              <a:solidFill>
                <a:schemeClr val="accent1"/>
              </a:solidFill>
              <a:latin typeface="+mj-lt"/>
              <a:cs typeface="Arial" charset="0"/>
            </a:endParaRPr>
          </a:p>
          <a:p>
            <a:r>
              <a:rPr lang="en-US" sz="2200" dirty="0">
                <a:latin typeface="Times New Roman" pitchFamily="18" charset="0"/>
                <a:cs typeface="Arial" charset="0"/>
              </a:rPr>
              <a:t>R</a:t>
            </a:r>
            <a:r>
              <a:rPr lang="en-US" sz="2200" dirty="0">
                <a:latin typeface="Courier (W1)" pitchFamily="49" charset="0"/>
                <a:cs typeface="Arial" charset="0"/>
              </a:rPr>
              <a:t>’</a:t>
            </a:r>
            <a:r>
              <a:rPr lang="en-US" sz="2200" dirty="0">
                <a:latin typeface="Times New Roman" pitchFamily="18" charset="0"/>
                <a:cs typeface="Arial" charset="0"/>
              </a:rPr>
              <a:t> = 0</a:t>
            </a:r>
          </a:p>
          <a:p>
            <a:r>
              <a:rPr lang="en-US" sz="2200" dirty="0">
                <a:latin typeface="Times New Roman" pitchFamily="18" charset="0"/>
                <a:cs typeface="Arial" charset="0"/>
              </a:rPr>
              <a:t>for </a:t>
            </a:r>
            <a:r>
              <a:rPr lang="en-US" sz="2200" i="1" dirty="0" err="1">
                <a:latin typeface="Times New Roman" pitchFamily="18" charset="0"/>
                <a:cs typeface="Arial" charset="0"/>
              </a:rPr>
              <a:t>i</a:t>
            </a:r>
            <a:r>
              <a:rPr lang="en-US" sz="2200" dirty="0">
                <a:latin typeface="Times New Roman" pitchFamily="18" charset="0"/>
                <a:cs typeface="Arial" charset="0"/>
              </a:rPr>
              <a:t> = N-1 to 0</a:t>
            </a:r>
          </a:p>
          <a:p>
            <a:r>
              <a:rPr lang="en-US" sz="2200" dirty="0">
                <a:latin typeface="Times New Roman" pitchFamily="18" charset="0"/>
                <a:cs typeface="Arial" charset="0"/>
              </a:rPr>
              <a:t>  R = {R</a:t>
            </a:r>
            <a:r>
              <a:rPr lang="en-US" sz="2200" dirty="0">
                <a:latin typeface="Courier (W1)" pitchFamily="49" charset="0"/>
                <a:cs typeface="Arial" charset="0"/>
              </a:rPr>
              <a:t>’</a:t>
            </a:r>
            <a:r>
              <a:rPr lang="en-US" sz="2200" dirty="0">
                <a:latin typeface="Times New Roman" pitchFamily="18" charset="0"/>
                <a:cs typeface="Arial" charset="0"/>
              </a:rPr>
              <a:t> &lt;&lt; 1, A</a:t>
            </a:r>
            <a:r>
              <a:rPr lang="en-US" sz="2200" i="1" baseline="-25000" dirty="0">
                <a:latin typeface="Times New Roman" pitchFamily="18" charset="0"/>
                <a:cs typeface="Arial" charset="0"/>
              </a:rPr>
              <a:t>i</a:t>
            </a:r>
            <a:r>
              <a:rPr lang="en-US" sz="2200" dirty="0">
                <a:latin typeface="Times New Roman" pitchFamily="18" charset="0"/>
                <a:cs typeface="Arial" charset="0"/>
              </a:rPr>
              <a:t>}</a:t>
            </a:r>
          </a:p>
          <a:p>
            <a:r>
              <a:rPr lang="en-US" sz="2200" dirty="0">
                <a:latin typeface="Times New Roman" pitchFamily="18" charset="0"/>
                <a:cs typeface="Arial" charset="0"/>
              </a:rPr>
              <a:t>  D = R - B</a:t>
            </a:r>
          </a:p>
          <a:p>
            <a:r>
              <a:rPr lang="en-US" sz="2200" dirty="0">
                <a:latin typeface="Times New Roman" pitchFamily="18" charset="0"/>
                <a:cs typeface="Arial" charset="0"/>
              </a:rPr>
              <a:t>  if D &lt; 0, Q</a:t>
            </a:r>
            <a:r>
              <a:rPr lang="en-US" sz="2200" i="1" baseline="-25000" dirty="0">
                <a:latin typeface="Times New Roman" pitchFamily="18" charset="0"/>
                <a:cs typeface="Arial" charset="0"/>
              </a:rPr>
              <a:t>i</a:t>
            </a:r>
            <a:r>
              <a:rPr lang="en-US" sz="2200" dirty="0">
                <a:latin typeface="Times New Roman" pitchFamily="18" charset="0"/>
                <a:cs typeface="Arial" charset="0"/>
              </a:rPr>
              <a:t>=0, R</a:t>
            </a:r>
            <a:r>
              <a:rPr lang="en-US" sz="2200" dirty="0">
                <a:latin typeface="Courier (W1)" pitchFamily="49" charset="0"/>
                <a:cs typeface="Arial" charset="0"/>
              </a:rPr>
              <a:t>’</a:t>
            </a:r>
            <a:r>
              <a:rPr lang="en-US" sz="2200" dirty="0">
                <a:latin typeface="Times New Roman" pitchFamily="18" charset="0"/>
                <a:cs typeface="Arial" charset="0"/>
              </a:rPr>
              <a:t>=R</a:t>
            </a:r>
          </a:p>
          <a:p>
            <a:r>
              <a:rPr lang="en-US" sz="2200" dirty="0">
                <a:latin typeface="Times New Roman" pitchFamily="18" charset="0"/>
                <a:cs typeface="Arial" charset="0"/>
              </a:rPr>
              <a:t>  else        Q</a:t>
            </a:r>
            <a:r>
              <a:rPr lang="en-US" sz="2200" i="1" baseline="-25000" dirty="0">
                <a:latin typeface="Times New Roman" pitchFamily="18" charset="0"/>
                <a:cs typeface="Arial" charset="0"/>
              </a:rPr>
              <a:t>i</a:t>
            </a:r>
            <a:r>
              <a:rPr lang="en-US" sz="2200" dirty="0">
                <a:latin typeface="Times New Roman" pitchFamily="18" charset="0"/>
                <a:cs typeface="Arial" charset="0"/>
              </a:rPr>
              <a:t>=1, R</a:t>
            </a:r>
            <a:r>
              <a:rPr lang="en-US" sz="2200" dirty="0">
                <a:latin typeface="Courier (W1)" pitchFamily="49" charset="0"/>
                <a:cs typeface="Arial" charset="0"/>
              </a:rPr>
              <a:t>’</a:t>
            </a:r>
            <a:r>
              <a:rPr lang="en-US" sz="2200" dirty="0">
                <a:latin typeface="Times New Roman" pitchFamily="18" charset="0"/>
                <a:cs typeface="Arial" charset="0"/>
              </a:rPr>
              <a:t>=D</a:t>
            </a:r>
          </a:p>
          <a:p>
            <a:r>
              <a:rPr lang="en-US" sz="2200" dirty="0">
                <a:latin typeface="Times New Roman" pitchFamily="18" charset="0"/>
                <a:cs typeface="Arial" charset="0"/>
              </a:rPr>
              <a:t>R=R</a:t>
            </a:r>
            <a:r>
              <a:rPr lang="en-US" sz="2200" dirty="0">
                <a:latin typeface="Courier (W1)" pitchFamily="49" charset="0"/>
                <a:cs typeface="Arial" charset="0"/>
              </a:rPr>
              <a:t>’</a:t>
            </a:r>
            <a:endParaRPr lang="en-US" sz="2200" dirty="0">
              <a:latin typeface="Times New Roman" pitchFamily="18" charset="0"/>
              <a:cs typeface="Arial" charset="0"/>
            </a:endParaRP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990600"/>
            <a:ext cx="3394677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3825" y="5448300"/>
            <a:ext cx="5788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Each row computes one iteration of the division algorithm.</a:t>
            </a:r>
          </a:p>
        </p:txBody>
      </p:sp>
    </p:spTree>
    <p:extLst>
      <p:ext uri="{BB962C8B-B14F-4D97-AF65-F5344CB8AC3E}">
        <p14:creationId xmlns:p14="http://schemas.microsoft.com/office/powerpoint/2010/main" val="281325238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4 x 4 Divider</a:t>
            </a:r>
          </a:p>
        </p:txBody>
      </p:sp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867229"/>
            <a:ext cx="3148477" cy="240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990600"/>
            <a:ext cx="3394677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3825" y="5448300"/>
            <a:ext cx="5788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Each row computes one iteration of the division algorithm.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606" y="3124200"/>
            <a:ext cx="1966772" cy="263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6599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5130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Numbers we can represent using binary representations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b="1" dirty="0">
                <a:solidFill>
                  <a:srgbClr val="0070C0"/>
                </a:solidFill>
                <a:latin typeface="+mj-lt"/>
                <a:cs typeface="Arial" charset="0"/>
              </a:rPr>
              <a:t>Positive numbers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600" dirty="0">
                <a:latin typeface="+mj-lt"/>
                <a:cs typeface="Arial" charset="0"/>
              </a:rPr>
              <a:t>Unsigned binary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b="1" dirty="0">
                <a:solidFill>
                  <a:srgbClr val="0070C0"/>
                </a:solidFill>
                <a:latin typeface="+mj-lt"/>
                <a:cs typeface="Arial" charset="0"/>
              </a:rPr>
              <a:t>Negative numbers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600" dirty="0">
                <a:latin typeface="+mj-lt"/>
                <a:cs typeface="Arial" charset="0"/>
              </a:rPr>
              <a:t>Two’s complement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600" dirty="0">
                <a:latin typeface="+mj-lt"/>
                <a:cs typeface="Arial" charset="0"/>
              </a:rPr>
              <a:t>Sign/magnitude numbers</a:t>
            </a:r>
          </a:p>
          <a:p>
            <a:pPr lvl="2">
              <a:spcBef>
                <a:spcPct val="20000"/>
              </a:spcBef>
            </a:pPr>
            <a:endParaRPr lang="en-US" sz="3200" dirty="0">
              <a:latin typeface="+mj-lt"/>
              <a:cs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What about 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fractions</a:t>
            </a:r>
            <a:r>
              <a:rPr lang="en-US" sz="3200" dirty="0">
                <a:latin typeface="+mj-lt"/>
                <a:cs typeface="Arial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Number Systems</a:t>
            </a:r>
          </a:p>
        </p:txBody>
      </p:sp>
    </p:spTree>
    <p:extLst>
      <p:ext uri="{BB962C8B-B14F-4D97-AF65-F5344CB8AC3E}">
        <p14:creationId xmlns:p14="http://schemas.microsoft.com/office/powerpoint/2010/main" val="319876423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5232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Two common notations: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  <a:latin typeface="+mj-lt"/>
                <a:cs typeface="Arial" charset="0"/>
              </a:rPr>
              <a:t>Fixed-point:</a:t>
            </a:r>
            <a:r>
              <a:rPr lang="en-US" sz="2800" b="1" dirty="0">
                <a:solidFill>
                  <a:schemeClr val="accent1"/>
                </a:solidFill>
                <a:latin typeface="+mj-lt"/>
                <a:cs typeface="Arial" charset="0"/>
              </a:rPr>
              <a:t> </a:t>
            </a:r>
            <a:r>
              <a:rPr lang="en-US" sz="2800" dirty="0">
                <a:latin typeface="+mj-lt"/>
                <a:cs typeface="Arial" charset="0"/>
              </a:rPr>
              <a:t>binary point fixed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  <a:latin typeface="+mj-lt"/>
                <a:cs typeface="Arial" charset="0"/>
              </a:rPr>
              <a:t>Floating-point:</a:t>
            </a:r>
            <a:r>
              <a:rPr lang="en-US" sz="2800" b="1" dirty="0">
                <a:solidFill>
                  <a:schemeClr val="accent1"/>
                </a:solidFill>
                <a:latin typeface="+mj-lt"/>
                <a:cs typeface="Arial" charset="0"/>
              </a:rPr>
              <a:t> </a:t>
            </a:r>
            <a:r>
              <a:rPr lang="en-US" sz="2800" dirty="0">
                <a:latin typeface="+mj-lt"/>
                <a:cs typeface="Arial" charset="0"/>
              </a:rPr>
              <a:t>binary point floats to the right of the most significant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Numbers with Fractions</a:t>
            </a:r>
          </a:p>
        </p:txBody>
      </p:sp>
    </p:spTree>
    <p:extLst>
      <p:ext uri="{BB962C8B-B14F-4D97-AF65-F5344CB8AC3E}">
        <p14:creationId xmlns:p14="http://schemas.microsoft.com/office/powerpoint/2010/main" val="169100116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3349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/>
          </p:nvPr>
        </p:nvGraphicFramePr>
        <p:xfrm>
          <a:off x="1676400" y="1752600"/>
          <a:ext cx="6400800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68" name="VISIO" r:id="rId7" imgW="1389960" imgH="487800" progId="Visio.Drawing.6">
                  <p:embed/>
                </p:oleObj>
              </mc:Choice>
              <mc:Fallback>
                <p:oleObj name="VISIO" r:id="rId7" imgW="1389960" imgH="487800" progId="Visio.Drawing.6">
                  <p:embed/>
                  <p:pic>
                    <p:nvPicPr>
                      <p:cNvPr id="9533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752600"/>
                        <a:ext cx="6400800" cy="224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334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5334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6.75 using 4 integer bits and 4 fraction bits: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  <a:cs typeface="Arial" charset="0"/>
            </a:endParaRPr>
          </a:p>
          <a:p>
            <a:pPr>
              <a:spcBef>
                <a:spcPct val="20000"/>
              </a:spcBef>
            </a:pPr>
            <a:endParaRPr lang="en-US" sz="3200" dirty="0">
              <a:latin typeface="+mj-lt"/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600" dirty="0">
                <a:latin typeface="+mj-lt"/>
                <a:cs typeface="Arial" charset="0"/>
              </a:rPr>
              <a:t>Binary point is implied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600" dirty="0">
                <a:latin typeface="+mj-lt"/>
                <a:cs typeface="Arial" charset="0"/>
              </a:rPr>
              <a:t>The number of integer and fraction bits must be agreed upon beforehand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Fixed-Point Numbers</a:t>
            </a:r>
          </a:p>
        </p:txBody>
      </p:sp>
    </p:spTree>
    <p:extLst>
      <p:ext uri="{BB962C8B-B14F-4D97-AF65-F5344CB8AC3E}">
        <p14:creationId xmlns:p14="http://schemas.microsoft.com/office/powerpoint/2010/main" val="358889388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640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Represent 7.5</a:t>
            </a:r>
            <a:r>
              <a:rPr lang="en-US" sz="3200" baseline="-25000" dirty="0">
                <a:latin typeface="+mj-lt"/>
                <a:cs typeface="Arial" charset="0"/>
              </a:rPr>
              <a:t>10</a:t>
            </a:r>
            <a:r>
              <a:rPr lang="en-US" sz="3200" dirty="0">
                <a:latin typeface="+mj-lt"/>
                <a:cs typeface="Arial" charset="0"/>
              </a:rPr>
              <a:t> using 4 integer bits and 4 fraction bits.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  <a:cs typeface="Arial" charset="0"/>
              </a:rPr>
              <a:t>			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01111000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Fixed-Point Number Example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53784" y="2636737"/>
            <a:ext cx="2277062" cy="5462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780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356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914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 b="1" dirty="0">
                <a:latin typeface="+mj-lt"/>
                <a:cs typeface="Arial" charset="0"/>
              </a:rPr>
              <a:t>Representations: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200" dirty="0">
                <a:latin typeface="+mj-lt"/>
                <a:cs typeface="Arial" charset="0"/>
              </a:rPr>
              <a:t>Sign/magnitude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200" dirty="0">
                <a:latin typeface="+mj-lt"/>
                <a:cs typeface="Arial" charset="0"/>
              </a:rPr>
              <a:t>Two’s complement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 b="1" dirty="0">
                <a:latin typeface="+mj-lt"/>
                <a:cs typeface="Arial" charset="0"/>
              </a:rPr>
              <a:t>Example: </a:t>
            </a:r>
            <a:r>
              <a:rPr lang="en-US" sz="2600" dirty="0">
                <a:latin typeface="+mj-lt"/>
                <a:cs typeface="Arial" charset="0"/>
              </a:rPr>
              <a:t>Represent -7.5</a:t>
            </a:r>
            <a:r>
              <a:rPr lang="en-US" sz="2600" baseline="-25000" dirty="0">
                <a:latin typeface="+mj-lt"/>
                <a:cs typeface="Arial" charset="0"/>
              </a:rPr>
              <a:t>10</a:t>
            </a:r>
            <a:r>
              <a:rPr lang="en-US" sz="2600" dirty="0">
                <a:latin typeface="+mj-lt"/>
                <a:cs typeface="Arial" charset="0"/>
              </a:rPr>
              <a:t> using 4 integer and 4 fraction bits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200" b="1" dirty="0">
                <a:solidFill>
                  <a:srgbClr val="0070C0"/>
                </a:solidFill>
                <a:latin typeface="+mj-lt"/>
                <a:cs typeface="Arial" charset="0"/>
              </a:rPr>
              <a:t>Sign/magnitude: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			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Arial" charset="0"/>
              </a:rPr>
              <a:t>1</a:t>
            </a:r>
            <a:r>
              <a:rPr lang="en-US" sz="2000" dirty="0">
                <a:latin typeface="+mj-lt"/>
                <a:cs typeface="Arial" charset="0"/>
              </a:rPr>
              <a:t>1111000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200" b="1" dirty="0">
                <a:solidFill>
                  <a:srgbClr val="0070C0"/>
                </a:solidFill>
                <a:latin typeface="+mj-lt"/>
                <a:cs typeface="Arial" charset="0"/>
              </a:rPr>
              <a:t>Two’s complement: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			</a:t>
            </a:r>
            <a:r>
              <a:rPr lang="en-US" sz="2000" dirty="0">
                <a:latin typeface="+mj-lt"/>
                <a:cs typeface="Arial" charset="0"/>
              </a:rPr>
              <a:t>1. +7.5:		01111000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000" dirty="0">
                <a:latin typeface="+mj-lt"/>
                <a:cs typeface="Arial" charset="0"/>
              </a:rPr>
              <a:t>			2. Invert bits: 	10000111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000" dirty="0">
                <a:latin typeface="+mj-lt"/>
                <a:cs typeface="Arial" charset="0"/>
              </a:rPr>
              <a:t>                  	3. Add 1 to </a:t>
            </a:r>
            <a:r>
              <a:rPr lang="en-US" sz="2000" dirty="0" err="1">
                <a:latin typeface="+mj-lt"/>
                <a:cs typeface="Arial" charset="0"/>
              </a:rPr>
              <a:t>lsb</a:t>
            </a:r>
            <a:r>
              <a:rPr lang="en-US" sz="2000" dirty="0">
                <a:latin typeface="+mj-lt"/>
                <a:cs typeface="Arial" charset="0"/>
              </a:rPr>
              <a:t>:	+             </a:t>
            </a:r>
            <a:r>
              <a:rPr lang="en-US" sz="1000" dirty="0">
                <a:latin typeface="+mj-lt"/>
                <a:cs typeface="Arial" charset="0"/>
              </a:rPr>
              <a:t> </a:t>
            </a:r>
            <a:r>
              <a:rPr lang="en-US" sz="2000" dirty="0">
                <a:latin typeface="+mj-lt"/>
                <a:cs typeface="Arial" charset="0"/>
              </a:rPr>
              <a:t>1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000" dirty="0">
                <a:latin typeface="+mj-lt"/>
                <a:cs typeface="Arial" charset="0"/>
              </a:rPr>
              <a:t>                      	            	                </a:t>
            </a: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10001000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dirty="0">
              <a:latin typeface="+mj-lt"/>
              <a:cs typeface="Arial" charset="0"/>
            </a:endParaRPr>
          </a:p>
        </p:txBody>
      </p:sp>
      <p:sp>
        <p:nvSpPr>
          <p:cNvPr id="1135621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3962400" y="5486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Signed Fixed-Point Numbers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2128363" y="3546171"/>
            <a:ext cx="1587244" cy="3894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73951" y="4310087"/>
            <a:ext cx="1293746" cy="3894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9574" y="4697686"/>
            <a:ext cx="1293746" cy="3894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96552" y="5524322"/>
            <a:ext cx="1293746" cy="3894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35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Lecture 9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77705" y="1295400"/>
            <a:ext cx="633749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Shifters</a:t>
            </a:r>
          </a:p>
          <a:p>
            <a:r>
              <a:rPr lang="en-US" b="1" dirty="0"/>
              <a:t>Multipliers</a:t>
            </a:r>
          </a:p>
          <a:p>
            <a:r>
              <a:rPr lang="en-US" b="1" dirty="0"/>
              <a:t>Dividers</a:t>
            </a:r>
          </a:p>
          <a:p>
            <a:r>
              <a:rPr lang="en-US" b="1" dirty="0"/>
              <a:t>Fixed Point Numbers</a:t>
            </a:r>
          </a:p>
          <a:p>
            <a:r>
              <a:rPr lang="en-US" b="1" dirty="0"/>
              <a:t>Floating Point Numbers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066800"/>
            <a:ext cx="1743168" cy="475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61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5539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9906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Binary point floats to the right of the most significant 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Similar to decimal scientific notation</a:t>
            </a:r>
          </a:p>
          <a:p>
            <a:pPr>
              <a:spcBef>
                <a:spcPct val="20000"/>
              </a:spcBef>
            </a:pPr>
            <a:endParaRPr lang="en-US" sz="24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For example, write 273</a:t>
            </a:r>
            <a:r>
              <a:rPr lang="en-US" sz="2400" baseline="-25000" dirty="0">
                <a:latin typeface="+mj-lt"/>
                <a:cs typeface="Arial" charset="0"/>
              </a:rPr>
              <a:t>10</a:t>
            </a:r>
            <a:r>
              <a:rPr lang="en-US" sz="2400" dirty="0">
                <a:latin typeface="+mj-lt"/>
                <a:cs typeface="Arial" charset="0"/>
              </a:rPr>
              <a:t> in scientific notation: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+mj-lt"/>
                <a:cs typeface="Arial" charset="0"/>
              </a:rPr>
              <a:t>				</a:t>
            </a: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273 = 2.73 </a:t>
            </a:r>
            <a:r>
              <a:rPr lang="en-US" sz="24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× 10</a:t>
            </a:r>
            <a:r>
              <a:rPr lang="en-US" sz="2400" b="1" baseline="30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In general, a number is written in scientific notation as: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				</a:t>
            </a:r>
            <a:r>
              <a:rPr lang="en-US" sz="24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± </a:t>
            </a: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M </a:t>
            </a:r>
            <a:r>
              <a:rPr lang="en-US" sz="24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× B</a:t>
            </a:r>
            <a:r>
              <a:rPr lang="en-US" sz="2400" b="1" baseline="30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E</a:t>
            </a:r>
            <a:endParaRPr lang="en-US" sz="2000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M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sz="2000" dirty="0">
                <a:latin typeface="+mj-lt"/>
                <a:cs typeface="Arial" charset="0"/>
              </a:rPr>
              <a:t>= mantissa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B</a:t>
            </a:r>
            <a:r>
              <a:rPr lang="en-US" sz="2000" dirty="0">
                <a:latin typeface="+mj-lt"/>
                <a:cs typeface="Arial" charset="0"/>
              </a:rPr>
              <a:t>  = base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E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Arial" charset="0"/>
              </a:rPr>
              <a:t>  </a:t>
            </a:r>
            <a:r>
              <a:rPr lang="en-US" sz="2000" dirty="0">
                <a:latin typeface="+mj-lt"/>
                <a:cs typeface="Arial" charset="0"/>
              </a:rPr>
              <a:t>= exponent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+mj-lt"/>
                <a:cs typeface="Arial" charset="0"/>
              </a:rPr>
              <a:t>In the example, M = 2.73, B = 10, and E = 2</a:t>
            </a:r>
            <a:endParaRPr lang="en-US" sz="1800" dirty="0">
              <a:latin typeface="+mj-lt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Floating-Point Numbers</a:t>
            </a:r>
          </a:p>
        </p:txBody>
      </p:sp>
    </p:spTree>
    <p:extLst>
      <p:ext uri="{BB962C8B-B14F-4D97-AF65-F5344CB8AC3E}">
        <p14:creationId xmlns:p14="http://schemas.microsoft.com/office/powerpoint/2010/main" val="320057044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6424" name="Object 8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/>
          </p:nvPr>
        </p:nvGraphicFramePr>
        <p:xfrm>
          <a:off x="1037492" y="1447800"/>
          <a:ext cx="77724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92" name="VISIO" r:id="rId7" imgW="2761560" imgH="460440" progId="Visio.Drawing.6">
                  <p:embed/>
                </p:oleObj>
              </mc:Choice>
              <mc:Fallback>
                <p:oleObj name="VISIO" r:id="rId7" imgW="2761560" imgH="460440" progId="Visio.Drawing.6">
                  <p:embed/>
                  <p:pic>
                    <p:nvPicPr>
                      <p:cNvPr id="9564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7492" y="1447800"/>
                        <a:ext cx="7772400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641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5642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Example:</a:t>
            </a:r>
            <a:r>
              <a:rPr lang="en-US" sz="24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sz="2400" dirty="0">
                <a:latin typeface="+mj-lt"/>
                <a:cs typeface="Arial" charset="0"/>
              </a:rPr>
              <a:t>represent the value 228</a:t>
            </a:r>
            <a:r>
              <a:rPr lang="en-US" sz="2400" baseline="-25000" dirty="0">
                <a:latin typeface="+mj-lt"/>
                <a:cs typeface="Arial" charset="0"/>
              </a:rPr>
              <a:t>10</a:t>
            </a:r>
            <a:r>
              <a:rPr lang="en-US" sz="2400" dirty="0">
                <a:latin typeface="+mj-lt"/>
                <a:cs typeface="Arial" charset="0"/>
              </a:rPr>
              <a:t> using a 32-bit floating point representation</a:t>
            </a:r>
          </a:p>
          <a:p>
            <a:pPr>
              <a:spcBef>
                <a:spcPct val="20000"/>
              </a:spcBef>
            </a:pPr>
            <a:endParaRPr lang="en-US" sz="24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		</a:t>
            </a:r>
            <a:r>
              <a:rPr lang="en-US" sz="2000" dirty="0">
                <a:latin typeface="+mj-lt"/>
                <a:cs typeface="Arial" charset="0"/>
              </a:rPr>
              <a:t>We show three versions – final version is called the </a:t>
            </a:r>
            <a:r>
              <a:rPr lang="en-US" sz="2000" b="1" dirty="0">
                <a:latin typeface="+mj-lt"/>
                <a:cs typeface="Arial" charset="0"/>
              </a:rPr>
              <a:t>IEEE 754 	floating-point standard</a:t>
            </a:r>
            <a:endParaRPr lang="en-US" sz="2000" dirty="0">
              <a:latin typeface="+mj-lt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Floating-Point Numbers</a:t>
            </a:r>
          </a:p>
        </p:txBody>
      </p:sp>
    </p:spTree>
    <p:extLst>
      <p:ext uri="{BB962C8B-B14F-4D97-AF65-F5344CB8AC3E}">
        <p14:creationId xmlns:p14="http://schemas.microsoft.com/office/powerpoint/2010/main" val="245281713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7446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/>
          </p:nvPr>
        </p:nvGraphicFramePr>
        <p:xfrm>
          <a:off x="533400" y="4660900"/>
          <a:ext cx="76962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16" name="VISIO" r:id="rId7" imgW="2761560" imgH="460440" progId="Visio.Drawing.6">
                  <p:embed/>
                </p:oleObj>
              </mc:Choice>
              <mc:Fallback>
                <p:oleObj name="VISIO" r:id="rId7" imgW="2761560" imgH="460440" progId="Visio.Drawing.6">
                  <p:embed/>
                  <p:pic>
                    <p:nvPicPr>
                      <p:cNvPr id="9574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660900"/>
                        <a:ext cx="7696200" cy="128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744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" y="762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5744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914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+mj-lt"/>
                <a:cs typeface="Arial" charset="0"/>
              </a:rPr>
              <a:t>Convert decimal to binary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+mj-lt"/>
                <a:cs typeface="Arial" charset="0"/>
              </a:rPr>
              <a:t>		</a:t>
            </a: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228</a:t>
            </a:r>
            <a:r>
              <a:rPr lang="en-US" sz="2000" b="1" baseline="-25000" dirty="0">
                <a:solidFill>
                  <a:srgbClr val="0070C0"/>
                </a:solidFill>
                <a:latin typeface="+mj-lt"/>
                <a:cs typeface="Arial" charset="0"/>
              </a:rPr>
              <a:t>10</a:t>
            </a: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 = 11100100</a:t>
            </a:r>
            <a:r>
              <a:rPr lang="en-US" sz="2000" b="1" baseline="-25000" dirty="0">
                <a:solidFill>
                  <a:srgbClr val="0070C0"/>
                </a:solidFill>
                <a:latin typeface="+mj-lt"/>
                <a:cs typeface="Arial" charset="0"/>
              </a:rPr>
              <a:t>2</a:t>
            </a: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+mj-lt"/>
                <a:cs typeface="Arial" charset="0"/>
              </a:rPr>
              <a:t>Write the number in “binary scientific notation”: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+mj-lt"/>
                <a:cs typeface="Arial" charset="0"/>
              </a:rPr>
              <a:t>		</a:t>
            </a: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11100100</a:t>
            </a:r>
            <a:r>
              <a:rPr lang="en-US" sz="2000" b="1" baseline="-25000" dirty="0">
                <a:solidFill>
                  <a:srgbClr val="0070C0"/>
                </a:solidFill>
                <a:latin typeface="+mj-lt"/>
                <a:cs typeface="Arial" charset="0"/>
              </a:rPr>
              <a:t>2</a:t>
            </a: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 = 1.11001</a:t>
            </a:r>
            <a:r>
              <a:rPr lang="en-US" sz="2000" b="1" baseline="-25000" dirty="0">
                <a:solidFill>
                  <a:srgbClr val="0070C0"/>
                </a:solidFill>
                <a:latin typeface="+mj-lt"/>
                <a:cs typeface="Arial" charset="0"/>
              </a:rPr>
              <a:t>2</a:t>
            </a: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×</a:t>
            </a: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 2</a:t>
            </a:r>
            <a:r>
              <a:rPr lang="en-US" sz="2000" b="1" baseline="30000" dirty="0">
                <a:solidFill>
                  <a:srgbClr val="0070C0"/>
                </a:solidFill>
                <a:latin typeface="+mj-lt"/>
                <a:cs typeface="Arial" charset="0"/>
              </a:rPr>
              <a:t>7</a:t>
            </a: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+mj-lt"/>
                <a:cs typeface="Arial" charset="0"/>
              </a:rPr>
              <a:t>Fill in each field of the 32-bit floating point number: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Tx/>
              <a:buChar char="–"/>
            </a:pPr>
            <a:r>
              <a:rPr lang="en-US" sz="2000" dirty="0">
                <a:latin typeface="+mj-lt"/>
                <a:cs typeface="Arial" charset="0"/>
              </a:rPr>
              <a:t>The sign bit is positive (0)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Tx/>
              <a:buChar char="–"/>
            </a:pPr>
            <a:r>
              <a:rPr lang="en-US" sz="2000" dirty="0">
                <a:latin typeface="+mj-lt"/>
                <a:cs typeface="Arial" charset="0"/>
              </a:rPr>
              <a:t>The 8 exponent bits represent the value 7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Tx/>
              <a:buChar char="–"/>
            </a:pPr>
            <a:r>
              <a:rPr lang="en-US" sz="2000" dirty="0">
                <a:latin typeface="+mj-lt"/>
                <a:cs typeface="Arial" charset="0"/>
              </a:rPr>
              <a:t>The remaining 23 bits are the mantissa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Floating-Point Representation 1</a:t>
            </a:r>
          </a:p>
        </p:txBody>
      </p:sp>
    </p:spTree>
    <p:extLst>
      <p:ext uri="{BB962C8B-B14F-4D97-AF65-F5344CB8AC3E}">
        <p14:creationId xmlns:p14="http://schemas.microsoft.com/office/powerpoint/2010/main" val="237001235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8710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/>
          </p:nvPr>
        </p:nvGraphicFramePr>
        <p:xfrm>
          <a:off x="609600" y="4495800"/>
          <a:ext cx="80772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40" name="VISIO" r:id="rId7" imgW="2761560" imgH="460440" progId="Visio.Drawing.6">
                  <p:embed/>
                </p:oleObj>
              </mc:Choice>
              <mc:Fallback>
                <p:oleObj name="VISIO" r:id="rId7" imgW="2761560" imgH="460440" progId="Visio.Drawing.6">
                  <p:embed/>
                  <p:pic>
                    <p:nvPicPr>
                      <p:cNvPr id="9687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495800"/>
                        <a:ext cx="8077200" cy="134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870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6870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9906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First bit of the mantissa is always 1: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Tx/>
              <a:buChar char="–"/>
            </a:pPr>
            <a:r>
              <a:rPr lang="en-US" sz="2000" dirty="0">
                <a:latin typeface="+mj-lt"/>
                <a:cs typeface="Arial" charset="0"/>
              </a:rPr>
              <a:t>228</a:t>
            </a:r>
            <a:r>
              <a:rPr lang="en-US" sz="2000" baseline="-25000" dirty="0">
                <a:latin typeface="+mj-lt"/>
                <a:cs typeface="Arial" charset="0"/>
              </a:rPr>
              <a:t>10</a:t>
            </a:r>
            <a:r>
              <a:rPr lang="en-US" sz="2000" dirty="0">
                <a:latin typeface="+mj-lt"/>
                <a:cs typeface="Arial" charset="0"/>
              </a:rPr>
              <a:t> = 11100100</a:t>
            </a:r>
            <a:r>
              <a:rPr lang="en-US" sz="2000" baseline="-25000" dirty="0">
                <a:latin typeface="+mj-lt"/>
                <a:cs typeface="Arial" charset="0"/>
              </a:rPr>
              <a:t>2</a:t>
            </a:r>
            <a:r>
              <a:rPr lang="en-US" sz="2000" dirty="0">
                <a:latin typeface="+mj-lt"/>
                <a:cs typeface="Arial" charset="0"/>
              </a:rPr>
              <a:t> = </a:t>
            </a:r>
            <a:r>
              <a:rPr lang="en-US" sz="2000" b="1" dirty="0">
                <a:solidFill>
                  <a:srgbClr val="C00000"/>
                </a:solidFill>
                <a:latin typeface="+mj-lt"/>
                <a:cs typeface="Arial" charset="0"/>
              </a:rPr>
              <a:t>1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Arial" charset="0"/>
              </a:rPr>
              <a:t>.</a:t>
            </a: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11001</a:t>
            </a:r>
            <a:r>
              <a:rPr lang="en-US" sz="2000" dirty="0">
                <a:latin typeface="+mj-lt"/>
                <a:cs typeface="Arial" charset="0"/>
              </a:rPr>
              <a:t> </a:t>
            </a:r>
            <a:r>
              <a:rPr lang="en-US" sz="2000" dirty="0">
                <a:latin typeface="+mj-lt"/>
                <a:cs typeface="Times New Roman" pitchFamily="18" charset="0"/>
              </a:rPr>
              <a:t>×</a:t>
            </a:r>
            <a:r>
              <a:rPr lang="en-US" sz="2000" dirty="0">
                <a:latin typeface="+mj-lt"/>
                <a:cs typeface="Arial" charset="0"/>
              </a:rPr>
              <a:t> 2</a:t>
            </a:r>
            <a:r>
              <a:rPr lang="en-US" sz="2000" baseline="30000" dirty="0">
                <a:latin typeface="+mj-lt"/>
                <a:cs typeface="Arial" charset="0"/>
              </a:rPr>
              <a:t>7</a:t>
            </a:r>
            <a:r>
              <a:rPr lang="en-US" sz="2000" dirty="0">
                <a:latin typeface="+mj-lt"/>
                <a:cs typeface="Arial" charset="0"/>
              </a:rPr>
              <a:t>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So, no need to store it: </a:t>
            </a:r>
            <a:r>
              <a:rPr lang="en-US" sz="2400" i="1" dirty="0">
                <a:latin typeface="+mj-lt"/>
                <a:cs typeface="Arial" charset="0"/>
              </a:rPr>
              <a:t>implicit leading 1</a:t>
            </a:r>
            <a:endParaRPr lang="en-US" sz="2400" dirty="0">
              <a:latin typeface="+mj-lt"/>
              <a:cs typeface="Arial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Store just fraction bits in 23-bit field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Floating-Point Representation 2</a:t>
            </a:r>
          </a:p>
        </p:txBody>
      </p:sp>
    </p:spTree>
    <p:extLst>
      <p:ext uri="{BB962C8B-B14F-4D97-AF65-F5344CB8AC3E}">
        <p14:creationId xmlns:p14="http://schemas.microsoft.com/office/powerpoint/2010/main" val="348790132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9734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/>
          </p:nvPr>
        </p:nvGraphicFramePr>
        <p:xfrm>
          <a:off x="685800" y="3619228"/>
          <a:ext cx="7924800" cy="1694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64" name="VISIO" r:id="rId7" imgW="2761560" imgH="590400" progId="Visio.Drawing.6">
                  <p:embed/>
                </p:oleObj>
              </mc:Choice>
              <mc:Fallback>
                <p:oleObj name="VISIO" r:id="rId7" imgW="2761560" imgH="590400" progId="Visio.Drawing.6">
                  <p:embed/>
                  <p:pic>
                    <p:nvPicPr>
                      <p:cNvPr id="9697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619228"/>
                        <a:ext cx="7924800" cy="1694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973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762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6973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914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400" i="1" dirty="0">
                <a:latin typeface="+mj-lt"/>
                <a:cs typeface="Arial" charset="0"/>
              </a:rPr>
              <a:t>Biased exponent</a:t>
            </a:r>
            <a:r>
              <a:rPr lang="en-US" sz="2400" dirty="0">
                <a:latin typeface="+mj-lt"/>
                <a:cs typeface="Arial" charset="0"/>
              </a:rPr>
              <a:t>:</a:t>
            </a:r>
            <a:r>
              <a:rPr lang="en-US" sz="2400" i="1" dirty="0">
                <a:latin typeface="+mj-lt"/>
                <a:cs typeface="Arial" charset="0"/>
              </a:rPr>
              <a:t> </a:t>
            </a:r>
            <a:r>
              <a:rPr lang="en-US" sz="2400" dirty="0">
                <a:latin typeface="+mj-lt"/>
                <a:cs typeface="Arial" charset="0"/>
              </a:rPr>
              <a:t>bias = 127 (01111111</a:t>
            </a:r>
            <a:r>
              <a:rPr lang="en-US" sz="2400" baseline="-25000" dirty="0">
                <a:latin typeface="+mj-lt"/>
                <a:cs typeface="Arial" charset="0"/>
              </a:rPr>
              <a:t>2</a:t>
            </a:r>
            <a:r>
              <a:rPr lang="en-US" sz="2400" dirty="0">
                <a:latin typeface="+mj-lt"/>
                <a:cs typeface="Arial" charset="0"/>
              </a:rPr>
              <a:t>)  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Tx/>
              <a:buChar char="–"/>
            </a:pPr>
            <a:r>
              <a:rPr lang="en-US" sz="2000" dirty="0">
                <a:latin typeface="+mj-lt"/>
                <a:cs typeface="Arial" charset="0"/>
              </a:rPr>
              <a:t>Biased exponent = bias + exponent 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Tx/>
              <a:buChar char="–"/>
            </a:pPr>
            <a:r>
              <a:rPr lang="en-US" sz="2000" dirty="0">
                <a:latin typeface="+mj-lt"/>
                <a:cs typeface="Arial" charset="0"/>
              </a:rPr>
              <a:t>Exponent of 7 is stored as: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+mj-lt"/>
                <a:cs typeface="Arial" charset="0"/>
              </a:rPr>
              <a:t>			127 + 7 = 134 = 0x10000110</a:t>
            </a:r>
            <a:r>
              <a:rPr lang="en-US" sz="2000" baseline="-25000" dirty="0">
                <a:latin typeface="+mj-lt"/>
                <a:cs typeface="Arial" charset="0"/>
              </a:rPr>
              <a:t>2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The </a:t>
            </a:r>
            <a:r>
              <a:rPr lang="en-US" sz="2400" b="1" dirty="0">
                <a:latin typeface="+mj-lt"/>
                <a:cs typeface="Arial" charset="0"/>
              </a:rPr>
              <a:t>IEEE 754 32-bit floating-point representation</a:t>
            </a:r>
            <a:r>
              <a:rPr lang="en-US" sz="2400" dirty="0">
                <a:latin typeface="+mj-lt"/>
                <a:cs typeface="Arial" charset="0"/>
              </a:rPr>
              <a:t> of 228</a:t>
            </a:r>
            <a:r>
              <a:rPr lang="en-US" sz="2400" baseline="-25000" dirty="0">
                <a:latin typeface="+mj-lt"/>
                <a:cs typeface="Arial" charset="0"/>
              </a:rPr>
              <a:t>10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sz="2400" baseline="-25000" dirty="0">
              <a:latin typeface="+mj-lt"/>
              <a:cs typeface="Arial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sz="2400" baseline="-25000" dirty="0">
              <a:latin typeface="+mj-lt"/>
              <a:cs typeface="Arial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sz="2400" baseline="-25000" dirty="0">
              <a:latin typeface="+mj-lt"/>
              <a:cs typeface="Arial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sz="2400" baseline="-25000" dirty="0">
              <a:latin typeface="+mj-lt"/>
              <a:cs typeface="Arial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sz="2400" baseline="-25000" dirty="0">
              <a:latin typeface="+mj-lt"/>
              <a:cs typeface="Arial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+mj-lt"/>
                <a:cs typeface="Arial" charset="0"/>
              </a:rPr>
              <a:t>		   </a:t>
            </a:r>
            <a:r>
              <a:rPr lang="en-US" sz="2800" dirty="0">
                <a:latin typeface="+mj-lt"/>
                <a:cs typeface="Arial" charset="0"/>
              </a:rPr>
              <a:t>in hexadecimal: </a:t>
            </a:r>
            <a:r>
              <a:rPr lang="en-US" sz="2800" b="1" dirty="0">
                <a:solidFill>
                  <a:schemeClr val="accent1"/>
                </a:solidFill>
                <a:latin typeface="+mj-lt"/>
                <a:cs typeface="Arial" charset="0"/>
              </a:rPr>
              <a:t>0x43640000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sz="2400" dirty="0">
              <a:latin typeface="+mj-lt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Floating-Point Representation 3</a:t>
            </a:r>
          </a:p>
        </p:txBody>
      </p:sp>
    </p:spTree>
    <p:extLst>
      <p:ext uri="{BB962C8B-B14F-4D97-AF65-F5344CB8AC3E}">
        <p14:creationId xmlns:p14="http://schemas.microsoft.com/office/powerpoint/2010/main" val="101163233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838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3971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9906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Write -58.25</a:t>
            </a:r>
            <a:r>
              <a:rPr lang="en-US" sz="2400" baseline="-25000" dirty="0">
                <a:latin typeface="+mj-lt"/>
                <a:cs typeface="Arial" charset="0"/>
              </a:rPr>
              <a:t>10</a:t>
            </a:r>
            <a:r>
              <a:rPr lang="en-US" sz="2400" dirty="0">
                <a:latin typeface="+mj-lt"/>
                <a:cs typeface="Arial" charset="0"/>
              </a:rPr>
              <a:t> in floating point (IEEE 754)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8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dirty="0">
              <a:latin typeface="+mj-lt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Floating-Point Example</a:t>
            </a:r>
          </a:p>
        </p:txBody>
      </p:sp>
    </p:spTree>
    <p:extLst>
      <p:ext uri="{BB962C8B-B14F-4D97-AF65-F5344CB8AC3E}">
        <p14:creationId xmlns:p14="http://schemas.microsoft.com/office/powerpoint/2010/main" val="91456773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9717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/>
          </p:nvPr>
        </p:nvGraphicFramePr>
        <p:xfrm>
          <a:off x="952500" y="4343400"/>
          <a:ext cx="7315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88" name="VISIO" r:id="rId7" imgW="2761560" imgH="460440" progId="Visio.Drawing.6">
                  <p:embed/>
                </p:oleObj>
              </mc:Choice>
              <mc:Fallback>
                <p:oleObj name="VISIO" r:id="rId7" imgW="2761560" imgH="460440" progId="Visio.Drawing.6">
                  <p:embed/>
                  <p:pic>
                    <p:nvPicPr>
                      <p:cNvPr id="11397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4343400"/>
                        <a:ext cx="73152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971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838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3971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9906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Write -58.25</a:t>
            </a:r>
            <a:r>
              <a:rPr lang="en-US" sz="2400" baseline="-25000" dirty="0">
                <a:latin typeface="+mj-lt"/>
                <a:cs typeface="Arial" charset="0"/>
              </a:rPr>
              <a:t>10</a:t>
            </a:r>
            <a:r>
              <a:rPr lang="en-US" sz="2400" dirty="0">
                <a:latin typeface="+mj-lt"/>
                <a:cs typeface="Arial" charset="0"/>
              </a:rPr>
              <a:t> in floating point (IEEE 754)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+mj-lt"/>
                <a:cs typeface="Arial" charset="0"/>
              </a:rPr>
              <a:t>Convert decimal to binary: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+mj-lt"/>
                <a:cs typeface="Arial" charset="0"/>
              </a:rPr>
              <a:t>	58.25</a:t>
            </a:r>
            <a:r>
              <a:rPr lang="en-US" sz="1800" baseline="-25000" dirty="0">
                <a:latin typeface="+mj-lt"/>
                <a:cs typeface="Arial" charset="0"/>
              </a:rPr>
              <a:t>10</a:t>
            </a:r>
            <a:r>
              <a:rPr lang="en-US" sz="1800" dirty="0">
                <a:latin typeface="+mj-lt"/>
                <a:cs typeface="Arial" charset="0"/>
              </a:rPr>
              <a:t> = </a:t>
            </a:r>
            <a:r>
              <a:rPr lang="en-US" sz="1800" b="1" dirty="0">
                <a:solidFill>
                  <a:schemeClr val="accent1"/>
                </a:solidFill>
                <a:latin typeface="+mj-lt"/>
                <a:cs typeface="Arial" charset="0"/>
              </a:rPr>
              <a:t>111010.01</a:t>
            </a:r>
            <a:r>
              <a:rPr lang="en-US" sz="1800" b="1" baseline="-25000" dirty="0">
                <a:solidFill>
                  <a:schemeClr val="accent1"/>
                </a:solidFill>
                <a:latin typeface="+mj-lt"/>
                <a:cs typeface="Arial" charset="0"/>
              </a:rPr>
              <a:t>2</a:t>
            </a:r>
            <a:endParaRPr lang="en-US" sz="1800" b="1" dirty="0">
              <a:solidFill>
                <a:schemeClr val="accent1"/>
              </a:solidFill>
              <a:latin typeface="+mj-lt"/>
              <a:cs typeface="Arial" charset="0"/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+mj-lt"/>
                <a:cs typeface="Arial" charset="0"/>
              </a:rPr>
              <a:t>Write in binary scientific notation: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+mj-lt"/>
                <a:cs typeface="Arial" charset="0"/>
              </a:rPr>
              <a:t>	</a:t>
            </a:r>
            <a:r>
              <a:rPr lang="en-US" sz="2000" b="1" dirty="0">
                <a:solidFill>
                  <a:schemeClr val="accent1"/>
                </a:solidFill>
                <a:latin typeface="+mj-lt"/>
                <a:cs typeface="Arial" charset="0"/>
              </a:rPr>
              <a:t>1.1101001 </a:t>
            </a:r>
            <a:r>
              <a:rPr lang="en-US" sz="20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×</a:t>
            </a:r>
            <a:r>
              <a:rPr lang="en-US" sz="2000" b="1" dirty="0">
                <a:solidFill>
                  <a:schemeClr val="accent1"/>
                </a:solidFill>
                <a:latin typeface="+mj-lt"/>
                <a:cs typeface="Arial" charset="0"/>
              </a:rPr>
              <a:t> 2</a:t>
            </a:r>
            <a:r>
              <a:rPr lang="en-US" sz="2000" b="1" baseline="30000" dirty="0">
                <a:solidFill>
                  <a:schemeClr val="accent1"/>
                </a:solidFill>
                <a:latin typeface="+mj-lt"/>
                <a:cs typeface="Arial" charset="0"/>
              </a:rPr>
              <a:t>5</a:t>
            </a:r>
            <a:endParaRPr lang="en-US" sz="2000" b="1" dirty="0">
              <a:solidFill>
                <a:schemeClr val="accent1"/>
              </a:solidFill>
              <a:latin typeface="+mj-lt"/>
              <a:cs typeface="Arial" charset="0"/>
            </a:endParaRPr>
          </a:p>
          <a:p>
            <a:pPr marL="457200" indent="-457200" algn="just">
              <a:buFont typeface="+mj-lt"/>
              <a:buAutoNum type="arabicPeriod" startAt="3"/>
            </a:pPr>
            <a:r>
              <a:rPr lang="en-US" sz="2000" dirty="0">
                <a:latin typeface="+mj-lt"/>
                <a:cs typeface="Arial" charset="0"/>
              </a:rPr>
              <a:t>Fill in fields:</a:t>
            </a:r>
          </a:p>
          <a:p>
            <a:pPr lvl="1" algn="just"/>
            <a:r>
              <a:rPr lang="en-US" sz="1800" dirty="0">
                <a:latin typeface="+mj-lt"/>
                <a:cs typeface="Arial" charset="0"/>
              </a:rPr>
              <a:t>	</a:t>
            </a:r>
            <a:r>
              <a:rPr lang="en-US" sz="1800" b="1" dirty="0">
                <a:latin typeface="+mj-lt"/>
                <a:cs typeface="Arial" charset="0"/>
              </a:rPr>
              <a:t>Sign bit: </a:t>
            </a:r>
            <a:r>
              <a:rPr lang="en-US" sz="1800" b="1" dirty="0">
                <a:solidFill>
                  <a:schemeClr val="accent1"/>
                </a:solidFill>
                <a:latin typeface="+mj-lt"/>
                <a:cs typeface="Arial" charset="0"/>
              </a:rPr>
              <a:t>1</a:t>
            </a:r>
            <a:r>
              <a:rPr lang="en-US" sz="1800" dirty="0">
                <a:latin typeface="+mj-lt"/>
                <a:cs typeface="Arial" charset="0"/>
              </a:rPr>
              <a:t> (negative)</a:t>
            </a:r>
          </a:p>
          <a:p>
            <a:pPr lvl="1" algn="just"/>
            <a:r>
              <a:rPr lang="en-US" sz="1800" dirty="0">
                <a:latin typeface="+mj-lt"/>
                <a:cs typeface="Arial" charset="0"/>
              </a:rPr>
              <a:t>	</a:t>
            </a:r>
            <a:r>
              <a:rPr lang="en-US" sz="1800" b="1" dirty="0">
                <a:latin typeface="+mj-lt"/>
                <a:cs typeface="Arial" charset="0"/>
              </a:rPr>
              <a:t>8 exponent bits: </a:t>
            </a:r>
            <a:r>
              <a:rPr lang="en-US" sz="1800" dirty="0">
                <a:latin typeface="+mj-lt"/>
                <a:cs typeface="Arial" charset="0"/>
              </a:rPr>
              <a:t>(127 + 5) = 132 = </a:t>
            </a:r>
            <a:r>
              <a:rPr lang="en-US" sz="1800" b="1" dirty="0">
                <a:solidFill>
                  <a:schemeClr val="accent1"/>
                </a:solidFill>
                <a:latin typeface="+mj-lt"/>
                <a:cs typeface="Arial" charset="0"/>
              </a:rPr>
              <a:t>10000100</a:t>
            </a:r>
            <a:r>
              <a:rPr lang="en-US" sz="1800" b="1" baseline="-25000" dirty="0">
                <a:solidFill>
                  <a:schemeClr val="accent1"/>
                </a:solidFill>
                <a:latin typeface="+mj-lt"/>
                <a:cs typeface="Arial" charset="0"/>
              </a:rPr>
              <a:t>2</a:t>
            </a:r>
          </a:p>
          <a:p>
            <a:pPr lvl="1" algn="just"/>
            <a:r>
              <a:rPr lang="en-US" sz="1800" dirty="0">
                <a:latin typeface="+mj-lt"/>
                <a:cs typeface="Arial" charset="0"/>
              </a:rPr>
              <a:t>	</a:t>
            </a:r>
            <a:r>
              <a:rPr lang="en-US" sz="1800" b="1" dirty="0">
                <a:latin typeface="+mj-lt"/>
                <a:cs typeface="Arial" charset="0"/>
              </a:rPr>
              <a:t>23 fraction bits: </a:t>
            </a:r>
            <a:r>
              <a:rPr lang="en-US" sz="1800" b="1" dirty="0">
                <a:solidFill>
                  <a:schemeClr val="accent1"/>
                </a:solidFill>
                <a:latin typeface="+mj-lt"/>
                <a:cs typeface="Arial" charset="0"/>
              </a:rPr>
              <a:t>110 1001 0000 0000 0000 0000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Tx/>
              <a:buChar char="–"/>
            </a:pPr>
            <a:endParaRPr lang="en-US" sz="1800" dirty="0">
              <a:latin typeface="+mj-lt"/>
              <a:cs typeface="Arial" charset="0"/>
            </a:endParaRP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Tx/>
              <a:buChar char="–"/>
            </a:pPr>
            <a:endParaRPr lang="en-US" sz="1800" dirty="0">
              <a:latin typeface="+mj-lt"/>
              <a:cs typeface="Arial" charset="0"/>
            </a:endParaRP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Tx/>
              <a:buChar char="–"/>
            </a:pPr>
            <a:endParaRPr lang="en-US" sz="800" dirty="0">
              <a:latin typeface="+mj-lt"/>
              <a:cs typeface="Arial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+mj-lt"/>
                <a:cs typeface="Arial" charset="0"/>
              </a:rPr>
              <a:t>		in hexadecimal: </a:t>
            </a:r>
            <a:r>
              <a:rPr lang="en-US" sz="2000" b="1" dirty="0">
                <a:solidFill>
                  <a:schemeClr val="accent1"/>
                </a:solidFill>
                <a:latin typeface="+mj-lt"/>
                <a:cs typeface="Arial" charset="0"/>
              </a:rPr>
              <a:t>0xC2690000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8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dirty="0">
              <a:latin typeface="+mj-lt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Floating-Point Example</a:t>
            </a:r>
          </a:p>
        </p:txBody>
      </p:sp>
    </p:spTree>
    <p:extLst>
      <p:ext uri="{BB962C8B-B14F-4D97-AF65-F5344CB8AC3E}">
        <p14:creationId xmlns:p14="http://schemas.microsoft.com/office/powerpoint/2010/main" val="298386303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9575" name="Group 87"/>
          <p:cNvGraphicFramePr>
            <a:graphicFrameLocks noGrp="1"/>
          </p:cNvGraphicFramePr>
          <p:nvPr>
            <p:ph sz="half" idx="4294967295"/>
            <p:custDataLst>
              <p:tags r:id="rId1"/>
            </p:custDataLst>
            <p:extLst/>
          </p:nvPr>
        </p:nvGraphicFramePr>
        <p:xfrm>
          <a:off x="1157654" y="1828800"/>
          <a:ext cx="7534275" cy="2878139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00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Sign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Exponent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Fraction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00000000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00000000000000000000000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∞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11111111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00000000000000000000000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 ∞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11111111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00000000000000000000000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NaN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11111111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non-zero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5949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Floating-Point: Special Cases</a:t>
            </a:r>
          </a:p>
        </p:txBody>
      </p:sp>
    </p:spTree>
    <p:extLst>
      <p:ext uri="{BB962C8B-B14F-4D97-AF65-F5344CB8AC3E}">
        <p14:creationId xmlns:p14="http://schemas.microsoft.com/office/powerpoint/2010/main" val="177377581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6051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 b="1" dirty="0">
                <a:latin typeface="+mj-lt"/>
                <a:cs typeface="Arial" charset="0"/>
              </a:rPr>
              <a:t>Single-Precision: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32-bit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1 sign bit, 8 exponent bits, 23 fraction bits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bias = 127</a:t>
            </a:r>
          </a:p>
          <a:p>
            <a:pPr marL="742950" lvl="1" indent="-285750">
              <a:spcBef>
                <a:spcPct val="20000"/>
              </a:spcBef>
            </a:pPr>
            <a:endParaRPr lang="en-US" sz="26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 b="1" dirty="0">
                <a:latin typeface="+mj-lt"/>
                <a:cs typeface="Arial" charset="0"/>
              </a:rPr>
              <a:t>Double-Precision: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64-bit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1 sign bit, 11 exponent bits, 52 fraction bits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bias = 1023</a:t>
            </a:r>
          </a:p>
          <a:p>
            <a:pPr marL="342900" indent="-342900">
              <a:spcBef>
                <a:spcPct val="20000"/>
              </a:spcBef>
            </a:pPr>
            <a:endParaRPr lang="en-US" sz="2600" dirty="0">
              <a:latin typeface="+mj-lt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Floating-Point Precision</a:t>
            </a:r>
          </a:p>
        </p:txBody>
      </p:sp>
    </p:spTree>
    <p:extLst>
      <p:ext uri="{BB962C8B-B14F-4D97-AF65-F5344CB8AC3E}">
        <p14:creationId xmlns:p14="http://schemas.microsoft.com/office/powerpoint/2010/main" val="44138396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6154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+mj-lt"/>
                <a:cs typeface="Arial" charset="0"/>
              </a:rPr>
              <a:t>Overflow:</a:t>
            </a:r>
            <a:r>
              <a:rPr lang="en-US" sz="2400" dirty="0">
                <a:latin typeface="+mj-lt"/>
                <a:cs typeface="Arial" charset="0"/>
              </a:rPr>
              <a:t> 	 number too large to be represented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+mj-lt"/>
                <a:cs typeface="Arial" charset="0"/>
              </a:rPr>
              <a:t>Underflow:  </a:t>
            </a:r>
            <a:r>
              <a:rPr lang="en-US" sz="2400" dirty="0">
                <a:latin typeface="+mj-lt"/>
                <a:cs typeface="Arial" charset="0"/>
              </a:rPr>
              <a:t>number too small to be represented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+mj-lt"/>
                <a:cs typeface="Arial" charset="0"/>
              </a:rPr>
              <a:t>Rounding modes:</a:t>
            </a:r>
            <a:r>
              <a:rPr lang="en-US" sz="2400" dirty="0">
                <a:latin typeface="+mj-lt"/>
                <a:cs typeface="Arial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+mj-lt"/>
                <a:cs typeface="Arial" charset="0"/>
              </a:rPr>
              <a:t>Down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+mj-lt"/>
                <a:cs typeface="Arial" charset="0"/>
              </a:rPr>
              <a:t>Up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+mj-lt"/>
                <a:cs typeface="Arial" charset="0"/>
              </a:rPr>
              <a:t>Toward zero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+mj-lt"/>
                <a:cs typeface="Arial" charset="0"/>
              </a:rPr>
              <a:t>To nearest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+mj-lt"/>
                <a:cs typeface="Arial" charset="0"/>
              </a:rPr>
              <a:t>Example:</a:t>
            </a:r>
            <a:r>
              <a:rPr lang="en-US" sz="2400" dirty="0">
                <a:latin typeface="+mj-lt"/>
                <a:cs typeface="Arial" charset="0"/>
              </a:rPr>
              <a:t> round 1.100101 (1.578125)  to only 3 fraction bits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+mj-lt"/>
                <a:cs typeface="Arial" charset="0"/>
              </a:rPr>
              <a:t>Down: 		1.100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+mj-lt"/>
                <a:cs typeface="Arial" charset="0"/>
              </a:rPr>
              <a:t>Up: 		1.101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+mj-lt"/>
                <a:cs typeface="Arial" charset="0"/>
              </a:rPr>
              <a:t>Toward zero:	1.100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+mj-lt"/>
                <a:cs typeface="Arial" charset="0"/>
              </a:rPr>
              <a:t>To nearest:	1.101 (1.625 is closer to 1.578125 than 1.5 is)</a:t>
            </a:r>
          </a:p>
          <a:p>
            <a:pPr marL="342900" indent="-342900">
              <a:spcBef>
                <a:spcPct val="20000"/>
              </a:spcBef>
            </a:pPr>
            <a:endParaRPr lang="en-US" sz="2400" dirty="0">
              <a:latin typeface="+mj-lt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Floating-Point: Rounding</a:t>
            </a:r>
          </a:p>
        </p:txBody>
      </p:sp>
    </p:spTree>
    <p:extLst>
      <p:ext uri="{BB962C8B-B14F-4D97-AF65-F5344CB8AC3E}">
        <p14:creationId xmlns:p14="http://schemas.microsoft.com/office/powerpoint/2010/main" val="255955373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r>
              <a:rPr lang="en-US"/>
              <a:t>5-&lt;</a:t>
            </a:r>
            <a:fld id="{E7EE011B-AC2D-4460-83BE-C50325B444AD}" type="slidenum">
              <a:rPr lang="en-US"/>
              <a:pPr/>
              <a:t>3</a:t>
            </a:fld>
            <a:r>
              <a:rPr lang="en-US"/>
              <a:t>&gt;</a:t>
            </a:r>
          </a:p>
          <a:p>
            <a:endParaRPr lang="en-GB"/>
          </a:p>
        </p:txBody>
      </p:sp>
      <p:sp>
        <p:nvSpPr>
          <p:cNvPr id="927748" name="Rectangle 4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284285" y="1036637"/>
            <a:ext cx="8783515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b="1" dirty="0"/>
              <a:t>Logical shifter: </a:t>
            </a:r>
            <a:r>
              <a:rPr lang="en-US" sz="2200" dirty="0"/>
              <a:t>shifts value to left or right and fills empty spaces with 0’s</a:t>
            </a:r>
          </a:p>
          <a:p>
            <a:pPr lvl="1"/>
            <a:r>
              <a:rPr lang="en-US" sz="1800" dirty="0"/>
              <a:t>Ex: </a:t>
            </a:r>
            <a:r>
              <a:rPr lang="en-US" sz="1800" dirty="0">
                <a:solidFill>
                  <a:schemeClr val="accent1"/>
                </a:solidFill>
              </a:rPr>
              <a:t>11</a:t>
            </a:r>
            <a:r>
              <a:rPr lang="en-US" sz="1800" dirty="0">
                <a:solidFill>
                  <a:srgbClr val="FF3300"/>
                </a:solidFill>
              </a:rPr>
              <a:t>0</a:t>
            </a:r>
            <a:r>
              <a:rPr lang="en-US" sz="1800" dirty="0">
                <a:solidFill>
                  <a:schemeClr val="accent1"/>
                </a:solidFill>
              </a:rPr>
              <a:t>01</a:t>
            </a:r>
            <a:r>
              <a:rPr lang="en-US" sz="1800" dirty="0"/>
              <a:t> &gt;&gt; 2 =  00</a:t>
            </a:r>
            <a:r>
              <a:rPr lang="en-US" sz="1800" dirty="0">
                <a:solidFill>
                  <a:schemeClr val="accent1"/>
                </a:solidFill>
              </a:rPr>
              <a:t>11</a:t>
            </a:r>
            <a:r>
              <a:rPr lang="en-US" sz="1800" dirty="0">
                <a:solidFill>
                  <a:srgbClr val="FF3300"/>
                </a:solidFill>
              </a:rPr>
              <a:t>0</a:t>
            </a:r>
          </a:p>
          <a:p>
            <a:pPr lvl="1"/>
            <a:r>
              <a:rPr lang="en-US" sz="1800" dirty="0"/>
              <a:t>Ex: </a:t>
            </a:r>
            <a:r>
              <a:rPr lang="en-US" sz="1800" dirty="0">
                <a:solidFill>
                  <a:schemeClr val="accent1"/>
                </a:solidFill>
              </a:rPr>
              <a:t>11</a:t>
            </a:r>
            <a:r>
              <a:rPr lang="en-US" sz="1800" dirty="0">
                <a:solidFill>
                  <a:srgbClr val="FF3300"/>
                </a:solidFill>
              </a:rPr>
              <a:t>0</a:t>
            </a:r>
            <a:r>
              <a:rPr lang="en-US" sz="1800" dirty="0">
                <a:solidFill>
                  <a:schemeClr val="accent1"/>
                </a:solidFill>
              </a:rPr>
              <a:t>01</a:t>
            </a:r>
            <a:r>
              <a:rPr lang="en-US" sz="1800" dirty="0"/>
              <a:t> &lt;&lt; 2 =  </a:t>
            </a:r>
            <a:r>
              <a:rPr lang="en-US" sz="1800" dirty="0">
                <a:solidFill>
                  <a:srgbClr val="FF3300"/>
                </a:solidFill>
              </a:rPr>
              <a:t>0</a:t>
            </a:r>
            <a:r>
              <a:rPr lang="en-US" sz="1800" dirty="0">
                <a:solidFill>
                  <a:schemeClr val="accent1"/>
                </a:solidFill>
              </a:rPr>
              <a:t>01</a:t>
            </a:r>
            <a:r>
              <a:rPr lang="en-US" sz="1800" dirty="0"/>
              <a:t>00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200" b="1" dirty="0"/>
              <a:t>Arithmetic shifter:</a:t>
            </a:r>
            <a:r>
              <a:rPr lang="en-US" sz="2200" dirty="0"/>
              <a:t> same as logical shifter, but on right shift, fills empty spaces with the old most significant bit (</a:t>
            </a:r>
            <a:r>
              <a:rPr lang="en-US" sz="2200" dirty="0" err="1"/>
              <a:t>msb</a:t>
            </a:r>
            <a:r>
              <a:rPr lang="en-US" sz="2200" dirty="0"/>
              <a:t>)</a:t>
            </a:r>
          </a:p>
          <a:p>
            <a:pPr lvl="1"/>
            <a:r>
              <a:rPr lang="en-US" sz="1800" dirty="0"/>
              <a:t>Ex: </a:t>
            </a:r>
            <a:r>
              <a:rPr lang="en-US" sz="1800" dirty="0">
                <a:solidFill>
                  <a:schemeClr val="accent1"/>
                </a:solidFill>
              </a:rPr>
              <a:t>11</a:t>
            </a:r>
            <a:r>
              <a:rPr lang="en-US" sz="1800" dirty="0">
                <a:solidFill>
                  <a:srgbClr val="FF3300"/>
                </a:solidFill>
              </a:rPr>
              <a:t>0</a:t>
            </a:r>
            <a:r>
              <a:rPr lang="en-US" sz="1800" dirty="0">
                <a:solidFill>
                  <a:schemeClr val="accent1"/>
                </a:solidFill>
              </a:rPr>
              <a:t>01</a:t>
            </a:r>
            <a:r>
              <a:rPr lang="en-US" sz="1800" dirty="0"/>
              <a:t> &gt;&gt;&gt; 2 =  11</a:t>
            </a:r>
            <a:r>
              <a:rPr lang="en-US" sz="1800" dirty="0">
                <a:solidFill>
                  <a:schemeClr val="accent1"/>
                </a:solidFill>
              </a:rPr>
              <a:t>11</a:t>
            </a:r>
            <a:r>
              <a:rPr lang="en-US" sz="1800" dirty="0">
                <a:solidFill>
                  <a:srgbClr val="FF3300"/>
                </a:solidFill>
              </a:rPr>
              <a:t>0</a:t>
            </a:r>
          </a:p>
          <a:p>
            <a:pPr lvl="1"/>
            <a:r>
              <a:rPr lang="en-US" sz="1800" dirty="0"/>
              <a:t>Ex: </a:t>
            </a:r>
            <a:r>
              <a:rPr lang="en-US" sz="1800" dirty="0">
                <a:solidFill>
                  <a:schemeClr val="accent1"/>
                </a:solidFill>
              </a:rPr>
              <a:t>11</a:t>
            </a:r>
            <a:r>
              <a:rPr lang="en-US" sz="1800" dirty="0">
                <a:solidFill>
                  <a:srgbClr val="FF3300"/>
                </a:solidFill>
              </a:rPr>
              <a:t>0</a:t>
            </a:r>
            <a:r>
              <a:rPr lang="en-US" sz="1800" dirty="0">
                <a:solidFill>
                  <a:schemeClr val="accent1"/>
                </a:solidFill>
              </a:rPr>
              <a:t>01</a:t>
            </a:r>
            <a:r>
              <a:rPr lang="en-US" sz="1800" dirty="0"/>
              <a:t> &lt;&lt;&lt; 2 =  </a:t>
            </a:r>
            <a:r>
              <a:rPr lang="en-US" sz="1800" dirty="0">
                <a:solidFill>
                  <a:schemeClr val="accent1"/>
                </a:solidFill>
              </a:rPr>
              <a:t>00</a:t>
            </a:r>
            <a:r>
              <a:rPr lang="en-US" sz="1800" dirty="0">
                <a:solidFill>
                  <a:srgbClr val="FF3300"/>
                </a:solidFill>
              </a:rPr>
              <a:t>1</a:t>
            </a:r>
            <a:r>
              <a:rPr lang="en-US" sz="1800" dirty="0"/>
              <a:t>00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200" b="1" dirty="0"/>
              <a:t>Rotator:</a:t>
            </a:r>
            <a:r>
              <a:rPr lang="en-US" sz="2200" dirty="0"/>
              <a:t> rotates bits in a circle, such that bits shifted off one end are shifted into the other end</a:t>
            </a:r>
          </a:p>
          <a:p>
            <a:pPr lvl="1"/>
            <a:r>
              <a:rPr lang="en-US" sz="1800" dirty="0"/>
              <a:t>Ex: </a:t>
            </a:r>
            <a:r>
              <a:rPr lang="en-US" sz="1800" dirty="0">
                <a:solidFill>
                  <a:schemeClr val="accent1"/>
                </a:solidFill>
              </a:rPr>
              <a:t>11</a:t>
            </a:r>
            <a:r>
              <a:rPr lang="en-US" sz="1800" dirty="0">
                <a:solidFill>
                  <a:srgbClr val="FF3300"/>
                </a:solidFill>
              </a:rPr>
              <a:t>0</a:t>
            </a:r>
            <a:r>
              <a:rPr lang="en-US" sz="1800" dirty="0"/>
              <a:t>01 ROR 2 =  01</a:t>
            </a:r>
            <a:r>
              <a:rPr lang="en-US" sz="1800" dirty="0">
                <a:solidFill>
                  <a:schemeClr val="accent1"/>
                </a:solidFill>
              </a:rPr>
              <a:t>11</a:t>
            </a:r>
            <a:r>
              <a:rPr lang="en-US" sz="1800" dirty="0">
                <a:solidFill>
                  <a:srgbClr val="FF3300"/>
                </a:solidFill>
              </a:rPr>
              <a:t>0</a:t>
            </a:r>
          </a:p>
          <a:p>
            <a:pPr lvl="1"/>
            <a:r>
              <a:rPr lang="en-US" sz="1800" dirty="0"/>
              <a:t>Ex: </a:t>
            </a:r>
            <a:r>
              <a:rPr lang="en-US" sz="1800" dirty="0">
                <a:solidFill>
                  <a:schemeClr val="accent1"/>
                </a:solidFill>
              </a:rPr>
              <a:t>11</a:t>
            </a:r>
            <a:r>
              <a:rPr lang="en-US" sz="1800" dirty="0">
                <a:solidFill>
                  <a:srgbClr val="FF3300"/>
                </a:solidFill>
              </a:rPr>
              <a:t>0</a:t>
            </a:r>
            <a:r>
              <a:rPr lang="en-US" sz="1800" dirty="0"/>
              <a:t>01 ROL 2 =  </a:t>
            </a:r>
            <a:r>
              <a:rPr lang="en-US" sz="1800" dirty="0">
                <a:solidFill>
                  <a:srgbClr val="FF3300"/>
                </a:solidFill>
              </a:rPr>
              <a:t>0</a:t>
            </a:r>
            <a:r>
              <a:rPr lang="en-US" sz="1800" dirty="0">
                <a:solidFill>
                  <a:schemeClr val="accent1"/>
                </a:solidFill>
              </a:rPr>
              <a:t>01</a:t>
            </a:r>
            <a:r>
              <a:rPr lang="en-US" sz="1800" dirty="0"/>
              <a:t>11</a:t>
            </a:r>
          </a:p>
        </p:txBody>
      </p:sp>
      <p:sp>
        <p:nvSpPr>
          <p:cNvPr id="92774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Shifters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2724116" y="1445062"/>
            <a:ext cx="1210979" cy="311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35417" y="1769941"/>
            <a:ext cx="1210979" cy="311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45160" y="3040013"/>
            <a:ext cx="1210979" cy="311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6461" y="3364892"/>
            <a:ext cx="1210979" cy="311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60838" y="4623684"/>
            <a:ext cx="1210979" cy="311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72139" y="4948563"/>
            <a:ext cx="1210979" cy="311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151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6256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latin typeface="+mj-lt"/>
                <a:cs typeface="Arial" charset="0"/>
              </a:rPr>
              <a:t>Extract exponent and fraction bits</a:t>
            </a:r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latin typeface="+mj-lt"/>
                <a:cs typeface="Arial" charset="0"/>
              </a:rPr>
              <a:t>Prepend leading 1 to form mantissa</a:t>
            </a:r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latin typeface="+mj-lt"/>
                <a:cs typeface="Arial" charset="0"/>
              </a:rPr>
              <a:t>Compare exponents</a:t>
            </a:r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latin typeface="+mj-lt"/>
                <a:cs typeface="Arial" charset="0"/>
              </a:rPr>
              <a:t>Shift smaller mantissa if necessary</a:t>
            </a:r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latin typeface="+mj-lt"/>
                <a:cs typeface="Arial" charset="0"/>
              </a:rPr>
              <a:t>Add mantissas</a:t>
            </a:r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latin typeface="+mj-lt"/>
                <a:cs typeface="Arial" charset="0"/>
              </a:rPr>
              <a:t>Normalize mantissa and adjust exponent if necessary</a:t>
            </a:r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latin typeface="+mj-lt"/>
                <a:cs typeface="Arial" charset="0"/>
              </a:rPr>
              <a:t>Round result</a:t>
            </a:r>
          </a:p>
          <a:p>
            <a:pPr marL="533400" indent="-5334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latin typeface="+mj-lt"/>
                <a:cs typeface="Arial" charset="0"/>
              </a:rPr>
              <a:t>Assemble exponent and fraction back into floating-point format</a:t>
            </a:r>
          </a:p>
          <a:p>
            <a:pPr marL="533400" indent="-533400">
              <a:spcBef>
                <a:spcPct val="20000"/>
              </a:spcBef>
            </a:pPr>
            <a:endParaRPr lang="en-US" sz="2400" dirty="0">
              <a:latin typeface="+mj-lt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Floating-Point Addition</a:t>
            </a:r>
          </a:p>
        </p:txBody>
      </p:sp>
    </p:spTree>
    <p:extLst>
      <p:ext uri="{BB962C8B-B14F-4D97-AF65-F5344CB8AC3E}">
        <p14:creationId xmlns:p14="http://schemas.microsoft.com/office/powerpoint/2010/main" val="317801775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6358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Add the following floating-point numbers:</a:t>
            </a:r>
          </a:p>
          <a:p>
            <a:pPr marL="533400" indent="-533400"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	0x3FC00000</a:t>
            </a:r>
            <a:endParaRPr lang="en-US" sz="2400" baseline="-25000" dirty="0">
              <a:latin typeface="+mj-lt"/>
              <a:cs typeface="Arial" charset="0"/>
            </a:endParaRPr>
          </a:p>
          <a:p>
            <a:pPr marL="533400" indent="-533400"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	0x40500000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Floating-Point Addition Example</a:t>
            </a:r>
          </a:p>
        </p:txBody>
      </p:sp>
    </p:spTree>
    <p:extLst>
      <p:ext uri="{BB962C8B-B14F-4D97-AF65-F5344CB8AC3E}">
        <p14:creationId xmlns:p14="http://schemas.microsoft.com/office/powerpoint/2010/main" val="4009449137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1781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/>
          </p:nvPr>
        </p:nvGraphicFramePr>
        <p:xfrm>
          <a:off x="1905000" y="1524000"/>
          <a:ext cx="4886325" cy="161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2" name="VISIO" r:id="rId7" imgW="2761560" imgH="911160" progId="Visio.Drawing.6">
                  <p:embed/>
                </p:oleObj>
              </mc:Choice>
              <mc:Fallback>
                <p:oleObj name="VISIO" r:id="rId7" imgW="2761560" imgH="911160" progId="Visio.Drawing.6">
                  <p:embed/>
                  <p:pic>
                    <p:nvPicPr>
                      <p:cNvPr id="9717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524000"/>
                        <a:ext cx="4886325" cy="161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177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7178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9906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</a:pPr>
            <a:r>
              <a:rPr lang="en-US" sz="2400" b="1" dirty="0">
                <a:latin typeface="+mj-lt"/>
                <a:cs typeface="Arial" charset="0"/>
              </a:rPr>
              <a:t>1.	Extract exponent and fraction bits</a:t>
            </a:r>
          </a:p>
          <a:p>
            <a:pPr marL="533400" indent="-533400">
              <a:spcBef>
                <a:spcPct val="20000"/>
              </a:spcBef>
            </a:pPr>
            <a:endParaRPr lang="en-US" sz="2400" dirty="0">
              <a:latin typeface="+mj-lt"/>
              <a:cs typeface="Arial" charset="0"/>
            </a:endParaRPr>
          </a:p>
          <a:p>
            <a:pPr marL="533400" indent="-533400">
              <a:spcBef>
                <a:spcPct val="20000"/>
              </a:spcBef>
            </a:pPr>
            <a:endParaRPr lang="en-US" sz="2400" dirty="0">
              <a:latin typeface="+mj-lt"/>
              <a:cs typeface="Arial" charset="0"/>
            </a:endParaRPr>
          </a:p>
          <a:p>
            <a:pPr marL="533400" indent="-533400">
              <a:spcBef>
                <a:spcPct val="20000"/>
              </a:spcBef>
            </a:pPr>
            <a:endParaRPr lang="en-US" sz="2400" dirty="0">
              <a:latin typeface="+mj-lt"/>
              <a:cs typeface="Arial" charset="0"/>
            </a:endParaRPr>
          </a:p>
          <a:p>
            <a:pPr marL="533400" indent="-533400">
              <a:spcBef>
                <a:spcPct val="20000"/>
              </a:spcBef>
            </a:pPr>
            <a:endParaRPr lang="en-US" sz="2400" dirty="0">
              <a:latin typeface="+mj-lt"/>
              <a:cs typeface="Arial" charset="0"/>
            </a:endParaRPr>
          </a:p>
          <a:p>
            <a:pPr marL="533400" indent="-533400"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	For first number (N1): 	       	S = 0, E = 127, F = .1</a:t>
            </a:r>
          </a:p>
          <a:p>
            <a:pPr marL="533400" indent="-533400"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	For second number (N2): 	S = 0, E = 128, F = .101</a:t>
            </a:r>
          </a:p>
          <a:p>
            <a:pPr marL="533400" indent="-533400">
              <a:spcBef>
                <a:spcPct val="20000"/>
              </a:spcBef>
            </a:pPr>
            <a:endParaRPr lang="en-US" sz="2400" dirty="0">
              <a:latin typeface="+mj-lt"/>
              <a:cs typeface="Arial" charset="0"/>
            </a:endParaRPr>
          </a:p>
          <a:p>
            <a:pPr marL="533400" indent="-533400">
              <a:spcBef>
                <a:spcPct val="20000"/>
              </a:spcBef>
            </a:pPr>
            <a:r>
              <a:rPr lang="en-US" sz="2400" b="1" dirty="0">
                <a:latin typeface="+mj-lt"/>
                <a:cs typeface="Arial" charset="0"/>
              </a:rPr>
              <a:t>2.	Prepend leading 1 to form mantissa</a:t>
            </a:r>
          </a:p>
          <a:p>
            <a:pPr marL="533400" indent="-533400"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	N1:	1.1</a:t>
            </a:r>
          </a:p>
          <a:p>
            <a:pPr marL="533400" indent="-533400"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	N2:	1.101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Floating-Point Addition Example</a:t>
            </a:r>
          </a:p>
        </p:txBody>
      </p:sp>
    </p:spTree>
    <p:extLst>
      <p:ext uri="{BB962C8B-B14F-4D97-AF65-F5344CB8AC3E}">
        <p14:creationId xmlns:p14="http://schemas.microsoft.com/office/powerpoint/2010/main" val="392550753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2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7382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</a:pPr>
            <a:r>
              <a:rPr lang="en-US" sz="2400" b="1" dirty="0">
                <a:latin typeface="+mj-lt"/>
                <a:cs typeface="Arial" charset="0"/>
              </a:rPr>
              <a:t>3.	Compare exponents</a:t>
            </a:r>
          </a:p>
          <a:p>
            <a:pPr marL="533400" indent="-533400"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	127 – 128 = -1, so shift N1 right by 1 bit</a:t>
            </a:r>
          </a:p>
          <a:p>
            <a:pPr marL="533400" indent="-533400">
              <a:spcBef>
                <a:spcPct val="20000"/>
              </a:spcBef>
            </a:pPr>
            <a:endParaRPr lang="en-US" sz="2400" dirty="0">
              <a:latin typeface="+mj-lt"/>
              <a:cs typeface="Arial" charset="0"/>
            </a:endParaRPr>
          </a:p>
          <a:p>
            <a:pPr marL="533400" indent="-533400">
              <a:spcBef>
                <a:spcPct val="20000"/>
              </a:spcBef>
            </a:pPr>
            <a:r>
              <a:rPr lang="en-US" sz="2400" b="1" dirty="0">
                <a:latin typeface="+mj-lt"/>
                <a:cs typeface="Arial" charset="0"/>
              </a:rPr>
              <a:t>4.	Shift smaller mantissa if necessary</a:t>
            </a:r>
          </a:p>
          <a:p>
            <a:pPr marL="533400" indent="-533400"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	shift N1’s mantissa: 1.1 &gt;&gt; 1 = 0.11  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charset="0"/>
              </a:rPr>
              <a:t>(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× 2</a:t>
            </a:r>
            <a:r>
              <a:rPr lang="en-US" sz="2400" baseline="300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1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Arial" charset="0"/>
              </a:rPr>
              <a:t>)</a:t>
            </a:r>
          </a:p>
          <a:p>
            <a:pPr marL="533400" indent="-533400">
              <a:spcBef>
                <a:spcPct val="20000"/>
              </a:spcBef>
            </a:pPr>
            <a:endParaRPr lang="en-US" sz="2400" dirty="0">
              <a:solidFill>
                <a:srgbClr val="C00000"/>
              </a:solidFill>
              <a:latin typeface="+mj-lt"/>
              <a:cs typeface="Arial" charset="0"/>
            </a:endParaRPr>
          </a:p>
          <a:p>
            <a:pPr marL="533400" indent="-533400">
              <a:spcBef>
                <a:spcPct val="20000"/>
              </a:spcBef>
            </a:pPr>
            <a:r>
              <a:rPr lang="en-US" sz="2400" b="1" dirty="0">
                <a:latin typeface="+mj-lt"/>
                <a:cs typeface="Arial" charset="0"/>
              </a:rPr>
              <a:t>5.	Add mantissas</a:t>
            </a:r>
          </a:p>
          <a:p>
            <a:pPr marL="533400" indent="-533400"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			0.11   </a:t>
            </a:r>
            <a:r>
              <a:rPr lang="en-US" sz="2400" dirty="0">
                <a:latin typeface="+mj-lt"/>
                <a:cs typeface="Times New Roman" pitchFamily="18" charset="0"/>
              </a:rPr>
              <a:t>× 2</a:t>
            </a:r>
            <a:r>
              <a:rPr lang="en-US" sz="2400" baseline="30000" dirty="0">
                <a:latin typeface="+mj-lt"/>
                <a:cs typeface="Times New Roman" pitchFamily="18" charset="0"/>
              </a:rPr>
              <a:t>1</a:t>
            </a:r>
            <a:endParaRPr lang="en-US" sz="2400" dirty="0">
              <a:latin typeface="+mj-lt"/>
              <a:cs typeface="Arial" charset="0"/>
            </a:endParaRPr>
          </a:p>
          <a:p>
            <a:pPr marL="533400" indent="-533400"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	   	        +	1.101 </a:t>
            </a:r>
            <a:r>
              <a:rPr lang="en-US" sz="2400" dirty="0">
                <a:latin typeface="+mj-lt"/>
                <a:cs typeface="Times New Roman" pitchFamily="18" charset="0"/>
              </a:rPr>
              <a:t>× 2</a:t>
            </a:r>
            <a:r>
              <a:rPr lang="en-US" sz="2400" baseline="30000" dirty="0">
                <a:latin typeface="+mj-lt"/>
                <a:cs typeface="Times New Roman" pitchFamily="18" charset="0"/>
              </a:rPr>
              <a:t>1</a:t>
            </a:r>
            <a:endParaRPr lang="en-US" sz="2400" dirty="0">
              <a:latin typeface="+mj-lt"/>
              <a:cs typeface="Arial" charset="0"/>
            </a:endParaRPr>
          </a:p>
          <a:p>
            <a:pPr marL="533400" indent="-533400"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     		          10.011  </a:t>
            </a:r>
            <a:r>
              <a:rPr lang="en-US" sz="2400" dirty="0">
                <a:latin typeface="+mj-lt"/>
                <a:cs typeface="Times New Roman" pitchFamily="18" charset="0"/>
              </a:rPr>
              <a:t>× 2</a:t>
            </a:r>
            <a:r>
              <a:rPr lang="en-US" sz="2400" baseline="30000" dirty="0"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973831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1981200" y="50292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Floating-Point Addition Example</a:t>
            </a:r>
          </a:p>
        </p:txBody>
      </p:sp>
    </p:spTree>
    <p:extLst>
      <p:ext uri="{BB962C8B-B14F-4D97-AF65-F5344CB8AC3E}">
        <p14:creationId xmlns:p14="http://schemas.microsoft.com/office/powerpoint/2010/main" val="418504177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4855" name="Object 7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/>
          </p:nvPr>
        </p:nvGraphicFramePr>
        <p:xfrm>
          <a:off x="838200" y="4267200"/>
          <a:ext cx="7477125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36" name="VISIO" r:id="rId7" imgW="2761560" imgH="460440" progId="Visio.Drawing.6">
                  <p:embed/>
                </p:oleObj>
              </mc:Choice>
              <mc:Fallback>
                <p:oleObj name="VISIO" r:id="rId7" imgW="2761560" imgH="460440" progId="Visio.Drawing.6">
                  <p:embed/>
                  <p:pic>
                    <p:nvPicPr>
                      <p:cNvPr id="9748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267200"/>
                        <a:ext cx="7477125" cy="1246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485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7485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914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</a:pPr>
            <a:r>
              <a:rPr lang="en-US" sz="2400" b="1" dirty="0">
                <a:latin typeface="+mj-lt"/>
                <a:cs typeface="Arial" charset="0"/>
              </a:rPr>
              <a:t>6.	Normalize mantissa and adjust exponent if necessary</a:t>
            </a:r>
          </a:p>
          <a:p>
            <a:pPr marL="533400" indent="-533400"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	10.011 </a:t>
            </a:r>
            <a:r>
              <a:rPr lang="en-US" sz="2400" dirty="0">
                <a:latin typeface="+mj-lt"/>
                <a:cs typeface="Times New Roman" pitchFamily="18" charset="0"/>
              </a:rPr>
              <a:t>× 2</a:t>
            </a:r>
            <a:r>
              <a:rPr lang="en-US" sz="2400" baseline="30000" dirty="0">
                <a:latin typeface="+mj-lt"/>
                <a:cs typeface="Times New Roman" pitchFamily="18" charset="0"/>
              </a:rPr>
              <a:t>1 </a:t>
            </a:r>
            <a:r>
              <a:rPr lang="en-US" sz="2400" dirty="0">
                <a:latin typeface="+mj-lt"/>
                <a:cs typeface="Arial" charset="0"/>
              </a:rPr>
              <a:t>= 1.0011 </a:t>
            </a:r>
            <a:r>
              <a:rPr lang="en-US" sz="2400" dirty="0">
                <a:latin typeface="+mj-lt"/>
                <a:cs typeface="Times New Roman" pitchFamily="18" charset="0"/>
              </a:rPr>
              <a:t>× 2</a:t>
            </a:r>
            <a:r>
              <a:rPr lang="en-US" sz="2400" baseline="30000" dirty="0">
                <a:latin typeface="+mj-lt"/>
                <a:cs typeface="Times New Roman" pitchFamily="18" charset="0"/>
              </a:rPr>
              <a:t>2</a:t>
            </a:r>
          </a:p>
          <a:p>
            <a:pPr marL="533400" indent="-533400">
              <a:spcBef>
                <a:spcPct val="20000"/>
              </a:spcBef>
            </a:pPr>
            <a:endParaRPr lang="en-US" sz="1000" baseline="30000" dirty="0">
              <a:latin typeface="+mj-lt"/>
              <a:cs typeface="Times New Roman" pitchFamily="18" charset="0"/>
            </a:endParaRPr>
          </a:p>
          <a:p>
            <a:pPr marL="533400" indent="-533400">
              <a:spcBef>
                <a:spcPct val="20000"/>
              </a:spcBef>
            </a:pPr>
            <a:r>
              <a:rPr lang="en-US" sz="2400" b="1" dirty="0">
                <a:latin typeface="+mj-lt"/>
                <a:cs typeface="Arial" charset="0"/>
              </a:rPr>
              <a:t>7.	Round result</a:t>
            </a:r>
          </a:p>
          <a:p>
            <a:pPr marL="533400" indent="-533400"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	No need (fits in 23 bits)</a:t>
            </a:r>
          </a:p>
          <a:p>
            <a:pPr marL="533400" indent="-533400">
              <a:spcBef>
                <a:spcPct val="20000"/>
              </a:spcBef>
            </a:pPr>
            <a:endParaRPr lang="en-US" sz="1000" dirty="0">
              <a:latin typeface="+mj-lt"/>
              <a:cs typeface="Arial" charset="0"/>
            </a:endParaRPr>
          </a:p>
          <a:p>
            <a:pPr marL="533400" indent="-533400">
              <a:spcBef>
                <a:spcPct val="20000"/>
              </a:spcBef>
            </a:pPr>
            <a:r>
              <a:rPr lang="en-US" sz="2400" b="1" dirty="0">
                <a:latin typeface="+mj-lt"/>
                <a:cs typeface="Arial" charset="0"/>
              </a:rPr>
              <a:t>8.	Assemble exponent and fraction back into floating-point format</a:t>
            </a:r>
          </a:p>
          <a:p>
            <a:pPr marL="533400" indent="-533400"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	S = 0, E = 2 + 127 = 129 = 10000001</a:t>
            </a:r>
            <a:r>
              <a:rPr lang="en-US" sz="2400" baseline="-25000" dirty="0">
                <a:latin typeface="+mj-lt"/>
                <a:cs typeface="Arial" charset="0"/>
              </a:rPr>
              <a:t>2</a:t>
            </a:r>
            <a:r>
              <a:rPr lang="en-US" sz="2400" dirty="0">
                <a:latin typeface="+mj-lt"/>
                <a:cs typeface="Arial" charset="0"/>
              </a:rPr>
              <a:t>, F = 001100..</a:t>
            </a:r>
          </a:p>
          <a:p>
            <a:pPr marL="533400" indent="-533400">
              <a:spcBef>
                <a:spcPct val="20000"/>
              </a:spcBef>
            </a:pPr>
            <a:endParaRPr lang="en-US" sz="2400" dirty="0">
              <a:latin typeface="+mj-lt"/>
              <a:cs typeface="Arial" charset="0"/>
            </a:endParaRPr>
          </a:p>
          <a:p>
            <a:pPr marL="533400" indent="-533400">
              <a:spcBef>
                <a:spcPct val="20000"/>
              </a:spcBef>
            </a:pPr>
            <a:endParaRPr lang="en-US" sz="2400" dirty="0">
              <a:latin typeface="+mj-lt"/>
              <a:cs typeface="Arial" charset="0"/>
            </a:endParaRPr>
          </a:p>
          <a:p>
            <a:pPr marL="533400" indent="-533400">
              <a:spcBef>
                <a:spcPct val="20000"/>
              </a:spcBef>
            </a:pPr>
            <a:endParaRPr lang="en-US" sz="1500" dirty="0">
              <a:latin typeface="+mj-lt"/>
              <a:cs typeface="Arial" charset="0"/>
            </a:endParaRPr>
          </a:p>
          <a:p>
            <a:pPr marL="533400" indent="-533400"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		     		</a:t>
            </a:r>
            <a:r>
              <a:rPr lang="en-US" sz="2000" dirty="0">
                <a:latin typeface="+mj-lt"/>
                <a:cs typeface="Arial" charset="0"/>
              </a:rPr>
              <a:t>in hexadecimal</a:t>
            </a:r>
            <a:r>
              <a:rPr lang="en-US" sz="2000" b="1" dirty="0">
                <a:solidFill>
                  <a:schemeClr val="accent1"/>
                </a:solidFill>
                <a:latin typeface="+mj-lt"/>
                <a:cs typeface="Arial" charset="0"/>
              </a:rPr>
              <a:t>: 0x40980000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Floating Point Addition Example</a:t>
            </a:r>
          </a:p>
        </p:txBody>
      </p:sp>
    </p:spTree>
    <p:extLst>
      <p:ext uri="{BB962C8B-B14F-4D97-AF65-F5344CB8AC3E}">
        <p14:creationId xmlns:p14="http://schemas.microsoft.com/office/powerpoint/2010/main" val="5641287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8772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/>
          </p:nvPr>
        </p:nvGraphicFramePr>
        <p:xfrm>
          <a:off x="1447800" y="2133600"/>
          <a:ext cx="3810000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31" name="VISIO" r:id="rId7" imgW="1046880" imgH="515160" progId="Visio.Drawing.6">
                  <p:embed/>
                </p:oleObj>
              </mc:Choice>
              <mc:Fallback>
                <p:oleObj name="VISIO" r:id="rId7" imgW="1046880" imgH="515160" progId="Visio.Drawing.6">
                  <p:embed/>
                  <p:pic>
                    <p:nvPicPr>
                      <p:cNvPr id="9287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133600"/>
                        <a:ext cx="3810000" cy="179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8773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/>
          </p:nvPr>
        </p:nvGraphicFramePr>
        <p:xfrm>
          <a:off x="5334000" y="990600"/>
          <a:ext cx="2765425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32" name="VISIO" r:id="rId9" imgW="1354320" imgH="2536560" progId="Visio.Drawing.6">
                  <p:embed/>
                </p:oleObj>
              </mc:Choice>
              <mc:Fallback>
                <p:oleObj name="VISIO" r:id="rId9" imgW="1354320" imgH="2536560" progId="Visio.Drawing.6">
                  <p:embed/>
                  <p:pic>
                    <p:nvPicPr>
                      <p:cNvPr id="9287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990600"/>
                        <a:ext cx="2765425" cy="495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877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Shifter Design</a:t>
            </a:r>
          </a:p>
        </p:txBody>
      </p:sp>
    </p:spTree>
    <p:extLst>
      <p:ext uri="{BB962C8B-B14F-4D97-AF65-F5344CB8AC3E}">
        <p14:creationId xmlns:p14="http://schemas.microsoft.com/office/powerpoint/2010/main" val="349637787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4" name="Rectangle 4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394618"/>
            <a:ext cx="8229600" cy="4525963"/>
          </a:xfrm>
        </p:spPr>
        <p:txBody>
          <a:bodyPr/>
          <a:lstStyle/>
          <a:p>
            <a:r>
              <a:rPr lang="en-US" b="1" i="1" dirty="0">
                <a:solidFill>
                  <a:schemeClr val="accent1"/>
                </a:solidFill>
              </a:rPr>
              <a:t>A</a:t>
            </a:r>
            <a:r>
              <a:rPr lang="en-US" b="1" dirty="0">
                <a:solidFill>
                  <a:schemeClr val="accent1"/>
                </a:solidFill>
              </a:rPr>
              <a:t> &lt;&lt; </a:t>
            </a:r>
            <a:r>
              <a:rPr lang="en-US" b="1" i="1" dirty="0">
                <a:solidFill>
                  <a:schemeClr val="accent1"/>
                </a:solidFill>
              </a:rPr>
              <a:t>N</a:t>
            </a:r>
            <a:r>
              <a:rPr lang="en-US" b="1" dirty="0">
                <a:solidFill>
                  <a:schemeClr val="accent1"/>
                </a:solidFill>
              </a:rPr>
              <a:t> = </a:t>
            </a:r>
            <a:r>
              <a:rPr lang="en-US" b="1" i="1" dirty="0">
                <a:solidFill>
                  <a:schemeClr val="accent1"/>
                </a:solidFill>
              </a:rPr>
              <a:t>A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  <a:cs typeface="Times New Roman" pitchFamily="18" charset="0"/>
              </a:rPr>
              <a:t>×</a:t>
            </a:r>
            <a:r>
              <a:rPr lang="en-US" b="1" dirty="0">
                <a:solidFill>
                  <a:schemeClr val="accent1"/>
                </a:solidFill>
              </a:rPr>
              <a:t> 2</a:t>
            </a:r>
            <a:r>
              <a:rPr lang="en-US" b="1" i="1" baseline="30000" dirty="0">
                <a:solidFill>
                  <a:schemeClr val="accent1"/>
                </a:solidFill>
              </a:rPr>
              <a:t>N</a:t>
            </a:r>
          </a:p>
          <a:p>
            <a:pPr lvl="1"/>
            <a:r>
              <a:rPr lang="en-US" sz="2600" b="1" dirty="0"/>
              <a:t>Example:</a:t>
            </a:r>
            <a:r>
              <a:rPr lang="en-US" sz="2600" dirty="0"/>
              <a:t> 00001 &lt;&lt; 2  = 00100  (1 </a:t>
            </a:r>
            <a:r>
              <a:rPr lang="en-US" sz="2600" dirty="0">
                <a:cs typeface="Times New Roman" pitchFamily="18" charset="0"/>
              </a:rPr>
              <a:t>× 2</a:t>
            </a:r>
            <a:r>
              <a:rPr lang="en-US" sz="2600" baseline="30000" dirty="0">
                <a:cs typeface="Times New Roman" pitchFamily="18" charset="0"/>
              </a:rPr>
              <a:t>2</a:t>
            </a:r>
            <a:r>
              <a:rPr lang="en-US" sz="2600" dirty="0">
                <a:cs typeface="Times New Roman" pitchFamily="18" charset="0"/>
              </a:rPr>
              <a:t> = 4)</a:t>
            </a:r>
          </a:p>
          <a:p>
            <a:pPr lvl="1"/>
            <a:r>
              <a:rPr lang="en-US" sz="2600" b="1" dirty="0"/>
              <a:t>Example: </a:t>
            </a:r>
            <a:r>
              <a:rPr lang="en-US" sz="2600" dirty="0"/>
              <a:t>11101 &lt;&lt; 2  = 10100  (-3 </a:t>
            </a:r>
            <a:r>
              <a:rPr lang="en-US" sz="2600" dirty="0">
                <a:cs typeface="Times New Roman" pitchFamily="18" charset="0"/>
              </a:rPr>
              <a:t>× 2</a:t>
            </a:r>
            <a:r>
              <a:rPr lang="en-US" sz="2600" baseline="30000" dirty="0">
                <a:cs typeface="Times New Roman" pitchFamily="18" charset="0"/>
              </a:rPr>
              <a:t>2</a:t>
            </a:r>
            <a:r>
              <a:rPr lang="en-US" sz="2600" dirty="0">
                <a:cs typeface="Times New Roman" pitchFamily="18" charset="0"/>
              </a:rPr>
              <a:t> = -12)</a:t>
            </a:r>
            <a:endParaRPr lang="en-US" sz="2600" dirty="0"/>
          </a:p>
          <a:p>
            <a:r>
              <a:rPr lang="en-US" b="1" i="1" dirty="0">
                <a:solidFill>
                  <a:schemeClr val="accent1"/>
                </a:solidFill>
              </a:rPr>
              <a:t>A</a:t>
            </a:r>
            <a:r>
              <a:rPr lang="en-US" b="1" dirty="0">
                <a:solidFill>
                  <a:schemeClr val="accent1"/>
                </a:solidFill>
              </a:rPr>
              <a:t> &gt;&gt;&gt; </a:t>
            </a:r>
            <a:r>
              <a:rPr lang="en-US" b="1" i="1" dirty="0">
                <a:solidFill>
                  <a:schemeClr val="accent1"/>
                </a:solidFill>
              </a:rPr>
              <a:t>N</a:t>
            </a:r>
            <a:r>
              <a:rPr lang="en-US" b="1" dirty="0">
                <a:solidFill>
                  <a:schemeClr val="accent1"/>
                </a:solidFill>
              </a:rPr>
              <a:t> = </a:t>
            </a:r>
            <a:r>
              <a:rPr lang="en-US" b="1" i="1" dirty="0">
                <a:solidFill>
                  <a:schemeClr val="accent1"/>
                </a:solidFill>
              </a:rPr>
              <a:t>A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  <a:cs typeface="Times New Roman" pitchFamily="18" charset="0"/>
              </a:rPr>
              <a:t>÷</a:t>
            </a:r>
            <a:r>
              <a:rPr lang="en-US" b="1" dirty="0">
                <a:solidFill>
                  <a:schemeClr val="accent1"/>
                </a:solidFill>
              </a:rPr>
              <a:t> 2</a:t>
            </a:r>
            <a:r>
              <a:rPr lang="en-US" b="1" i="1" baseline="30000" dirty="0">
                <a:solidFill>
                  <a:schemeClr val="accent1"/>
                </a:solidFill>
              </a:rPr>
              <a:t>N</a:t>
            </a:r>
          </a:p>
          <a:p>
            <a:pPr lvl="1"/>
            <a:r>
              <a:rPr lang="en-US" sz="2600" b="1" dirty="0"/>
              <a:t>Example:</a:t>
            </a:r>
            <a:r>
              <a:rPr lang="en-US" sz="2600" dirty="0"/>
              <a:t> 01000 &gt;&gt;&gt; 2 = 00010  (8 </a:t>
            </a:r>
            <a:r>
              <a:rPr lang="en-US" sz="2600" dirty="0">
                <a:cs typeface="Times New Roman" pitchFamily="18" charset="0"/>
              </a:rPr>
              <a:t>÷ 2</a:t>
            </a:r>
            <a:r>
              <a:rPr lang="en-US" sz="2600" baseline="30000" dirty="0">
                <a:cs typeface="Times New Roman" pitchFamily="18" charset="0"/>
              </a:rPr>
              <a:t>2</a:t>
            </a:r>
            <a:r>
              <a:rPr lang="en-US" sz="2600" dirty="0">
                <a:cs typeface="Times New Roman" pitchFamily="18" charset="0"/>
              </a:rPr>
              <a:t> = 2)</a:t>
            </a:r>
            <a:endParaRPr lang="en-US" sz="2600" dirty="0"/>
          </a:p>
          <a:p>
            <a:pPr lvl="1"/>
            <a:r>
              <a:rPr lang="en-US" sz="2600" b="1" dirty="0"/>
              <a:t>Example:</a:t>
            </a:r>
            <a:r>
              <a:rPr lang="en-US" sz="2600" dirty="0"/>
              <a:t> 10000 &gt;&gt;&gt; 2 = 11100  (-16 </a:t>
            </a:r>
            <a:r>
              <a:rPr lang="en-US" sz="2600" dirty="0">
                <a:cs typeface="Times New Roman" pitchFamily="18" charset="0"/>
              </a:rPr>
              <a:t>÷ 2</a:t>
            </a:r>
            <a:r>
              <a:rPr lang="en-US" sz="2600" baseline="30000" dirty="0">
                <a:cs typeface="Times New Roman" pitchFamily="18" charset="0"/>
              </a:rPr>
              <a:t>2</a:t>
            </a:r>
            <a:r>
              <a:rPr lang="en-US" sz="2600" dirty="0">
                <a:cs typeface="Times New Roman" pitchFamily="18" charset="0"/>
              </a:rPr>
              <a:t> = -4)</a:t>
            </a:r>
          </a:p>
        </p:txBody>
      </p:sp>
      <p:sp>
        <p:nvSpPr>
          <p:cNvPr id="94720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Shifters as Multipliers, Dividers</a:t>
            </a:r>
          </a:p>
        </p:txBody>
      </p:sp>
    </p:spTree>
    <p:extLst>
      <p:ext uri="{BB962C8B-B14F-4D97-AF65-F5344CB8AC3E}">
        <p14:creationId xmlns:p14="http://schemas.microsoft.com/office/powerpoint/2010/main" val="288108046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80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457200" y="978877"/>
            <a:ext cx="7467600" cy="4953000"/>
          </a:xfrm>
        </p:spPr>
        <p:txBody>
          <a:bodyPr>
            <a:normAutofit/>
          </a:bodyPr>
          <a:lstStyle/>
          <a:p>
            <a:r>
              <a:rPr lang="en-US" sz="2800" b="1" dirty="0"/>
              <a:t>Partial products </a:t>
            </a:r>
            <a:r>
              <a:rPr lang="en-US" sz="2800" dirty="0"/>
              <a:t>formed by multiplying a single digit of the multiplier with multiplicand</a:t>
            </a:r>
          </a:p>
          <a:p>
            <a:r>
              <a:rPr lang="en-US" sz="2800" b="1" dirty="0"/>
              <a:t>Shifted</a:t>
            </a:r>
            <a:r>
              <a:rPr lang="en-US" sz="2800" dirty="0"/>
              <a:t> partial products </a:t>
            </a:r>
            <a:r>
              <a:rPr lang="en-US" sz="2800" b="1" dirty="0"/>
              <a:t>summed</a:t>
            </a:r>
            <a:r>
              <a:rPr lang="en-US" sz="2800" dirty="0"/>
              <a:t> to form result</a:t>
            </a:r>
            <a:endParaRPr lang="en-US" sz="2800" dirty="0">
              <a:solidFill>
                <a:schemeClr val="accent2"/>
              </a:solidFill>
            </a:endParaRPr>
          </a:p>
        </p:txBody>
      </p:sp>
      <p:graphicFrame>
        <p:nvGraphicFramePr>
          <p:cNvPr id="946183" name="Object 7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/>
          </p:nvPr>
        </p:nvGraphicFramePr>
        <p:xfrm>
          <a:off x="1371600" y="2209800"/>
          <a:ext cx="5446565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44" name="VISIO" r:id="rId7" imgW="2223360" imgH="1461600" progId="Visio.Drawing.6">
                  <p:embed/>
                </p:oleObj>
              </mc:Choice>
              <mc:Fallback>
                <p:oleObj name="VISIO" r:id="rId7" imgW="2223360" imgH="1461600" progId="Visio.Drawing.6">
                  <p:embed/>
                  <p:pic>
                    <p:nvPicPr>
                      <p:cNvPr id="9461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209800"/>
                        <a:ext cx="5446565" cy="358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617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200" y="762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Multipliers</a:t>
            </a:r>
          </a:p>
        </p:txBody>
      </p:sp>
    </p:spTree>
    <p:extLst>
      <p:ext uri="{BB962C8B-B14F-4D97-AF65-F5344CB8AC3E}">
        <p14:creationId xmlns:p14="http://schemas.microsoft.com/office/powerpoint/2010/main" val="423240079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4 x 4 Multiplier</a:t>
            </a:r>
          </a:p>
        </p:txBody>
      </p:sp>
      <p:pic>
        <p:nvPicPr>
          <p:cNvPr id="6964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63" y="2514600"/>
            <a:ext cx="8718737" cy="329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44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26" y="1066801"/>
            <a:ext cx="92906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97153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80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457200" y="978877"/>
            <a:ext cx="7467600" cy="495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A/B = Q + R/B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</a:rPr>
              <a:t>Decimal Example:  </a:t>
            </a:r>
            <a:r>
              <a:rPr lang="en-US" sz="2800" b="1" dirty="0"/>
              <a:t>2584/15 = 172 R4</a:t>
            </a:r>
          </a:p>
          <a:p>
            <a:pPr marL="0" indent="0">
              <a:buNone/>
            </a:pPr>
            <a:endParaRPr lang="en-US" sz="2800" b="1" dirty="0"/>
          </a:p>
        </p:txBody>
      </p:sp>
      <p:sp>
        <p:nvSpPr>
          <p:cNvPr id="94617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" y="762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Dividers</a:t>
            </a:r>
          </a:p>
        </p:txBody>
      </p:sp>
    </p:spTree>
    <p:extLst>
      <p:ext uri="{BB962C8B-B14F-4D97-AF65-F5344CB8AC3E}">
        <p14:creationId xmlns:p14="http://schemas.microsoft.com/office/powerpoint/2010/main" val="304129848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80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457200" y="978877"/>
            <a:ext cx="7467600" cy="495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A/B = Q + R/B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</a:rPr>
              <a:t>Decimal Example:  </a:t>
            </a:r>
            <a:r>
              <a:rPr lang="en-US" sz="2800" b="1" dirty="0"/>
              <a:t>2584/15 = 172 R4</a:t>
            </a:r>
          </a:p>
          <a:p>
            <a:pPr marL="0" indent="0">
              <a:buNone/>
            </a:pPr>
            <a:r>
              <a:rPr lang="en-US" sz="2800" b="1" dirty="0"/>
              <a:t>Long-Hand:</a:t>
            </a:r>
          </a:p>
          <a:p>
            <a:pPr marL="0" indent="0">
              <a:buNone/>
            </a:pPr>
            <a:endParaRPr lang="en-US" sz="2800" b="1" dirty="0"/>
          </a:p>
        </p:txBody>
      </p:sp>
      <p:sp>
        <p:nvSpPr>
          <p:cNvPr id="94617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" y="762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Dividers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3" y="2781300"/>
            <a:ext cx="1877970" cy="258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1689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17834</TotalTime>
  <Words>899</Words>
  <Application>Microsoft Macintosh PowerPoint</Application>
  <PresentationFormat>On-screen Show (4:3)</PresentationFormat>
  <Paragraphs>332</Paragraphs>
  <Slides>34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ＭＳ Ｐゴシック</vt:lpstr>
      <vt:lpstr>Arial</vt:lpstr>
      <vt:lpstr>Arial Black</vt:lpstr>
      <vt:lpstr>Calibri</vt:lpstr>
      <vt:lpstr>Courier (W1)</vt:lpstr>
      <vt:lpstr>Times New Roman</vt:lpstr>
      <vt:lpstr>Office Theme</vt:lpstr>
      <vt:lpstr>VISIO</vt:lpstr>
      <vt:lpstr>Lecture 9:  Shift, Mult, Div Fixed &amp; Floating 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sharris</dc:creator>
  <cp:lastModifiedBy>Microsoft Office User</cp:lastModifiedBy>
  <cp:revision>165</cp:revision>
  <cp:lastPrinted>2018-01-16T16:40:17Z</cp:lastPrinted>
  <dcterms:created xsi:type="dcterms:W3CDTF">2012-08-07T04:56:47Z</dcterms:created>
  <dcterms:modified xsi:type="dcterms:W3CDTF">2019-09-16T14:39:30Z</dcterms:modified>
</cp:coreProperties>
</file>