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5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6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7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8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9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0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1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2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23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24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25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26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27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8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84" r:id="rId2"/>
    <p:sldId id="443" r:id="rId3"/>
    <p:sldId id="518" r:id="rId4"/>
    <p:sldId id="519" r:id="rId5"/>
    <p:sldId id="520" r:id="rId6"/>
    <p:sldId id="521" r:id="rId7"/>
    <p:sldId id="522" r:id="rId8"/>
    <p:sldId id="593" r:id="rId9"/>
    <p:sldId id="595" r:id="rId10"/>
    <p:sldId id="597" r:id="rId11"/>
    <p:sldId id="598" r:id="rId12"/>
    <p:sldId id="533" r:id="rId13"/>
    <p:sldId id="600" r:id="rId14"/>
    <p:sldId id="602" r:id="rId15"/>
    <p:sldId id="540" r:id="rId16"/>
    <p:sldId id="541" r:id="rId17"/>
    <p:sldId id="542" r:id="rId18"/>
    <p:sldId id="543" r:id="rId19"/>
    <p:sldId id="544" r:id="rId20"/>
    <p:sldId id="545" r:id="rId21"/>
    <p:sldId id="546" r:id="rId22"/>
    <p:sldId id="547" r:id="rId23"/>
    <p:sldId id="549" r:id="rId24"/>
    <p:sldId id="550" r:id="rId25"/>
    <p:sldId id="551" r:id="rId26"/>
    <p:sldId id="603" r:id="rId27"/>
    <p:sldId id="554" r:id="rId28"/>
    <p:sldId id="583" r:id="rId29"/>
    <p:sldId id="584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8" autoAdjust="0"/>
    <p:restoredTop sz="90873" autoAdjust="0"/>
  </p:normalViewPr>
  <p:slideViewPr>
    <p:cSldViewPr>
      <p:cViewPr varScale="1">
        <p:scale>
          <a:sx n="98" d="100"/>
          <a:sy n="98" d="100"/>
        </p:scale>
        <p:origin x="77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58DC7-2DB0-F743-B206-666BD2CB356D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B4F19-52D0-CA4D-A6ED-ADA89533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2E1503E-EACF-3142-AD1F-7CBD8573E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B4F368-4724-3841-AF0B-812A139452A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F3080A3-914E-214E-94F9-BAD243FFF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5B9C15-9878-DC40-B9B9-8BA996DE7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145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699FA-3EE0-442A-8437-55D73247B2B6}" type="slidenum">
              <a:rPr lang="en-US"/>
              <a:pPr/>
              <a:t>10</a:t>
            </a:fld>
            <a:endParaRPr lang="en-US"/>
          </a:p>
        </p:txBody>
      </p:sp>
      <p:sp>
        <p:nvSpPr>
          <p:cNvPr id="118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53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699FA-3EE0-442A-8437-55D73247B2B6}" type="slidenum">
              <a:rPr lang="en-US"/>
              <a:pPr/>
              <a:t>11</a:t>
            </a:fld>
            <a:endParaRPr lang="en-US"/>
          </a:p>
        </p:txBody>
      </p:sp>
      <p:sp>
        <p:nvSpPr>
          <p:cNvPr id="118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37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BE50DB-8A24-4D82-818C-77CFD632D8A1}" type="slidenum">
              <a:rPr lang="en-US"/>
              <a:pPr/>
              <a:t>12</a:t>
            </a:fld>
            <a:endParaRPr lang="en-US"/>
          </a:p>
        </p:txBody>
      </p:sp>
      <p:sp>
        <p:nvSpPr>
          <p:cNvPr id="114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12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E9FE2-79FE-47A8-B0D4-5C9AFD011957}" type="slidenum">
              <a:rPr lang="en-US"/>
              <a:pPr/>
              <a:t>13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08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3BED91-C456-46F6-93E5-768746FF7CBB}" type="slidenum">
              <a:rPr lang="en-US"/>
              <a:pPr/>
              <a:t>14</a:t>
            </a:fld>
            <a:endParaRPr lang="en-US"/>
          </a:p>
        </p:txBody>
      </p:sp>
      <p:sp>
        <p:nvSpPr>
          <p:cNvPr id="119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9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96BE2C-769A-4772-A2A7-04BAFD39B4D3}" type="slidenum">
              <a:rPr lang="en-US"/>
              <a:pPr/>
              <a:t>15</a:t>
            </a:fld>
            <a:endParaRPr lang="en-US"/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31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FD534-8102-4C70-981A-B91BF5D0BD15}" type="slidenum">
              <a:rPr lang="en-US"/>
              <a:pPr/>
              <a:t>16</a:t>
            </a:fld>
            <a:endParaRPr lang="en-US"/>
          </a:p>
        </p:txBody>
      </p:sp>
      <p:sp>
        <p:nvSpPr>
          <p:cNvPr id="114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49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43EDD-2402-4025-9301-04A68722F7A5}" type="slidenum">
              <a:rPr lang="en-US"/>
              <a:pPr/>
              <a:t>17</a:t>
            </a:fld>
            <a:endParaRPr lang="en-US"/>
          </a:p>
        </p:txBody>
      </p:sp>
      <p:sp>
        <p:nvSpPr>
          <p:cNvPr id="114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47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9D6EC-A901-41AE-B0D3-BB8AB40B09A7}" type="slidenum">
              <a:rPr lang="en-US"/>
              <a:pPr/>
              <a:t>18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25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4D7EA7-8485-4F46-9ECE-6C17A06C1684}" type="slidenum">
              <a:rPr lang="en-US"/>
              <a:pPr/>
              <a:t>19</a:t>
            </a:fld>
            <a:endParaRPr lang="en-US"/>
          </a:p>
        </p:txBody>
      </p:sp>
      <p:sp>
        <p:nvSpPr>
          <p:cNvPr id="114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17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AAD16-29C4-4B0D-9509-B54CCCEEDE43}" type="slidenum">
              <a:rPr lang="en-US"/>
              <a:pPr/>
              <a:t>2</a:t>
            </a:fld>
            <a:endParaRPr 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15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12666-4D26-4316-8569-176DB7E2413B}" type="slidenum">
              <a:rPr lang="en-US"/>
              <a:pPr/>
              <a:t>20</a:t>
            </a:fld>
            <a:endParaRPr lang="en-US"/>
          </a:p>
        </p:txBody>
      </p:sp>
      <p:sp>
        <p:nvSpPr>
          <p:cNvPr id="114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43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E5FF5E-5707-4E1E-8632-46B73F03C4DA}" type="slidenum">
              <a:rPr lang="en-US"/>
              <a:pPr/>
              <a:t>21</a:t>
            </a:fld>
            <a:endParaRPr lang="en-US"/>
          </a:p>
        </p:txBody>
      </p:sp>
      <p:sp>
        <p:nvSpPr>
          <p:cNvPr id="115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88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2871A7-81F4-4CD6-8D7C-595E015E504E}" type="slidenum">
              <a:rPr lang="en-US"/>
              <a:pPr/>
              <a:t>22</a:t>
            </a:fld>
            <a:endParaRPr lang="en-US"/>
          </a:p>
        </p:txBody>
      </p:sp>
      <p:sp>
        <p:nvSpPr>
          <p:cNvPr id="115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298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C2F5D9-A5AA-488D-AB09-BCC8CE65476B}" type="slidenum">
              <a:rPr lang="en-US"/>
              <a:pPr/>
              <a:t>23</a:t>
            </a:fld>
            <a:endParaRPr lang="en-US"/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74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EB5160-BE02-4DC6-803D-717C32EB1A4C}" type="slidenum">
              <a:rPr lang="en-US"/>
              <a:pPr/>
              <a:t>24</a:t>
            </a:fld>
            <a:endParaRPr lang="en-US"/>
          </a:p>
        </p:txBody>
      </p:sp>
      <p:sp>
        <p:nvSpPr>
          <p:cNvPr id="115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53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AF064B-F6E5-4689-8D43-7268D02714BD}" type="slidenum">
              <a:rPr lang="en-US"/>
              <a:pPr/>
              <a:t>25</a:t>
            </a:fld>
            <a:endParaRPr lang="en-US"/>
          </a:p>
        </p:txBody>
      </p:sp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359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D252E0-C22A-43D7-8C52-DD2265A5601E}" type="slidenum">
              <a:rPr lang="en-US"/>
              <a:pPr/>
              <a:t>26</a:t>
            </a:fld>
            <a:endParaRPr lang="en-US"/>
          </a:p>
        </p:txBody>
      </p:sp>
      <p:sp>
        <p:nvSpPr>
          <p:cNvPr id="120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282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8C314-482E-41A2-8DA9-AED6D2F6D02D}" type="slidenum">
              <a:rPr lang="en-US"/>
              <a:pPr/>
              <a:t>27</a:t>
            </a:fld>
            <a:endParaRPr lang="en-US"/>
          </a:p>
        </p:txBody>
      </p:sp>
      <p:sp>
        <p:nvSpPr>
          <p:cNvPr id="115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788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7083F-5A91-441B-BF3D-26BBCFF16A9A}" type="slidenum">
              <a:rPr lang="en-US"/>
              <a:pPr/>
              <a:t>28</a:t>
            </a:fld>
            <a:endParaRPr lang="en-US"/>
          </a:p>
        </p:txBody>
      </p:sp>
      <p:sp>
        <p:nvSpPr>
          <p:cNvPr id="115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629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95C7D-D7E6-4622-89A0-40ADA605E94C}" type="slidenum">
              <a:rPr lang="en-US"/>
              <a:pPr/>
              <a:t>29</a:t>
            </a:fld>
            <a:endParaRPr lang="en-US"/>
          </a:p>
        </p:txBody>
      </p:sp>
      <p:sp>
        <p:nvSpPr>
          <p:cNvPr id="120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4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45660-5D1A-41E8-80AC-2EC751F426AC}" type="slidenum">
              <a:rPr lang="en-US"/>
              <a:pPr/>
              <a:t>3</a:t>
            </a:fld>
            <a:endParaRPr lang="en-US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96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D95AF-4C32-4A22-A632-E6C6BB834A4F}" type="slidenum">
              <a:rPr lang="en-US"/>
              <a:pPr/>
              <a:t>4</a:t>
            </a:fld>
            <a:endParaRPr lang="en-US"/>
          </a:p>
        </p:txBody>
      </p:sp>
      <p:sp>
        <p:nvSpPr>
          <p:cNvPr id="122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83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02B60-314C-45E6-97D3-A6CB3B568149}" type="slidenum">
              <a:rPr lang="en-US"/>
              <a:pPr/>
              <a:t>5</a:t>
            </a:fld>
            <a:endParaRPr lang="en-US"/>
          </a:p>
        </p:txBody>
      </p:sp>
      <p:sp>
        <p:nvSpPr>
          <p:cNvPr id="122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66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5CF6E-7985-4E77-ADCF-CC1AA81B0575}" type="slidenum">
              <a:rPr lang="en-US"/>
              <a:pPr/>
              <a:t>6</a:t>
            </a:fld>
            <a:endParaRPr lang="en-US"/>
          </a:p>
        </p:txBody>
      </p:sp>
      <p:sp>
        <p:nvSpPr>
          <p:cNvPr id="113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97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E9D45-AC74-4F21-9477-A73258DD0C8C}" type="slidenum">
              <a:rPr lang="en-US"/>
              <a:pPr/>
              <a:t>7</a:t>
            </a:fld>
            <a:endParaRPr lang="en-US"/>
          </a:p>
        </p:txBody>
      </p:sp>
      <p:sp>
        <p:nvSpPr>
          <p:cNvPr id="113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73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CCE3BF-60F4-4D61-A0B9-384FF23D4EEE}" type="slidenum">
              <a:rPr lang="en-US"/>
              <a:pPr/>
              <a:t>8</a:t>
            </a:fld>
            <a:endParaRPr lang="en-US"/>
          </a:p>
        </p:txBody>
      </p:sp>
      <p:sp>
        <p:nvSpPr>
          <p:cNvPr id="117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17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FD24BE-F70C-4608-A06C-62E4D57576ED}" type="slidenum">
              <a:rPr lang="en-US"/>
              <a:pPr/>
              <a:t>9</a:t>
            </a:fld>
            <a:endParaRPr lang="en-US"/>
          </a:p>
        </p:txBody>
      </p:sp>
      <p:sp>
        <p:nvSpPr>
          <p:cNvPr id="118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4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Chapter 2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Lecture 5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E0959C-64E3-5747-B117-D63FEC92B5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230745-C281-EA47-9BE8-AF4FC50421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BE0502-0B5A-424E-B7C7-93BA69F8CC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A4A46-44A4-FC4A-9F34-EF42A9EF8325}"/>
              </a:ext>
            </a:extLst>
          </p:cNvPr>
          <p:cNvSpPr/>
          <p:nvPr userDrawn="1"/>
        </p:nvSpPr>
        <p:spPr>
          <a:xfrm>
            <a:off x="152400" y="5924550"/>
            <a:ext cx="88392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763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12.wmf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4.wmf"/><Relationship Id="rId2" Type="http://schemas.openxmlformats.org/officeDocument/2006/relationships/tags" Target="../tags/tag24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6.vml"/><Relationship Id="rId6" Type="http://schemas.openxmlformats.org/officeDocument/2006/relationships/tags" Target="../tags/tag28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27.xml"/><Relationship Id="rId15" Type="http://schemas.openxmlformats.org/officeDocument/2006/relationships/image" Target="../media/image13.wmf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5.wmf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notesSlide" Target="../notesSlides/notesSlide11.xml"/><Relationship Id="rId17" Type="http://schemas.openxmlformats.org/officeDocument/2006/relationships/oleObject" Target="../embeddings/oleObject11.bin"/><Relationship Id="rId2" Type="http://schemas.openxmlformats.org/officeDocument/2006/relationships/tags" Target="../tags/tag32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7.vml"/><Relationship Id="rId6" Type="http://schemas.openxmlformats.org/officeDocument/2006/relationships/tags" Target="../tags/tag3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5.xml"/><Relationship Id="rId15" Type="http://schemas.openxmlformats.org/officeDocument/2006/relationships/oleObject" Target="../embeddings/oleObject10.bin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tags" Target="../tags/tag42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vmlDrawing" Target="../drawings/vmlDrawing9.vml"/><Relationship Id="rId6" Type="http://schemas.openxmlformats.org/officeDocument/2006/relationships/tags" Target="../tags/tag49.xml"/><Relationship Id="rId11" Type="http://schemas.openxmlformats.org/officeDocument/2006/relationships/image" Target="../media/image17.wmf"/><Relationship Id="rId5" Type="http://schemas.openxmlformats.org/officeDocument/2006/relationships/tags" Target="../tags/tag48.xml"/><Relationship Id="rId10" Type="http://schemas.openxmlformats.org/officeDocument/2006/relationships/oleObject" Target="../embeddings/oleObject13.bin"/><Relationship Id="rId4" Type="http://schemas.openxmlformats.org/officeDocument/2006/relationships/tags" Target="../tags/tag47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vmlDrawing" Target="../drawings/vmlDrawing10.vml"/><Relationship Id="rId6" Type="http://schemas.openxmlformats.org/officeDocument/2006/relationships/tags" Target="../tags/tag55.xml"/><Relationship Id="rId11" Type="http://schemas.openxmlformats.org/officeDocument/2006/relationships/image" Target="../media/image18.wmf"/><Relationship Id="rId5" Type="http://schemas.openxmlformats.org/officeDocument/2006/relationships/tags" Target="../tags/tag54.xml"/><Relationship Id="rId10" Type="http://schemas.openxmlformats.org/officeDocument/2006/relationships/oleObject" Target="../embeddings/oleObject14.bin"/><Relationship Id="rId4" Type="http://schemas.openxmlformats.org/officeDocument/2006/relationships/tags" Target="../tags/tag53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0.wmf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oleObject" Target="../embeddings/oleObject16.bin"/><Relationship Id="rId2" Type="http://schemas.openxmlformats.org/officeDocument/2006/relationships/tags" Target="../tags/tag57.xml"/><Relationship Id="rId1" Type="http://schemas.openxmlformats.org/officeDocument/2006/relationships/vmlDrawing" Target="../drawings/vmlDrawing11.vml"/><Relationship Id="rId6" Type="http://schemas.openxmlformats.org/officeDocument/2006/relationships/tags" Target="../tags/tag61.xml"/><Relationship Id="rId11" Type="http://schemas.openxmlformats.org/officeDocument/2006/relationships/image" Target="../media/image19.wmf"/><Relationship Id="rId5" Type="http://schemas.openxmlformats.org/officeDocument/2006/relationships/tags" Target="../tags/tag60.xml"/><Relationship Id="rId10" Type="http://schemas.openxmlformats.org/officeDocument/2006/relationships/oleObject" Target="../embeddings/oleObject15.bin"/><Relationship Id="rId4" Type="http://schemas.openxmlformats.org/officeDocument/2006/relationships/tags" Target="../tags/tag59.xml"/><Relationship Id="rId9" Type="http://schemas.openxmlformats.org/officeDocument/2006/relationships/notesSlide" Target="../notesSlides/notesSlide15.xml"/><Relationship Id="rId1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tags" Target="../tags/tag64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63.xml"/><Relationship Id="rId1" Type="http://schemas.openxmlformats.org/officeDocument/2006/relationships/vmlDrawing" Target="../drawings/vmlDrawing1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9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6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vmlDrawing" Target="../drawings/vmlDrawing13.v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10" Type="http://schemas.openxmlformats.org/officeDocument/2006/relationships/image" Target="../media/image23.wmf"/><Relationship Id="rId4" Type="http://schemas.openxmlformats.org/officeDocument/2006/relationships/tags" Target="../tags/tag69.xml"/><Relationship Id="rId9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76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75.xml"/><Relationship Id="rId1" Type="http://schemas.openxmlformats.org/officeDocument/2006/relationships/vmlDrawing" Target="../drawings/vmlDrawing1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9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8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vmlDrawing" Target="../drawings/vmlDrawing15.v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10" Type="http://schemas.openxmlformats.org/officeDocument/2006/relationships/image" Target="../media/image25.wmf"/><Relationship Id="rId4" Type="http://schemas.openxmlformats.org/officeDocument/2006/relationships/tags" Target="../tags/tag81.xml"/><Relationship Id="rId9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tags" Target="../tags/tag85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84.xml"/><Relationship Id="rId1" Type="http://schemas.openxmlformats.org/officeDocument/2006/relationships/vmlDrawing" Target="../drawings/vmlDrawing16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9" Type="http://schemas.openxmlformats.org/officeDocument/2006/relationships/image" Target="../media/image2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3" Type="http://schemas.openxmlformats.org/officeDocument/2006/relationships/tags" Target="../tags/tag9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tags" Target="../tags/tag95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94.xml"/><Relationship Id="rId1" Type="http://schemas.openxmlformats.org/officeDocument/2006/relationships/vmlDrawing" Target="../drawings/vmlDrawing1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9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3" Type="http://schemas.openxmlformats.org/officeDocument/2006/relationships/tags" Target="../tags/tag1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8.v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10" Type="http://schemas.openxmlformats.org/officeDocument/2006/relationships/image" Target="../media/image27.wmf"/><Relationship Id="rId4" Type="http://schemas.openxmlformats.org/officeDocument/2006/relationships/tags" Target="../tags/tag116.xml"/><Relationship Id="rId9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3" Type="http://schemas.openxmlformats.org/officeDocument/2006/relationships/tags" Target="../tags/tag12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19.v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10" Type="http://schemas.openxmlformats.org/officeDocument/2006/relationships/image" Target="../media/image28.wmf"/><Relationship Id="rId4" Type="http://schemas.openxmlformats.org/officeDocument/2006/relationships/tags" Target="../tags/tag121.xml"/><Relationship Id="rId9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7.wmf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8.wmf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9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vmlDrawing" Target="../drawings/vmlDrawing4.vml"/><Relationship Id="rId6" Type="http://schemas.openxmlformats.org/officeDocument/2006/relationships/tags" Target="../tags/tag16.xml"/><Relationship Id="rId11" Type="http://schemas.openxmlformats.org/officeDocument/2006/relationships/image" Target="../media/image10.wmf"/><Relationship Id="rId5" Type="http://schemas.openxmlformats.org/officeDocument/2006/relationships/tags" Target="../tags/tag15.xml"/><Relationship Id="rId10" Type="http://schemas.openxmlformats.org/officeDocument/2006/relationships/oleObject" Target="../embeddings/oleObject4.bin"/><Relationship Id="rId4" Type="http://schemas.openxmlformats.org/officeDocument/2006/relationships/tags" Target="../tags/tag14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vmlDrawing" Target="../drawings/vmlDrawing5.vml"/><Relationship Id="rId6" Type="http://schemas.openxmlformats.org/officeDocument/2006/relationships/tags" Target="../tags/tag22.xml"/><Relationship Id="rId11" Type="http://schemas.openxmlformats.org/officeDocument/2006/relationships/image" Target="../media/image11.wmf"/><Relationship Id="rId5" Type="http://schemas.openxmlformats.org/officeDocument/2006/relationships/tags" Target="../tags/tag21.xml"/><Relationship Id="rId10" Type="http://schemas.openxmlformats.org/officeDocument/2006/relationships/oleObject" Target="../embeddings/oleObject5.bin"/><Relationship Id="rId4" Type="http://schemas.openxmlformats.org/officeDocument/2006/relationships/tags" Target="../tags/tag20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1E0682-7980-454F-944D-3280DDBF53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53000" y="2743200"/>
            <a:ext cx="4191000" cy="1600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Lecture 5: </a:t>
            </a:r>
            <a:b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Sequential Timing</a:t>
            </a:r>
            <a:endParaRPr lang="en-US" altLang="en-US" sz="2400" b="1" dirty="0">
              <a:solidFill>
                <a:schemeClr val="tx1"/>
              </a:solidFill>
              <a:latin typeface="Arial Black" panose="020B0604020202020204" pitchFamily="34" charset="0"/>
              <a:ea typeface="ＭＳ Ｐゴシック" panose="020B0600070205080204" pitchFamily="34" charset="-128"/>
              <a:cs typeface="Arial Black" panose="020B0604020202020204" pitchFamily="34" charset="0"/>
            </a:endParaRPr>
          </a:p>
        </p:txBody>
      </p:sp>
      <p:sp>
        <p:nvSpPr>
          <p:cNvPr id="15362" name="Line 4">
            <a:extLst>
              <a:ext uri="{FF2B5EF4-FFF2-40B4-BE49-F238E27FC236}">
                <a16:creationId xmlns:a16="http://schemas.microsoft.com/office/drawing/2014/main" id="{27BFFB2D-1369-824C-8077-7F4215AD1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5">
            <a:extLst>
              <a:ext uri="{FF2B5EF4-FFF2-40B4-BE49-F238E27FC236}">
                <a16:creationId xmlns:a16="http://schemas.microsoft.com/office/drawing/2014/main" id="{00A5256B-DC5F-F743-9B70-2FEBC0BE8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6">
            <a:extLst>
              <a:ext uri="{FF2B5EF4-FFF2-40B4-BE49-F238E27FC236}">
                <a16:creationId xmlns:a16="http://schemas.microsoft.com/office/drawing/2014/main" id="{09C03B16-F696-DD4B-A3C9-E4EED7E1F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7">
            <a:extLst>
              <a:ext uri="{FF2B5EF4-FFF2-40B4-BE49-F238E27FC236}">
                <a16:creationId xmlns:a16="http://schemas.microsoft.com/office/drawing/2014/main" id="{4AC4167B-AAA7-AB42-91B4-957EBBDC2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6294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1" descr="ddcacover.jpg">
            <a:extLst>
              <a:ext uri="{FF2B5EF4-FFF2-40B4-BE49-F238E27FC236}">
                <a16:creationId xmlns:a16="http://schemas.microsoft.com/office/drawing/2014/main" id="{6A47BA2A-8CE9-8946-BF46-969BB12C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47800"/>
            <a:ext cx="45386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2">
            <a:extLst>
              <a:ext uri="{FF2B5EF4-FFF2-40B4-BE49-F238E27FC236}">
                <a16:creationId xmlns:a16="http://schemas.microsoft.com/office/drawing/2014/main" id="{5FD2FB04-88C7-144F-9589-7AA8323E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Arial Black" panose="020B0604020202020204" pitchFamily="34" charset="0"/>
              </a:rPr>
              <a:t>E85</a:t>
            </a:r>
            <a:r>
              <a:rPr lang="en-US" altLang="en-US" dirty="0">
                <a:latin typeface="Arial Black" panose="020B0604020202020204" pitchFamily="34" charset="0"/>
              </a:rPr>
              <a:t> Digital Design &amp; Computer Engineering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37CC95-1740-C743-B13C-82C1C606A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1689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9948"/>
      </p:ext>
    </p:extLst>
  </p:cSld>
  <p:clrMapOvr>
    <a:masterClrMapping/>
  </p:clrMapOvr>
  <p:transition advTm="7000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374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1364456" y="1143000"/>
          <a:ext cx="4205288" cy="275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2" name="VISIO" r:id="rId12" imgW="2314440" imgH="1517400" progId="Visio.Drawing.6">
                  <p:embed/>
                </p:oleObj>
              </mc:Choice>
              <mc:Fallback>
                <p:oleObj name="VISIO" r:id="rId12" imgW="2314440" imgH="1517400" progId="Visio.Drawing.6">
                  <p:embed/>
                  <p:pic>
                    <p:nvPicPr>
                      <p:cNvPr id="1183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456" y="1143000"/>
                        <a:ext cx="4205288" cy="2757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3749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/>
          </p:nvPr>
        </p:nvGraphicFramePr>
        <p:xfrm>
          <a:off x="6400800" y="2822697"/>
          <a:ext cx="1524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3" name="VISIO" r:id="rId14" imgW="104040" imgH="504000" progId="Visio.Drawing.6">
                  <p:embed/>
                </p:oleObj>
              </mc:Choice>
              <mc:Fallback>
                <p:oleObj name="VISIO" r:id="rId14" imgW="104040" imgH="504000" progId="Visio.Drawing.6">
                  <p:embed/>
                  <p:pic>
                    <p:nvPicPr>
                      <p:cNvPr id="1183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822697"/>
                        <a:ext cx="1524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3752" name="Object 8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/>
          </p:nvPr>
        </p:nvGraphicFramePr>
        <p:xfrm>
          <a:off x="6019800" y="2576512"/>
          <a:ext cx="4953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4" name="VISIO" r:id="rId16" imgW="257040" imgH="600120" progId="Visio.Drawing.6">
                  <p:embed/>
                </p:oleObj>
              </mc:Choice>
              <mc:Fallback>
                <p:oleObj name="VISIO" r:id="rId16" imgW="257040" imgH="600120" progId="Visio.Drawing.6">
                  <p:embed/>
                  <p:pic>
                    <p:nvPicPr>
                      <p:cNvPr id="11837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576512"/>
                        <a:ext cx="49530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3746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3750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3751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62600" y="1066800"/>
            <a:ext cx="32004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Timing Characteristics</a:t>
            </a:r>
          </a:p>
          <a:p>
            <a:r>
              <a:rPr lang="en-US" sz="1800" i="1" dirty="0"/>
              <a:t>	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ccq</a:t>
            </a:r>
            <a:r>
              <a:rPr lang="en-US" sz="1800" dirty="0"/>
              <a:t>    = 30 </a:t>
            </a:r>
            <a:r>
              <a:rPr lang="en-US" sz="1800" dirty="0" err="1"/>
              <a:t>ps</a:t>
            </a:r>
            <a:endParaRPr lang="en-US" sz="1800" dirty="0"/>
          </a:p>
          <a:p>
            <a:r>
              <a:rPr lang="en-US" sz="1800" i="1" dirty="0"/>
              <a:t>	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pcq</a:t>
            </a:r>
            <a:r>
              <a:rPr lang="en-US" sz="1800" dirty="0"/>
              <a:t>    = 50 </a:t>
            </a:r>
            <a:r>
              <a:rPr lang="en-US" sz="1800" dirty="0" err="1"/>
              <a:t>ps</a:t>
            </a:r>
            <a:endParaRPr lang="en-US" sz="1800" dirty="0"/>
          </a:p>
          <a:p>
            <a:r>
              <a:rPr lang="en-US" sz="1800" i="1" dirty="0"/>
              <a:t>	</a:t>
            </a:r>
            <a:r>
              <a:rPr lang="en-US" sz="1800" i="1" dirty="0" err="1"/>
              <a:t>t</a:t>
            </a:r>
            <a:r>
              <a:rPr lang="en-US" sz="1800" baseline="-25000" dirty="0" err="1"/>
              <a:t>setup</a:t>
            </a:r>
            <a:r>
              <a:rPr lang="en-US" sz="1800" dirty="0"/>
              <a:t>  = 60 </a:t>
            </a:r>
            <a:r>
              <a:rPr lang="en-US" sz="1800" dirty="0" err="1"/>
              <a:t>ps</a:t>
            </a:r>
            <a:endParaRPr lang="en-US" sz="1800" dirty="0"/>
          </a:p>
          <a:p>
            <a:r>
              <a:rPr lang="en-US" sz="1800" i="1" dirty="0"/>
              <a:t>	</a:t>
            </a:r>
            <a:r>
              <a:rPr lang="en-US" sz="1800" i="1" dirty="0" err="1"/>
              <a:t>t</a:t>
            </a:r>
            <a:r>
              <a:rPr lang="en-US" sz="1800" baseline="-25000" dirty="0" err="1"/>
              <a:t>hold</a:t>
            </a:r>
            <a:r>
              <a:rPr lang="en-US" sz="1800" dirty="0"/>
              <a:t>    = 70 </a:t>
            </a:r>
            <a:r>
              <a:rPr lang="en-US" sz="1800" dirty="0" err="1"/>
              <a:t>ps</a:t>
            </a:r>
            <a:endParaRPr lang="en-US" sz="1800" dirty="0"/>
          </a:p>
          <a:p>
            <a:endParaRPr lang="en-US" sz="1800" dirty="0"/>
          </a:p>
          <a:p>
            <a:r>
              <a:rPr lang="en-US" sz="1800" i="1" dirty="0"/>
              <a:t>	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pd</a:t>
            </a:r>
            <a:r>
              <a:rPr lang="en-US" sz="1800" dirty="0"/>
              <a:t>      = 35 </a:t>
            </a:r>
            <a:r>
              <a:rPr lang="en-US" sz="1800" dirty="0" err="1"/>
              <a:t>ps</a:t>
            </a:r>
            <a:endParaRPr lang="en-US" sz="1800" dirty="0"/>
          </a:p>
          <a:p>
            <a:r>
              <a:rPr lang="en-US" sz="1800" i="1" dirty="0"/>
              <a:t>	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cd</a:t>
            </a:r>
            <a:r>
              <a:rPr lang="en-US" sz="1800" dirty="0"/>
              <a:t>      = 25 </a:t>
            </a:r>
            <a:r>
              <a:rPr lang="en-US" sz="1800" dirty="0" err="1"/>
              <a:t>ps</a:t>
            </a:r>
            <a:endParaRPr lang="en-US" sz="1800" dirty="0"/>
          </a:p>
        </p:txBody>
      </p:sp>
      <p:sp>
        <p:nvSpPr>
          <p:cNvPr id="118375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24000" y="4002087"/>
            <a:ext cx="35814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 err="1"/>
              <a:t>t</a:t>
            </a:r>
            <a:r>
              <a:rPr lang="en-US" sz="1600" i="1" baseline="-25000" dirty="0" err="1"/>
              <a:t>pd</a:t>
            </a:r>
            <a:r>
              <a:rPr lang="en-US" sz="1600" dirty="0"/>
              <a:t> = 3 x 35 </a:t>
            </a:r>
            <a:r>
              <a:rPr lang="en-US" sz="1600" dirty="0" err="1"/>
              <a:t>ps</a:t>
            </a:r>
            <a:r>
              <a:rPr lang="en-US" sz="1600" dirty="0"/>
              <a:t> = 105 </a:t>
            </a:r>
            <a:r>
              <a:rPr lang="en-US" sz="1600" dirty="0" err="1"/>
              <a:t>ps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i="1" dirty="0" err="1"/>
              <a:t>t</a:t>
            </a:r>
            <a:r>
              <a:rPr lang="en-US" sz="1600" i="1" baseline="-25000" dirty="0" err="1"/>
              <a:t>cd</a:t>
            </a:r>
            <a:r>
              <a:rPr lang="en-US" sz="1600" dirty="0"/>
              <a:t> = 25 </a:t>
            </a:r>
            <a:r>
              <a:rPr lang="en-US" sz="1600" dirty="0" err="1"/>
              <a:t>ps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70C0"/>
                </a:solidFill>
              </a:rPr>
              <a:t>Setup time constraint:</a:t>
            </a:r>
          </a:p>
          <a:p>
            <a:pPr>
              <a:spcBef>
                <a:spcPct val="50000"/>
              </a:spcBef>
            </a:pPr>
            <a:r>
              <a:rPr lang="en-US" sz="1600" i="1" dirty="0"/>
              <a:t> </a:t>
            </a:r>
            <a:r>
              <a:rPr lang="en-US" sz="1600" i="1" dirty="0" err="1"/>
              <a:t>T</a:t>
            </a:r>
            <a:r>
              <a:rPr lang="en-US" sz="1600" i="1" baseline="-25000" dirty="0" err="1"/>
              <a:t>c</a:t>
            </a:r>
            <a:r>
              <a:rPr lang="en-US" sz="1600" dirty="0"/>
              <a:t> </a:t>
            </a:r>
            <a:r>
              <a:rPr lang="en-US" sz="1600" dirty="0">
                <a:cs typeface="Arial" charset="0"/>
              </a:rPr>
              <a:t>≥</a:t>
            </a:r>
            <a:r>
              <a:rPr lang="en-US" sz="1600" dirty="0"/>
              <a:t> (50 + 105 + 60) </a:t>
            </a:r>
            <a:r>
              <a:rPr lang="en-US" sz="1600" dirty="0" err="1"/>
              <a:t>ps</a:t>
            </a:r>
            <a:r>
              <a:rPr lang="en-US" sz="1600" dirty="0"/>
              <a:t> = 215 </a:t>
            </a:r>
            <a:r>
              <a:rPr lang="en-US" sz="1600" dirty="0" err="1"/>
              <a:t>ps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dirty="0"/>
              <a:t> </a:t>
            </a:r>
            <a:r>
              <a:rPr lang="en-US" sz="1600" i="1" dirty="0"/>
              <a:t>f</a:t>
            </a:r>
            <a:r>
              <a:rPr lang="en-US" sz="1600" i="1" baseline="-25000" dirty="0"/>
              <a:t>c</a:t>
            </a:r>
            <a:r>
              <a:rPr lang="en-US" sz="1600" dirty="0"/>
              <a:t> = 1/</a:t>
            </a:r>
            <a:r>
              <a:rPr lang="en-US" sz="1600" i="1" dirty="0" err="1"/>
              <a:t>T</a:t>
            </a:r>
            <a:r>
              <a:rPr lang="en-US" sz="1600" i="1" baseline="-25000" dirty="0" err="1"/>
              <a:t>c</a:t>
            </a:r>
            <a:r>
              <a:rPr lang="en-US" sz="1600" dirty="0"/>
              <a:t> = 4.65 GHz</a:t>
            </a:r>
          </a:p>
          <a:p>
            <a:pPr>
              <a:spcBef>
                <a:spcPct val="50000"/>
              </a:spcBef>
            </a:pPr>
            <a:endParaRPr lang="en-US" sz="1600" dirty="0"/>
          </a:p>
        </p:txBody>
      </p:sp>
      <p:sp>
        <p:nvSpPr>
          <p:cNvPr id="1183754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81600" y="4724400"/>
            <a:ext cx="3581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70C0"/>
                </a:solidFill>
              </a:rPr>
              <a:t>Hold time constraint:</a:t>
            </a:r>
          </a:p>
          <a:p>
            <a:pPr>
              <a:spcBef>
                <a:spcPct val="50000"/>
              </a:spcBef>
            </a:pPr>
            <a:r>
              <a:rPr lang="en-US" sz="1600" i="1" dirty="0"/>
              <a:t> </a:t>
            </a:r>
            <a:r>
              <a:rPr lang="en-US" sz="1600" i="1" dirty="0" err="1"/>
              <a:t>t</a:t>
            </a:r>
            <a:r>
              <a:rPr lang="en-US" sz="1600" baseline="-25000" dirty="0" err="1"/>
              <a:t>ccq</a:t>
            </a:r>
            <a:r>
              <a:rPr lang="en-US" sz="1600" dirty="0"/>
              <a:t> + </a:t>
            </a:r>
            <a:r>
              <a:rPr lang="en-US" sz="1600" i="1" dirty="0" err="1"/>
              <a:t>t</a:t>
            </a:r>
            <a:r>
              <a:rPr lang="en-US" sz="1600" i="1" baseline="-25000" dirty="0" err="1"/>
              <a:t>cd</a:t>
            </a:r>
            <a:r>
              <a:rPr lang="en-US" sz="1600" dirty="0"/>
              <a:t>  &gt;  </a:t>
            </a:r>
            <a:r>
              <a:rPr lang="en-US" sz="1600" i="1" dirty="0" err="1"/>
              <a:t>t</a:t>
            </a:r>
            <a:r>
              <a:rPr lang="en-US" sz="1600" baseline="-25000" dirty="0" err="1"/>
              <a:t>hold</a:t>
            </a:r>
            <a:r>
              <a:rPr lang="en-US" sz="1600" dirty="0"/>
              <a:t> ?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 (30 + 25) </a:t>
            </a:r>
            <a:r>
              <a:rPr lang="en-US" sz="1600" dirty="0" err="1"/>
              <a:t>ps</a:t>
            </a:r>
            <a:r>
              <a:rPr lang="en-US" sz="1600" dirty="0"/>
              <a:t> &gt; 70 </a:t>
            </a:r>
            <a:r>
              <a:rPr lang="en-US" sz="1600" dirty="0" err="1"/>
              <a:t>ps</a:t>
            </a:r>
            <a:r>
              <a:rPr lang="en-US" sz="1600" dirty="0"/>
              <a:t> ?  </a:t>
            </a:r>
            <a:r>
              <a:rPr lang="en-US" sz="1600" b="1" dirty="0">
                <a:solidFill>
                  <a:srgbClr val="C00000"/>
                </a:solidFill>
              </a:rPr>
              <a:t>No!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Timing Analysis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1200" y="51054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38400" y="54864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57800" y="54864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04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3749" name="Object 5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/>
          </p:nvPr>
        </p:nvGraphicFramePr>
        <p:xfrm>
          <a:off x="6400800" y="2836985"/>
          <a:ext cx="1524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6" name="VISIO" r:id="rId13" imgW="104040" imgH="504000" progId="Visio.Drawing.6">
                  <p:embed/>
                </p:oleObj>
              </mc:Choice>
              <mc:Fallback>
                <p:oleObj name="VISIO" r:id="rId13" imgW="104040" imgH="504000" progId="Visio.Drawing.6">
                  <p:embed/>
                  <p:pic>
                    <p:nvPicPr>
                      <p:cNvPr id="1183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836985"/>
                        <a:ext cx="1524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3752" name="Object 8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/>
          </p:nvPr>
        </p:nvGraphicFramePr>
        <p:xfrm>
          <a:off x="6019800" y="2590800"/>
          <a:ext cx="4953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7" name="VISIO" r:id="rId15" imgW="257040" imgH="600120" progId="Visio.Drawing.6">
                  <p:embed/>
                </p:oleObj>
              </mc:Choice>
              <mc:Fallback>
                <p:oleObj name="VISIO" r:id="rId15" imgW="257040" imgH="600120" progId="Visio.Drawing.6">
                  <p:embed/>
                  <p:pic>
                    <p:nvPicPr>
                      <p:cNvPr id="11837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590800"/>
                        <a:ext cx="49530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374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375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375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62600" y="1066800"/>
            <a:ext cx="32004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Timing Characteristics</a:t>
            </a:r>
          </a:p>
          <a:p>
            <a:r>
              <a:rPr lang="en-US" sz="1800" i="1" dirty="0"/>
              <a:t>	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ccq</a:t>
            </a:r>
            <a:r>
              <a:rPr lang="en-US" sz="1800" dirty="0"/>
              <a:t>    = 30 </a:t>
            </a:r>
            <a:r>
              <a:rPr lang="en-US" sz="1800" dirty="0" err="1"/>
              <a:t>ps</a:t>
            </a:r>
            <a:endParaRPr lang="en-US" sz="1800" dirty="0"/>
          </a:p>
          <a:p>
            <a:r>
              <a:rPr lang="en-US" sz="1800" i="1" dirty="0"/>
              <a:t>	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pcq</a:t>
            </a:r>
            <a:r>
              <a:rPr lang="en-US" sz="1800" dirty="0"/>
              <a:t>    = 50 </a:t>
            </a:r>
            <a:r>
              <a:rPr lang="en-US" sz="1800" dirty="0" err="1"/>
              <a:t>ps</a:t>
            </a:r>
            <a:endParaRPr lang="en-US" sz="1800" dirty="0"/>
          </a:p>
          <a:p>
            <a:r>
              <a:rPr lang="en-US" sz="1800" i="1" dirty="0"/>
              <a:t>	</a:t>
            </a:r>
            <a:r>
              <a:rPr lang="en-US" sz="1800" i="1" dirty="0" err="1"/>
              <a:t>t</a:t>
            </a:r>
            <a:r>
              <a:rPr lang="en-US" sz="1800" baseline="-25000" dirty="0" err="1"/>
              <a:t>setup</a:t>
            </a:r>
            <a:r>
              <a:rPr lang="en-US" sz="1800" dirty="0"/>
              <a:t>  = 60 </a:t>
            </a:r>
            <a:r>
              <a:rPr lang="en-US" sz="1800" dirty="0" err="1"/>
              <a:t>ps</a:t>
            </a:r>
            <a:endParaRPr lang="en-US" sz="1800" dirty="0"/>
          </a:p>
          <a:p>
            <a:r>
              <a:rPr lang="en-US" sz="1800" i="1" dirty="0"/>
              <a:t>	</a:t>
            </a:r>
            <a:r>
              <a:rPr lang="en-US" sz="1800" i="1" dirty="0" err="1"/>
              <a:t>t</a:t>
            </a:r>
            <a:r>
              <a:rPr lang="en-US" sz="1800" baseline="-25000" dirty="0" err="1"/>
              <a:t>hold</a:t>
            </a:r>
            <a:r>
              <a:rPr lang="en-US" sz="1800" dirty="0"/>
              <a:t>    = 70 </a:t>
            </a:r>
            <a:r>
              <a:rPr lang="en-US" sz="1800" dirty="0" err="1"/>
              <a:t>ps</a:t>
            </a:r>
            <a:endParaRPr lang="en-US" sz="1800" dirty="0"/>
          </a:p>
          <a:p>
            <a:endParaRPr lang="en-US" sz="1800" dirty="0"/>
          </a:p>
          <a:p>
            <a:r>
              <a:rPr lang="en-US" sz="1800" i="1" dirty="0"/>
              <a:t>	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pd</a:t>
            </a:r>
            <a:r>
              <a:rPr lang="en-US" sz="1800" dirty="0"/>
              <a:t>      = 35 </a:t>
            </a:r>
            <a:r>
              <a:rPr lang="en-US" sz="1800" dirty="0" err="1"/>
              <a:t>ps</a:t>
            </a:r>
            <a:endParaRPr lang="en-US" sz="1800" dirty="0"/>
          </a:p>
          <a:p>
            <a:r>
              <a:rPr lang="en-US" sz="1800" i="1" dirty="0"/>
              <a:t>	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cd</a:t>
            </a:r>
            <a:r>
              <a:rPr lang="en-US" sz="1800" dirty="0"/>
              <a:t>      = 25 </a:t>
            </a:r>
            <a:r>
              <a:rPr lang="en-US" sz="1800" dirty="0" err="1"/>
              <a:t>ps</a:t>
            </a:r>
            <a:endParaRPr lang="en-US" sz="1800" dirty="0"/>
          </a:p>
        </p:txBody>
      </p:sp>
      <p:sp>
        <p:nvSpPr>
          <p:cNvPr id="1183753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76400" y="4038600"/>
            <a:ext cx="35814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 err="1"/>
              <a:t>t</a:t>
            </a:r>
            <a:r>
              <a:rPr lang="en-US" sz="1600" i="1" baseline="-25000" dirty="0" err="1"/>
              <a:t>pd</a:t>
            </a:r>
            <a:r>
              <a:rPr lang="en-US" sz="1600" dirty="0"/>
              <a:t> = 3 x 35 </a:t>
            </a:r>
            <a:r>
              <a:rPr lang="en-US" sz="1600" dirty="0" err="1"/>
              <a:t>ps</a:t>
            </a:r>
            <a:r>
              <a:rPr lang="en-US" sz="1600" dirty="0"/>
              <a:t> = 105 </a:t>
            </a:r>
            <a:r>
              <a:rPr lang="en-US" sz="1600" dirty="0" err="1"/>
              <a:t>ps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i="1" dirty="0" err="1"/>
              <a:t>t</a:t>
            </a:r>
            <a:r>
              <a:rPr lang="en-US" sz="1600" i="1" baseline="-25000" dirty="0" err="1"/>
              <a:t>cd</a:t>
            </a:r>
            <a:r>
              <a:rPr lang="en-US" sz="1600" dirty="0"/>
              <a:t> = 2 x 25 </a:t>
            </a:r>
            <a:r>
              <a:rPr lang="en-US" sz="1600" dirty="0" err="1"/>
              <a:t>ps</a:t>
            </a:r>
            <a:r>
              <a:rPr lang="en-US" sz="1600" dirty="0"/>
              <a:t> = 50 </a:t>
            </a:r>
            <a:r>
              <a:rPr lang="en-US" sz="1600" dirty="0" err="1"/>
              <a:t>ps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accent1"/>
                </a:solidFill>
              </a:rPr>
              <a:t>Setup time constraint:</a:t>
            </a:r>
          </a:p>
          <a:p>
            <a:pPr>
              <a:spcBef>
                <a:spcPct val="50000"/>
              </a:spcBef>
            </a:pPr>
            <a:r>
              <a:rPr lang="en-US" sz="1600" i="1" dirty="0"/>
              <a:t> </a:t>
            </a:r>
            <a:r>
              <a:rPr lang="en-US" sz="1600" i="1" dirty="0" err="1"/>
              <a:t>T</a:t>
            </a:r>
            <a:r>
              <a:rPr lang="en-US" sz="1600" i="1" baseline="-25000" dirty="0" err="1"/>
              <a:t>c</a:t>
            </a:r>
            <a:r>
              <a:rPr lang="en-US" sz="1600" dirty="0"/>
              <a:t> </a:t>
            </a:r>
            <a:r>
              <a:rPr lang="en-US" sz="1600" dirty="0">
                <a:cs typeface="Arial" charset="0"/>
              </a:rPr>
              <a:t>≥</a:t>
            </a:r>
            <a:r>
              <a:rPr lang="en-US" sz="1600" dirty="0"/>
              <a:t> (50 + 105 + 60) </a:t>
            </a:r>
            <a:r>
              <a:rPr lang="en-US" sz="1600" dirty="0" err="1"/>
              <a:t>ps</a:t>
            </a:r>
            <a:r>
              <a:rPr lang="en-US" sz="1600" dirty="0"/>
              <a:t> = 215 </a:t>
            </a:r>
            <a:r>
              <a:rPr lang="en-US" sz="1600" dirty="0" err="1"/>
              <a:t>ps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dirty="0"/>
              <a:t> </a:t>
            </a:r>
            <a:r>
              <a:rPr lang="en-US" sz="1600" i="1" dirty="0"/>
              <a:t>f</a:t>
            </a:r>
            <a:r>
              <a:rPr lang="en-US" sz="1600" i="1" baseline="-25000" dirty="0"/>
              <a:t>c</a:t>
            </a:r>
            <a:r>
              <a:rPr lang="en-US" sz="1600" dirty="0"/>
              <a:t> = 1/</a:t>
            </a:r>
            <a:r>
              <a:rPr lang="en-US" sz="1600" i="1" dirty="0" err="1"/>
              <a:t>T</a:t>
            </a:r>
            <a:r>
              <a:rPr lang="en-US" sz="1600" i="1" baseline="-25000" dirty="0" err="1"/>
              <a:t>c</a:t>
            </a:r>
            <a:r>
              <a:rPr lang="en-US" sz="1600" dirty="0"/>
              <a:t> = 4.65 GHz</a:t>
            </a:r>
          </a:p>
          <a:p>
            <a:pPr>
              <a:spcBef>
                <a:spcPct val="50000"/>
              </a:spcBef>
            </a:pPr>
            <a:endParaRPr lang="en-US" sz="1600" dirty="0"/>
          </a:p>
        </p:txBody>
      </p:sp>
      <p:sp>
        <p:nvSpPr>
          <p:cNvPr id="1183754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81600" y="4797425"/>
            <a:ext cx="3581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accent1"/>
                </a:solidFill>
              </a:rPr>
              <a:t>Hold time constraint:</a:t>
            </a:r>
          </a:p>
          <a:p>
            <a:pPr>
              <a:spcBef>
                <a:spcPct val="50000"/>
              </a:spcBef>
            </a:pPr>
            <a:r>
              <a:rPr lang="en-US" sz="1600" i="1" dirty="0"/>
              <a:t> </a:t>
            </a:r>
            <a:r>
              <a:rPr lang="en-US" sz="1600" i="1" dirty="0" err="1"/>
              <a:t>t</a:t>
            </a:r>
            <a:r>
              <a:rPr lang="en-US" sz="1600" baseline="-25000" dirty="0" err="1"/>
              <a:t>ccq</a:t>
            </a:r>
            <a:r>
              <a:rPr lang="en-US" sz="1600" dirty="0"/>
              <a:t> + </a:t>
            </a:r>
            <a:r>
              <a:rPr lang="en-US" sz="1600" i="1" dirty="0" err="1"/>
              <a:t>t</a:t>
            </a:r>
            <a:r>
              <a:rPr lang="en-US" sz="1600" i="1" baseline="-25000" dirty="0" err="1"/>
              <a:t>cd</a:t>
            </a:r>
            <a:r>
              <a:rPr lang="en-US" sz="1600" dirty="0"/>
              <a:t> &gt; </a:t>
            </a:r>
            <a:r>
              <a:rPr lang="en-US" sz="1600" i="1" dirty="0" err="1"/>
              <a:t>t</a:t>
            </a:r>
            <a:r>
              <a:rPr lang="en-US" sz="1600" baseline="-25000" dirty="0" err="1"/>
              <a:t>hold</a:t>
            </a:r>
            <a:r>
              <a:rPr lang="en-US" sz="1600" dirty="0"/>
              <a:t> ?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 (30 + 50) </a:t>
            </a:r>
            <a:r>
              <a:rPr lang="en-US" sz="1600" dirty="0" err="1"/>
              <a:t>ps</a:t>
            </a:r>
            <a:r>
              <a:rPr lang="en-US" sz="1600" dirty="0"/>
              <a:t> &gt; 70 </a:t>
            </a:r>
            <a:r>
              <a:rPr lang="en-US" sz="1600" dirty="0" err="1"/>
              <a:t>ps</a:t>
            </a:r>
            <a:r>
              <a:rPr lang="en-US" sz="1600" dirty="0"/>
              <a:t> ?  </a:t>
            </a:r>
            <a:r>
              <a:rPr lang="en-US" sz="1600" b="1" dirty="0">
                <a:solidFill>
                  <a:srgbClr val="C00000"/>
                </a:solidFill>
              </a:rPr>
              <a:t>Yes!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Timing Analysis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1143000" y="1371600"/>
          <a:ext cx="3810000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8" name="VISIO" r:id="rId17" imgW="2315768" imgH="1517385" progId="Visio.Drawing.6">
                  <p:embed/>
                </p:oleObj>
              </mc:Choice>
              <mc:Fallback>
                <p:oleObj name="VISIO" r:id="rId17" imgW="2315768" imgH="1517385" progId="Visio.Drawing.6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71600"/>
                        <a:ext cx="3810000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4400" y="1081088"/>
            <a:ext cx="3581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70C0"/>
                </a:solidFill>
              </a:rPr>
              <a:t>Add buffers to the short paths: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33600" y="51816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90800" y="55626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57800" y="55626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94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2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533400" y="1066800"/>
            <a:ext cx="7543800" cy="4953000"/>
          </a:xfrm>
        </p:spPr>
        <p:txBody>
          <a:bodyPr>
            <a:normAutofit/>
          </a:bodyPr>
          <a:lstStyle/>
          <a:p>
            <a:r>
              <a:rPr lang="en-US" sz="2600" dirty="0"/>
              <a:t>The clock doesn’t arrive at all registers at same time</a:t>
            </a:r>
          </a:p>
          <a:p>
            <a:r>
              <a:rPr lang="en-US" sz="2600" b="1" dirty="0"/>
              <a:t>Skew:</a:t>
            </a:r>
            <a:r>
              <a:rPr lang="en-US" sz="2600" dirty="0"/>
              <a:t> difference between two clock edges</a:t>
            </a:r>
          </a:p>
          <a:p>
            <a:r>
              <a:rPr lang="en-US" sz="2600" dirty="0"/>
              <a:t>Perform </a:t>
            </a:r>
            <a:r>
              <a:rPr lang="en-US" sz="2600" b="1" dirty="0"/>
              <a:t>worst case analysis </a:t>
            </a:r>
            <a:r>
              <a:rPr lang="en-US" sz="2600" dirty="0"/>
              <a:t>to guarantee dynamic discipline is not violated for any register – many registers in a system!</a:t>
            </a:r>
          </a:p>
        </p:txBody>
      </p:sp>
      <p:graphicFrame>
        <p:nvGraphicFramePr>
          <p:cNvPr id="1056778" name="Object 10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3048000" y="3124200"/>
          <a:ext cx="3391680" cy="287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0" name="VISIO" r:id="rId8" imgW="2321280" imgH="1967400" progId="Visio.Drawing.6">
                  <p:embed/>
                </p:oleObj>
              </mc:Choice>
              <mc:Fallback>
                <p:oleObj name="VISIO" r:id="rId8" imgW="2321280" imgH="1967400" progId="Visio.Drawing.6">
                  <p:embed/>
                  <p:pic>
                    <p:nvPicPr>
                      <p:cNvPr id="10567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124200"/>
                        <a:ext cx="3391680" cy="287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677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677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Clock Skew</a:t>
            </a:r>
          </a:p>
        </p:txBody>
      </p:sp>
    </p:spTree>
    <p:extLst>
      <p:ext uri="{BB962C8B-B14F-4D97-AF65-F5344CB8AC3E}">
        <p14:creationId xmlns:p14="http://schemas.microsoft.com/office/powerpoint/2010/main" val="22629588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2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457200" y="1066800"/>
            <a:ext cx="7848600" cy="4953000"/>
          </a:xfrm>
        </p:spPr>
        <p:txBody>
          <a:bodyPr>
            <a:normAutofit/>
          </a:bodyPr>
          <a:lstStyle/>
          <a:p>
            <a:r>
              <a:rPr lang="en-US" dirty="0"/>
              <a:t>In the worst case, CLK2 is earlier than CLK1</a:t>
            </a:r>
          </a:p>
        </p:txBody>
      </p:sp>
      <p:graphicFrame>
        <p:nvGraphicFramePr>
          <p:cNvPr id="1189896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762000" y="1752600"/>
          <a:ext cx="4495800" cy="410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4" name="VISIO" r:id="rId10" imgW="2157480" imgH="1971720" progId="Visio.Drawing.6">
                  <p:embed/>
                </p:oleObj>
              </mc:Choice>
              <mc:Fallback>
                <p:oleObj name="VISIO" r:id="rId10" imgW="2157480" imgH="1971720" progId="Visio.Drawing.6">
                  <p:embed/>
                  <p:pic>
                    <p:nvPicPr>
                      <p:cNvPr id="11898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4495800" cy="410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989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989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989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3429000"/>
            <a:ext cx="372758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4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≥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4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pcq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4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pd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4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setup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4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skew</a:t>
            </a:r>
            <a:endParaRPr lang="en-US" sz="2400" b="1" baseline="-25000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4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pd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≤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4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– (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4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pcq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4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setup</a:t>
            </a:r>
            <a:r>
              <a:rPr lang="en-US" sz="24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4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skew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)</a:t>
            </a:r>
            <a:endParaRPr lang="en-US" sz="2400" b="1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9895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3352800"/>
            <a:ext cx="3886200" cy="13716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76558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Setup Time Constraint with Skew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67400" y="3505200"/>
            <a:ext cx="3124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3962400"/>
            <a:ext cx="3124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7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8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609600" y="990600"/>
            <a:ext cx="7543800" cy="4953000"/>
          </a:xfrm>
        </p:spPr>
        <p:txBody>
          <a:bodyPr>
            <a:normAutofit/>
          </a:bodyPr>
          <a:lstStyle/>
          <a:p>
            <a:r>
              <a:rPr lang="en-US" dirty="0"/>
              <a:t>In the worst case, CLK2 is later than CLK1</a:t>
            </a:r>
          </a:p>
        </p:txBody>
      </p:sp>
      <p:graphicFrame>
        <p:nvGraphicFramePr>
          <p:cNvPr id="1193992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906462" y="1524000"/>
          <a:ext cx="4275138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98" name="VISIO" r:id="rId10" imgW="2128680" imgH="2200320" progId="Visio.Drawing.6">
                  <p:embed/>
                </p:oleObj>
              </mc:Choice>
              <mc:Fallback>
                <p:oleObj name="VISIO" r:id="rId10" imgW="2128680" imgH="2200320" progId="Visio.Drawing.6">
                  <p:embed/>
                  <p:pic>
                    <p:nvPicPr>
                      <p:cNvPr id="11939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2" y="1524000"/>
                        <a:ext cx="4275138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398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9398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3990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57800" y="3429000"/>
            <a:ext cx="320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ccq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cd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&gt;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hold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skew</a:t>
            </a:r>
            <a:endParaRPr lang="en-US" sz="2800" b="1" baseline="-25000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cd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&gt;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hold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skew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–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ccq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1193991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57800" y="3429000"/>
            <a:ext cx="3276600" cy="1219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Hold Time Constraint with Skew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0" y="3581400"/>
            <a:ext cx="3124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19800" y="4038600"/>
            <a:ext cx="2438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9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1897" name="Object 9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5558487" y="1066800"/>
          <a:ext cx="2747313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7" name="VISIO" r:id="rId10" imgW="1457280" imgH="2546280" progId="Visio.Drawing.6">
                  <p:embed/>
                </p:oleObj>
              </mc:Choice>
              <mc:Fallback>
                <p:oleObj name="VISIO" r:id="rId10" imgW="1457280" imgH="2546280" progId="Visio.Drawing.6">
                  <p:embed/>
                  <p:pic>
                    <p:nvPicPr>
                      <p:cNvPr id="106189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8487" y="1066800"/>
                        <a:ext cx="2747313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1899" name="Object 11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2095500" y="2434737"/>
          <a:ext cx="2667000" cy="225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8" name="VISIO" r:id="rId12" imgW="914400" imgH="774720" progId="Visio.Drawing.6">
                  <p:embed/>
                </p:oleObj>
              </mc:Choice>
              <mc:Fallback>
                <p:oleObj name="VISIO" r:id="rId12" imgW="914400" imgH="774720" progId="Visio.Drawing.6">
                  <p:embed/>
                  <p:pic>
                    <p:nvPicPr>
                      <p:cNvPr id="106189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2434737"/>
                        <a:ext cx="2667000" cy="225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189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6189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189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1066800"/>
            <a:ext cx="5486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600" b="1" dirty="0">
                <a:latin typeface="+mj-lt"/>
                <a:cs typeface="Arial" charset="0"/>
              </a:rPr>
              <a:t>Asynchronous</a:t>
            </a:r>
            <a:r>
              <a:rPr lang="en-US" sz="2600" dirty="0">
                <a:latin typeface="+mj-lt"/>
                <a:cs typeface="Arial" charset="0"/>
              </a:rPr>
              <a:t> (for example, user) </a:t>
            </a:r>
            <a:r>
              <a:rPr lang="en-US" sz="2600" b="1" dirty="0">
                <a:latin typeface="+mj-lt"/>
                <a:cs typeface="Arial" charset="0"/>
              </a:rPr>
              <a:t>inputs</a:t>
            </a:r>
            <a:r>
              <a:rPr lang="en-US" sz="2600" dirty="0">
                <a:latin typeface="+mj-lt"/>
                <a:cs typeface="Arial" charset="0"/>
              </a:rPr>
              <a:t> might violate the dynamic discipline</a:t>
            </a:r>
          </a:p>
        </p:txBody>
      </p:sp>
      <p:pic>
        <p:nvPicPr>
          <p:cNvPr id="1061904" name="Picture 1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2895600"/>
            <a:ext cx="1572175" cy="263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Violating the Dynamic Discipline</a:t>
            </a:r>
          </a:p>
        </p:txBody>
      </p:sp>
    </p:spTree>
    <p:extLst>
      <p:ext uri="{BB962C8B-B14F-4D97-AF65-F5344CB8AC3E}">
        <p14:creationId xmlns:p14="http://schemas.microsoft.com/office/powerpoint/2010/main" val="323798560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2922" name="Object 10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2895600" y="3810000"/>
          <a:ext cx="3676650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6" name="VISIO" r:id="rId8" imgW="1257480" imgH="649800" progId="Visio.Drawing.6">
                  <p:embed/>
                </p:oleObj>
              </mc:Choice>
              <mc:Fallback>
                <p:oleObj name="VISIO" r:id="rId8" imgW="1257480" imgH="649800" progId="Visio.Drawing.6">
                  <p:embed/>
                  <p:pic>
                    <p:nvPicPr>
                      <p:cNvPr id="10629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10000"/>
                        <a:ext cx="3676650" cy="189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291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6291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291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b="1" dirty="0" err="1">
                <a:latin typeface="+mj-lt"/>
                <a:cs typeface="Arial" charset="0"/>
              </a:rPr>
              <a:t>Bistable</a:t>
            </a:r>
            <a:r>
              <a:rPr lang="en-US" sz="2600" b="1" dirty="0">
                <a:latin typeface="+mj-lt"/>
                <a:cs typeface="Arial" charset="0"/>
              </a:rPr>
              <a:t> devices: </a:t>
            </a:r>
            <a:r>
              <a:rPr lang="en-US" sz="2600" dirty="0">
                <a:latin typeface="+mj-lt"/>
                <a:cs typeface="Arial" charset="0"/>
              </a:rPr>
              <a:t>two stable states, and a metastable state between them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b="1" dirty="0">
                <a:latin typeface="+mj-lt"/>
                <a:cs typeface="Arial" charset="0"/>
              </a:rPr>
              <a:t>Flip-flop: </a:t>
            </a:r>
            <a:r>
              <a:rPr lang="en-US" sz="2600" dirty="0">
                <a:latin typeface="+mj-lt"/>
                <a:cs typeface="Arial" charset="0"/>
              </a:rPr>
              <a:t>two stable states (1 and 0) and one metastable state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If flip-flop lands in metastable state, could stay there for an undetermined amount of 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Metastability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804365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834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3276600" y="1905000"/>
          <a:ext cx="1981200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0" name="VISIO" r:id="rId9" imgW="1057320" imgH="828720" progId="Visio.Drawing.6">
                  <p:embed/>
                </p:oleObj>
              </mc:Choice>
              <mc:Fallback>
                <p:oleObj name="VISIO" r:id="rId9" imgW="1057320" imgH="828720" progId="Visio.Drawing.6">
                  <p:embed/>
                  <p:pic>
                    <p:nvPicPr>
                      <p:cNvPr id="10383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05000"/>
                        <a:ext cx="1981200" cy="1484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33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834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834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1066800"/>
            <a:ext cx="7543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Flip-flop has </a:t>
            </a:r>
            <a:r>
              <a:rPr lang="en-US" sz="2600" b="1" dirty="0">
                <a:latin typeface="+mj-lt"/>
                <a:cs typeface="Arial" charset="0"/>
              </a:rPr>
              <a:t>feedback</a:t>
            </a:r>
            <a:r>
              <a:rPr lang="en-US" sz="2600" dirty="0">
                <a:latin typeface="+mj-lt"/>
                <a:cs typeface="Arial" charset="0"/>
              </a:rPr>
              <a:t>: if </a:t>
            </a:r>
            <a:r>
              <a:rPr lang="en-US" sz="2600" i="1" dirty="0">
                <a:latin typeface="+mj-lt"/>
                <a:cs typeface="Arial" charset="0"/>
              </a:rPr>
              <a:t>Q</a:t>
            </a:r>
            <a:r>
              <a:rPr lang="en-US" sz="2600" dirty="0">
                <a:latin typeface="+mj-lt"/>
                <a:cs typeface="Arial" charset="0"/>
              </a:rPr>
              <a:t> is somewhere between 1 and 0, cross-coupled gates drive output to either rail (1 or 0)</a:t>
            </a:r>
          </a:p>
        </p:txBody>
      </p:sp>
      <p:sp>
        <p:nvSpPr>
          <p:cNvPr id="103834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3276600"/>
            <a:ext cx="7543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Metastable signal:</a:t>
            </a:r>
            <a:r>
              <a:rPr lang="en-US" sz="2400" dirty="0">
                <a:latin typeface="+mj-lt"/>
                <a:cs typeface="Arial" charset="0"/>
              </a:rPr>
              <a:t> if it hasn’t resolved to 1 or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If flip-flop input changes at random time, </a:t>
            </a:r>
            <a:r>
              <a:rPr lang="en-US" sz="2400" b="1" dirty="0">
                <a:latin typeface="+mj-lt"/>
                <a:cs typeface="Arial" charset="0"/>
              </a:rPr>
              <a:t>probability that output </a:t>
            </a:r>
            <a:r>
              <a:rPr lang="en-US" sz="2400" b="1" i="1" dirty="0">
                <a:latin typeface="+mj-lt"/>
                <a:cs typeface="Arial" charset="0"/>
              </a:rPr>
              <a:t>Q</a:t>
            </a:r>
            <a:r>
              <a:rPr lang="en-US" sz="2400" b="1" dirty="0">
                <a:latin typeface="+mj-lt"/>
                <a:cs typeface="Arial" charset="0"/>
              </a:rPr>
              <a:t> is metastable</a:t>
            </a:r>
            <a:r>
              <a:rPr lang="en-US" sz="2400" dirty="0">
                <a:latin typeface="+mj-lt"/>
                <a:cs typeface="Arial" charset="0"/>
              </a:rPr>
              <a:t> after waiting some time, </a:t>
            </a:r>
            <a:r>
              <a:rPr lang="en-US" sz="2400" i="1" dirty="0">
                <a:latin typeface="+mj-lt"/>
                <a:cs typeface="Arial" charset="0"/>
              </a:rPr>
              <a:t>t</a:t>
            </a:r>
            <a:r>
              <a:rPr lang="en-US" sz="2400" dirty="0">
                <a:latin typeface="+mj-lt"/>
                <a:cs typeface="Arial" charset="0"/>
              </a:rPr>
              <a:t>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latin typeface="+mj-lt"/>
                <a:cs typeface="Arial" charset="0"/>
              </a:rPr>
              <a:t>                                    P(</a:t>
            </a:r>
            <a:r>
              <a:rPr lang="en-US" sz="2000" b="1" i="1" dirty="0" err="1">
                <a:latin typeface="+mj-lt"/>
                <a:cs typeface="Arial" charset="0"/>
              </a:rPr>
              <a:t>t</a:t>
            </a:r>
            <a:r>
              <a:rPr lang="en-US" sz="2000" b="1" baseline="-25000" dirty="0" err="1">
                <a:latin typeface="+mj-lt"/>
                <a:cs typeface="Arial" charset="0"/>
              </a:rPr>
              <a:t>res</a:t>
            </a:r>
            <a:r>
              <a:rPr lang="en-US" sz="2000" b="1" dirty="0">
                <a:latin typeface="+mj-lt"/>
                <a:cs typeface="Arial" charset="0"/>
              </a:rPr>
              <a:t> &gt; </a:t>
            </a:r>
            <a:r>
              <a:rPr lang="en-US" sz="2000" b="1" i="1" dirty="0">
                <a:latin typeface="+mj-lt"/>
                <a:cs typeface="Arial" charset="0"/>
              </a:rPr>
              <a:t>t</a:t>
            </a:r>
            <a:r>
              <a:rPr lang="en-US" sz="2000" b="1" dirty="0">
                <a:latin typeface="+mj-lt"/>
                <a:cs typeface="Arial" charset="0"/>
              </a:rPr>
              <a:t>) = (</a:t>
            </a:r>
            <a:r>
              <a:rPr lang="en-US" sz="2000" b="1" i="1" dirty="0">
                <a:latin typeface="+mj-lt"/>
                <a:cs typeface="Arial" charset="0"/>
              </a:rPr>
              <a:t>T</a:t>
            </a:r>
            <a:r>
              <a:rPr lang="en-US" sz="2000" b="1" baseline="-25000" dirty="0">
                <a:latin typeface="+mj-lt"/>
                <a:cs typeface="Arial" charset="0"/>
              </a:rPr>
              <a:t>0</a:t>
            </a:r>
            <a:r>
              <a:rPr lang="en-US" sz="2000" b="1" dirty="0">
                <a:latin typeface="+mj-lt"/>
                <a:cs typeface="Arial" charset="0"/>
              </a:rPr>
              <a:t>/</a:t>
            </a:r>
            <a:r>
              <a:rPr lang="en-US" sz="2000" b="1" i="1" dirty="0" err="1">
                <a:latin typeface="+mj-lt"/>
                <a:cs typeface="Arial" charset="0"/>
              </a:rPr>
              <a:t>T</a:t>
            </a:r>
            <a:r>
              <a:rPr lang="en-US" sz="2000" b="1" i="1" baseline="-25000" dirty="0" err="1">
                <a:latin typeface="+mj-lt"/>
                <a:cs typeface="Arial" charset="0"/>
              </a:rPr>
              <a:t>c</a:t>
            </a:r>
            <a:r>
              <a:rPr lang="en-US" sz="2000" b="1" i="1" baseline="-25000" dirty="0">
                <a:latin typeface="+mj-lt"/>
                <a:cs typeface="Arial" charset="0"/>
              </a:rPr>
              <a:t> </a:t>
            </a:r>
            <a:r>
              <a:rPr lang="en-US" sz="2000" b="1" dirty="0">
                <a:latin typeface="+mj-lt"/>
                <a:cs typeface="Arial" charset="0"/>
              </a:rPr>
              <a:t>) e</a:t>
            </a:r>
            <a:r>
              <a:rPr lang="en-US" sz="2000" b="1" baseline="30000" dirty="0">
                <a:latin typeface="+mj-lt"/>
                <a:cs typeface="Arial" charset="0"/>
              </a:rPr>
              <a:t>-</a:t>
            </a:r>
            <a:r>
              <a:rPr lang="en-US" sz="2000" b="1" i="1" baseline="30000" dirty="0">
                <a:latin typeface="+mj-lt"/>
                <a:cs typeface="Arial" charset="0"/>
              </a:rPr>
              <a:t>t</a:t>
            </a:r>
            <a:r>
              <a:rPr lang="en-US" sz="2000" b="1" baseline="30000" dirty="0">
                <a:latin typeface="+mj-lt"/>
                <a:cs typeface="Arial" charset="0"/>
              </a:rPr>
              <a:t>/</a:t>
            </a:r>
            <a:r>
              <a:rPr lang="el-GR" sz="2000" b="1" baseline="30000" dirty="0">
                <a:latin typeface="+mj-lt"/>
                <a:cs typeface="Times New Roman" pitchFamily="18" charset="0"/>
              </a:rPr>
              <a:t>τ</a:t>
            </a:r>
            <a:endParaRPr lang="en-US" sz="2000" b="1" baseline="30000" dirty="0">
              <a:latin typeface="+mj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200" i="1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i="1" dirty="0">
                <a:latin typeface="+mj-lt"/>
                <a:cs typeface="Arial" charset="0"/>
              </a:rPr>
              <a:t> 			</a:t>
            </a:r>
            <a:r>
              <a:rPr lang="en-US" sz="2000" i="1" dirty="0" err="1">
                <a:latin typeface="+mj-lt"/>
                <a:cs typeface="Arial" charset="0"/>
              </a:rPr>
              <a:t>t</a:t>
            </a:r>
            <a:r>
              <a:rPr lang="en-US" sz="2000" baseline="-25000" dirty="0" err="1">
                <a:latin typeface="+mj-lt"/>
                <a:cs typeface="Arial" charset="0"/>
              </a:rPr>
              <a:t>res</a:t>
            </a:r>
            <a:r>
              <a:rPr lang="en-US" sz="2000" dirty="0">
                <a:latin typeface="+mj-lt"/>
                <a:cs typeface="Arial" charset="0"/>
              </a:rPr>
              <a:t>    :  time to resolve to 1 or 0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i="1" dirty="0">
                <a:latin typeface="+mj-lt"/>
                <a:cs typeface="Arial" charset="0"/>
              </a:rPr>
              <a:t>      		T</a:t>
            </a:r>
            <a:r>
              <a:rPr lang="en-US" sz="2000" baseline="-25000" dirty="0">
                <a:latin typeface="+mj-lt"/>
                <a:cs typeface="Arial" charset="0"/>
              </a:rPr>
              <a:t>0</a:t>
            </a:r>
            <a:r>
              <a:rPr lang="en-US" sz="2000" dirty="0">
                <a:latin typeface="+mj-lt"/>
                <a:cs typeface="Arial" charset="0"/>
              </a:rPr>
              <a:t>, </a:t>
            </a:r>
            <a:r>
              <a:rPr lang="el-GR" sz="2000" dirty="0">
                <a:latin typeface="+mj-lt"/>
                <a:cs typeface="Times New Roman" pitchFamily="18" charset="0"/>
              </a:rPr>
              <a:t>τ</a:t>
            </a:r>
            <a:r>
              <a:rPr lang="en-US" sz="2000" dirty="0">
                <a:latin typeface="+mj-lt"/>
                <a:cs typeface="Times New Roman" pitchFamily="18" charset="0"/>
              </a:rPr>
              <a:t> :  properties of the circuit</a:t>
            </a:r>
            <a:endParaRPr lang="el-GR" sz="2000" dirty="0">
              <a:latin typeface="+mj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l-GR" sz="2000" baseline="30000" dirty="0">
              <a:latin typeface="+mj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Flip-Flop Internals</a:t>
            </a:r>
          </a:p>
        </p:txBody>
      </p:sp>
    </p:spTree>
    <p:extLst>
      <p:ext uri="{BB962C8B-B14F-4D97-AF65-F5344CB8AC3E}">
        <p14:creationId xmlns:p14="http://schemas.microsoft.com/office/powerpoint/2010/main" val="388973670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4141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1417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543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Intuitively:</a:t>
            </a:r>
          </a:p>
          <a:p>
            <a:pPr lvl="1" algn="just">
              <a:spcBef>
                <a:spcPct val="20000"/>
              </a:spcBef>
            </a:pPr>
            <a:r>
              <a:rPr lang="en-US" sz="2000" b="1" i="1" dirty="0">
                <a:solidFill>
                  <a:srgbClr val="0070C0"/>
                </a:solidFill>
                <a:latin typeface="+mj-lt"/>
                <a:cs typeface="Arial" charset="0"/>
              </a:rPr>
              <a:t>T</a:t>
            </a:r>
            <a:r>
              <a:rPr lang="en-US" sz="2000" b="1" baseline="-25000" dirty="0">
                <a:solidFill>
                  <a:srgbClr val="0070C0"/>
                </a:solidFill>
                <a:latin typeface="+mj-lt"/>
                <a:cs typeface="Arial" charset="0"/>
              </a:rPr>
              <a:t>0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/</a:t>
            </a:r>
            <a:r>
              <a:rPr lang="en-US" sz="2000" b="1" i="1" dirty="0" err="1">
                <a:solidFill>
                  <a:srgbClr val="0070C0"/>
                </a:solidFill>
                <a:latin typeface="+mj-lt"/>
                <a:cs typeface="Arial" charset="0"/>
              </a:rPr>
              <a:t>T</a:t>
            </a:r>
            <a:r>
              <a:rPr lang="en-US" sz="2000" b="1" baseline="-25000" dirty="0" err="1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: </a:t>
            </a:r>
            <a:r>
              <a:rPr lang="en-US" sz="2000" dirty="0">
                <a:latin typeface="+mj-lt"/>
                <a:cs typeface="Arial" charset="0"/>
              </a:rPr>
              <a:t>probability input changes at a bad time (during aperture)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+mj-lt"/>
                <a:cs typeface="Arial" charset="0"/>
              </a:rPr>
              <a:t>                                    P(</a:t>
            </a:r>
            <a:r>
              <a:rPr lang="en-US" sz="2000" i="1" dirty="0" err="1">
                <a:latin typeface="+mj-lt"/>
                <a:cs typeface="Arial" charset="0"/>
              </a:rPr>
              <a:t>t</a:t>
            </a:r>
            <a:r>
              <a:rPr lang="en-US" sz="2000" baseline="-25000" dirty="0" err="1">
                <a:latin typeface="+mj-lt"/>
                <a:cs typeface="Arial" charset="0"/>
              </a:rPr>
              <a:t>res</a:t>
            </a:r>
            <a:r>
              <a:rPr lang="en-US" sz="2000" dirty="0">
                <a:latin typeface="+mj-lt"/>
                <a:cs typeface="Arial" charset="0"/>
              </a:rPr>
              <a:t> &gt; </a:t>
            </a:r>
            <a:r>
              <a:rPr lang="en-US" sz="2000" i="1" dirty="0">
                <a:latin typeface="+mj-lt"/>
                <a:cs typeface="Arial" charset="0"/>
              </a:rPr>
              <a:t>t</a:t>
            </a:r>
            <a:r>
              <a:rPr lang="en-US" sz="2000" dirty="0">
                <a:latin typeface="+mj-lt"/>
                <a:cs typeface="Arial" charset="0"/>
              </a:rPr>
              <a:t>) = </a:t>
            </a:r>
            <a:r>
              <a:rPr lang="en-US" sz="2000" b="1" dirty="0">
                <a:solidFill>
                  <a:schemeClr val="accent1"/>
                </a:solidFill>
                <a:latin typeface="+mj-lt"/>
                <a:cs typeface="Arial" charset="0"/>
              </a:rPr>
              <a:t>(</a:t>
            </a:r>
            <a:r>
              <a:rPr lang="en-US" sz="2000" b="1" i="1" dirty="0">
                <a:solidFill>
                  <a:schemeClr val="accent1"/>
                </a:solidFill>
                <a:latin typeface="+mj-lt"/>
                <a:cs typeface="Arial" charset="0"/>
              </a:rPr>
              <a:t>T</a:t>
            </a:r>
            <a:r>
              <a:rPr lang="en-US" sz="2000" b="1" baseline="-25000" dirty="0">
                <a:solidFill>
                  <a:schemeClr val="accent1"/>
                </a:solidFill>
                <a:latin typeface="+mj-lt"/>
                <a:cs typeface="Arial" charset="0"/>
              </a:rPr>
              <a:t>0</a:t>
            </a:r>
            <a:r>
              <a:rPr lang="en-US" sz="2000" b="1" dirty="0">
                <a:solidFill>
                  <a:schemeClr val="accent1"/>
                </a:solidFill>
                <a:latin typeface="+mj-lt"/>
                <a:cs typeface="Arial" charset="0"/>
              </a:rPr>
              <a:t>/</a:t>
            </a:r>
            <a:r>
              <a:rPr lang="en-US" sz="2000" b="1" i="1" dirty="0" err="1">
                <a:solidFill>
                  <a:schemeClr val="accent1"/>
                </a:solidFill>
                <a:latin typeface="+mj-lt"/>
                <a:cs typeface="Arial" charset="0"/>
              </a:rPr>
              <a:t>T</a:t>
            </a:r>
            <a:r>
              <a:rPr lang="en-US" sz="2000" b="1" i="1" baseline="-25000" dirty="0" err="1">
                <a:solidFill>
                  <a:schemeClr val="accent1"/>
                </a:solidFill>
                <a:latin typeface="+mj-lt"/>
                <a:cs typeface="Arial" charset="0"/>
              </a:rPr>
              <a:t>c</a:t>
            </a:r>
            <a:r>
              <a:rPr lang="en-US" sz="2000" b="1" i="1" baseline="-25000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+mj-lt"/>
                <a:cs typeface="Arial" charset="0"/>
              </a:rPr>
              <a:t>) </a:t>
            </a:r>
            <a:r>
              <a:rPr lang="en-US" sz="2000" dirty="0">
                <a:latin typeface="+mj-lt"/>
                <a:cs typeface="Arial" charset="0"/>
              </a:rPr>
              <a:t>e</a:t>
            </a:r>
            <a:r>
              <a:rPr lang="en-US" sz="2000" baseline="30000" dirty="0">
                <a:latin typeface="+mj-lt"/>
                <a:cs typeface="Arial" charset="0"/>
              </a:rPr>
              <a:t>-</a:t>
            </a:r>
            <a:r>
              <a:rPr lang="en-US" sz="2000" i="1" baseline="30000" dirty="0">
                <a:latin typeface="+mj-lt"/>
                <a:cs typeface="Arial" charset="0"/>
              </a:rPr>
              <a:t>t</a:t>
            </a:r>
            <a:r>
              <a:rPr lang="en-US" sz="2000" baseline="30000" dirty="0">
                <a:latin typeface="+mj-lt"/>
                <a:cs typeface="Arial" charset="0"/>
              </a:rPr>
              <a:t>/</a:t>
            </a:r>
            <a:r>
              <a:rPr lang="el-GR" sz="2000" baseline="30000" dirty="0">
                <a:latin typeface="+mj-lt"/>
                <a:cs typeface="Times New Roman" pitchFamily="18" charset="0"/>
              </a:rPr>
              <a:t>τ</a:t>
            </a:r>
            <a:endParaRPr lang="en-US" sz="2400" dirty="0">
              <a:latin typeface="+mj-lt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endParaRPr lang="en-US" sz="2000" dirty="0">
              <a:latin typeface="+mj-lt"/>
              <a:cs typeface="Arial" charset="0"/>
            </a:endParaRPr>
          </a:p>
          <a:p>
            <a:pPr lvl="1">
              <a:spcBef>
                <a:spcPct val="20000"/>
              </a:spcBef>
            </a:pPr>
            <a:r>
              <a:rPr lang="el-GR" sz="2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τ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: </a:t>
            </a:r>
            <a:r>
              <a:rPr lang="en-US" sz="2000" dirty="0">
                <a:latin typeface="+mj-lt"/>
                <a:cs typeface="Arial" charset="0"/>
              </a:rPr>
              <a:t>time constant for how fast flip-flop moves away from </a:t>
            </a:r>
            <a:r>
              <a:rPr lang="en-US" sz="2000" dirty="0" err="1">
                <a:latin typeface="+mj-lt"/>
                <a:cs typeface="Arial" charset="0"/>
              </a:rPr>
              <a:t>metastability</a:t>
            </a:r>
            <a:endParaRPr lang="en-US" sz="18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+mj-lt"/>
                <a:cs typeface="Arial" charset="0"/>
              </a:rPr>
              <a:t>                                    P(</a:t>
            </a:r>
            <a:r>
              <a:rPr lang="en-US" sz="2000" i="1" dirty="0" err="1">
                <a:latin typeface="+mj-lt"/>
                <a:cs typeface="Arial" charset="0"/>
              </a:rPr>
              <a:t>t</a:t>
            </a:r>
            <a:r>
              <a:rPr lang="en-US" sz="2000" baseline="-25000" dirty="0" err="1">
                <a:latin typeface="+mj-lt"/>
                <a:cs typeface="Arial" charset="0"/>
              </a:rPr>
              <a:t>res</a:t>
            </a:r>
            <a:r>
              <a:rPr lang="en-US" sz="2000" dirty="0">
                <a:latin typeface="+mj-lt"/>
                <a:cs typeface="Arial" charset="0"/>
              </a:rPr>
              <a:t> &gt; </a:t>
            </a:r>
            <a:r>
              <a:rPr lang="en-US" sz="2000" i="1" dirty="0">
                <a:latin typeface="+mj-lt"/>
                <a:cs typeface="Arial" charset="0"/>
              </a:rPr>
              <a:t>t</a:t>
            </a:r>
            <a:r>
              <a:rPr lang="en-US" sz="2000" dirty="0">
                <a:latin typeface="+mj-lt"/>
                <a:cs typeface="Arial" charset="0"/>
              </a:rPr>
              <a:t>) = (</a:t>
            </a:r>
            <a:r>
              <a:rPr lang="en-US" sz="2000" i="1" dirty="0">
                <a:latin typeface="+mj-lt"/>
                <a:cs typeface="Arial" charset="0"/>
              </a:rPr>
              <a:t>T</a:t>
            </a:r>
            <a:r>
              <a:rPr lang="en-US" sz="2000" baseline="-25000" dirty="0">
                <a:latin typeface="+mj-lt"/>
                <a:cs typeface="Arial" charset="0"/>
              </a:rPr>
              <a:t>0</a:t>
            </a:r>
            <a:r>
              <a:rPr lang="en-US" sz="2000" dirty="0">
                <a:latin typeface="+mj-lt"/>
                <a:cs typeface="Arial" charset="0"/>
              </a:rPr>
              <a:t>/</a:t>
            </a:r>
            <a:r>
              <a:rPr lang="en-US" sz="2000" i="1" dirty="0" err="1">
                <a:latin typeface="+mj-lt"/>
                <a:cs typeface="Arial" charset="0"/>
              </a:rPr>
              <a:t>T</a:t>
            </a:r>
            <a:r>
              <a:rPr lang="en-US" sz="2000" i="1" baseline="-25000" dirty="0" err="1">
                <a:latin typeface="+mj-lt"/>
                <a:cs typeface="Arial" charset="0"/>
              </a:rPr>
              <a:t>c</a:t>
            </a:r>
            <a:r>
              <a:rPr lang="en-US" sz="2000" i="1" baseline="-25000" dirty="0">
                <a:latin typeface="+mj-lt"/>
                <a:cs typeface="Arial" charset="0"/>
              </a:rPr>
              <a:t> </a:t>
            </a:r>
            <a:r>
              <a:rPr lang="en-US" sz="2000" dirty="0">
                <a:latin typeface="+mj-lt"/>
                <a:cs typeface="Arial" charset="0"/>
              </a:rPr>
              <a:t>) </a:t>
            </a:r>
            <a:r>
              <a:rPr lang="en-US" sz="2000" b="1" dirty="0">
                <a:solidFill>
                  <a:schemeClr val="accent1"/>
                </a:solidFill>
                <a:latin typeface="+mj-lt"/>
                <a:cs typeface="Arial" charset="0"/>
              </a:rPr>
              <a:t>e</a:t>
            </a:r>
            <a:r>
              <a:rPr lang="en-US" sz="2000" b="1" baseline="30000" dirty="0">
                <a:solidFill>
                  <a:schemeClr val="accent1"/>
                </a:solidFill>
                <a:latin typeface="+mj-lt"/>
                <a:cs typeface="Arial" charset="0"/>
              </a:rPr>
              <a:t>-</a:t>
            </a:r>
            <a:r>
              <a:rPr lang="en-US" sz="2000" b="1" i="1" baseline="30000" dirty="0">
                <a:solidFill>
                  <a:schemeClr val="accent1"/>
                </a:solidFill>
                <a:latin typeface="+mj-lt"/>
                <a:cs typeface="Arial" charset="0"/>
              </a:rPr>
              <a:t>t</a:t>
            </a:r>
            <a:r>
              <a:rPr lang="en-US" sz="2000" b="1" baseline="30000" dirty="0">
                <a:solidFill>
                  <a:schemeClr val="accent1"/>
                </a:solidFill>
                <a:latin typeface="+mj-lt"/>
                <a:cs typeface="Arial" charset="0"/>
              </a:rPr>
              <a:t>/</a:t>
            </a:r>
            <a:r>
              <a:rPr lang="el-GR" sz="2000" b="1" baseline="30000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τ</a:t>
            </a:r>
            <a:endParaRPr lang="en-US" sz="2000" b="1" baseline="30000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000" i="1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If flip-flop samples metastable input, if you wait long enough (</a:t>
            </a:r>
            <a:r>
              <a:rPr lang="en-US" sz="2400" i="1" dirty="0">
                <a:latin typeface="+mj-lt"/>
                <a:cs typeface="Arial" charset="0"/>
              </a:rPr>
              <a:t>t</a:t>
            </a:r>
            <a:r>
              <a:rPr lang="en-US" sz="2400" dirty="0">
                <a:latin typeface="+mj-lt"/>
                <a:cs typeface="Arial" charset="0"/>
              </a:rPr>
              <a:t>), the output will have resolved to 1 or 0 with high probability.</a:t>
            </a:r>
          </a:p>
          <a:p>
            <a:pPr marL="342900" indent="-342900">
              <a:spcBef>
                <a:spcPct val="20000"/>
              </a:spcBef>
            </a:pPr>
            <a:endParaRPr lang="el-GR" sz="2400" baseline="30000" dirty="0"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Metastability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165339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3461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3352800" y="3581400"/>
          <a:ext cx="20574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4" name="VISIO" r:id="rId8" imgW="828720" imgH="780840" progId="Visio.Drawing.6">
                  <p:embed/>
                </p:oleObj>
              </mc:Choice>
              <mc:Fallback>
                <p:oleObj name="VISIO" r:id="rId8" imgW="828720" imgH="780840" progId="Visio.Drawing.6">
                  <p:embed/>
                  <p:pic>
                    <p:nvPicPr>
                      <p:cNvPr id="1043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581400"/>
                        <a:ext cx="2057400" cy="185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45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4346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346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7543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Asynchronous inputs are inevitable </a:t>
            </a:r>
            <a:r>
              <a:rPr lang="en-US" sz="2400" dirty="0">
                <a:latin typeface="+mj-lt"/>
                <a:cs typeface="Arial" charset="0"/>
              </a:rPr>
              <a:t>(user interfaces, systems with different clocks interacting, etc.)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Synchronizer goal: </a:t>
            </a:r>
            <a:r>
              <a:rPr lang="en-US" sz="2400" dirty="0">
                <a:latin typeface="+mj-lt"/>
                <a:cs typeface="Arial" charset="0"/>
              </a:rPr>
              <a:t>make the probability of failure (the output </a:t>
            </a:r>
            <a:r>
              <a:rPr lang="en-US" sz="2400" i="1" dirty="0">
                <a:latin typeface="+mj-lt"/>
                <a:cs typeface="Arial" charset="0"/>
              </a:rPr>
              <a:t>Q</a:t>
            </a:r>
            <a:r>
              <a:rPr lang="en-US" sz="2400" dirty="0">
                <a:latin typeface="+mj-lt"/>
                <a:cs typeface="Arial" charset="0"/>
              </a:rPr>
              <a:t> still being metastable) low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Synchronizer cannot make the probability of failure 0</a:t>
            </a:r>
            <a:endParaRPr lang="en-US" sz="2000" baseline="300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Synchronizers</a:t>
            </a:r>
          </a:p>
        </p:txBody>
      </p:sp>
    </p:spTree>
    <p:extLst>
      <p:ext uri="{BB962C8B-B14F-4D97-AF65-F5344CB8AC3E}">
        <p14:creationId xmlns:p14="http://schemas.microsoft.com/office/powerpoint/2010/main" val="189855663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/>
              <a:t>Timing of Sequential Logic</a:t>
            </a:r>
          </a:p>
          <a:p>
            <a:r>
              <a:rPr lang="en-US" b="1" dirty="0"/>
              <a:t>Metastability</a:t>
            </a:r>
          </a:p>
          <a:p>
            <a:r>
              <a:rPr lang="en-US" b="1" dirty="0"/>
              <a:t>Parallelism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Lecture 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91" y="1066800"/>
            <a:ext cx="173210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8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488" name="Object 8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2209800" y="2409620"/>
          <a:ext cx="3962400" cy="3416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18" name="VISIO" r:id="rId9" imgW="2486160" imgH="2143080" progId="Visio.Drawing.6">
                  <p:embed/>
                </p:oleObj>
              </mc:Choice>
              <mc:Fallback>
                <p:oleObj name="VISIO" r:id="rId9" imgW="2486160" imgH="2143080" progId="Visio.Drawing.6">
                  <p:embed/>
                  <p:pic>
                    <p:nvPicPr>
                      <p:cNvPr id="10444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409620"/>
                        <a:ext cx="3962400" cy="3416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48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4448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48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489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1066800"/>
            <a:ext cx="7543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Synchronizer: built with two back-to-back flip-flops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Suppose D is transitioning when sampled by F1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Internal signal D2 has (</a:t>
            </a:r>
            <a:r>
              <a:rPr lang="en-US" sz="2600" i="1" dirty="0" err="1">
                <a:latin typeface="+mj-lt"/>
                <a:cs typeface="Arial" charset="0"/>
              </a:rPr>
              <a:t>T</a:t>
            </a:r>
            <a:r>
              <a:rPr lang="en-US" sz="2600" i="1" baseline="-25000" dirty="0" err="1">
                <a:latin typeface="+mj-lt"/>
                <a:cs typeface="Arial" charset="0"/>
              </a:rPr>
              <a:t>c</a:t>
            </a:r>
            <a:r>
              <a:rPr lang="en-US" sz="2600" dirty="0">
                <a:latin typeface="+mj-lt"/>
                <a:cs typeface="Arial" charset="0"/>
              </a:rPr>
              <a:t> - </a:t>
            </a:r>
            <a:r>
              <a:rPr lang="en-US" sz="2600" i="1" dirty="0" err="1">
                <a:latin typeface="+mj-lt"/>
                <a:cs typeface="Arial" charset="0"/>
              </a:rPr>
              <a:t>t</a:t>
            </a:r>
            <a:r>
              <a:rPr lang="en-US" sz="2600" baseline="-25000" dirty="0" err="1">
                <a:latin typeface="+mj-lt"/>
                <a:cs typeface="Arial" charset="0"/>
              </a:rPr>
              <a:t>setup</a:t>
            </a:r>
            <a:r>
              <a:rPr lang="en-US" sz="2600" dirty="0">
                <a:latin typeface="+mj-lt"/>
                <a:cs typeface="Arial" charset="0"/>
              </a:rPr>
              <a:t>) time to resolve to 1 or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Synchronizer Internals</a:t>
            </a:r>
          </a:p>
        </p:txBody>
      </p:sp>
    </p:spTree>
    <p:extLst>
      <p:ext uri="{BB962C8B-B14F-4D97-AF65-F5344CB8AC3E}">
        <p14:creationId xmlns:p14="http://schemas.microsoft.com/office/powerpoint/2010/main" val="36954340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66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2057400" y="1981200"/>
          <a:ext cx="4587234" cy="395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2" name="VISIO" r:id="rId8" imgW="2486160" imgH="2143080" progId="Visio.Drawing.6">
                  <p:embed/>
                </p:oleObj>
              </mc:Choice>
              <mc:Fallback>
                <p:oleObj name="VISIO" r:id="rId8" imgW="2486160" imgH="2143080" progId="Visio.Drawing.6">
                  <p:embed/>
                  <p:pic>
                    <p:nvPicPr>
                      <p:cNvPr id="10649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81200"/>
                        <a:ext cx="4587234" cy="395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496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649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4968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990600"/>
            <a:ext cx="8077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Arial" charset="0"/>
              </a:rPr>
              <a:t>For each sample, probability of failure is: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Arial" charset="0"/>
              </a:rPr>
              <a:t>                   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P(failure) = (</a:t>
            </a:r>
            <a:r>
              <a:rPr lang="en-US" sz="3200" b="1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3200" b="1" baseline="-25000" dirty="0">
                <a:latin typeface="Times New Roman" pitchFamily="18" charset="0"/>
                <a:cs typeface="Arial" charset="0"/>
              </a:rPr>
              <a:t>0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/</a:t>
            </a:r>
            <a:r>
              <a:rPr lang="en-US" sz="32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3200" b="1" i="1" baseline="-25000" dirty="0" err="1">
                <a:latin typeface="Times New Roman" pitchFamily="18" charset="0"/>
                <a:cs typeface="Arial" charset="0"/>
              </a:rPr>
              <a:t>c</a:t>
            </a:r>
            <a:r>
              <a:rPr lang="en-US" sz="3200" b="1" i="1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) e</a:t>
            </a:r>
            <a:r>
              <a:rPr lang="en-US" sz="3200" b="1" baseline="30000" dirty="0">
                <a:latin typeface="Times New Roman" pitchFamily="18" charset="0"/>
                <a:cs typeface="Arial" charset="0"/>
              </a:rPr>
              <a:t>-</a:t>
            </a:r>
            <a:r>
              <a:rPr lang="en-US" sz="3200" b="1" i="1" baseline="30000" dirty="0">
                <a:latin typeface="Times New Roman" pitchFamily="18" charset="0"/>
                <a:cs typeface="Arial" charset="0"/>
              </a:rPr>
              <a:t>(</a:t>
            </a:r>
            <a:r>
              <a:rPr lang="en-US" sz="3200" b="1" i="1" baseline="30000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000" b="1" i="1" baseline="30000" dirty="0" err="1">
                <a:latin typeface="Times New Roman" pitchFamily="18" charset="0"/>
                <a:cs typeface="Arial" charset="0"/>
              </a:rPr>
              <a:t>c</a:t>
            </a:r>
            <a:r>
              <a:rPr lang="en-US" sz="3200" b="1" i="1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i="1" baseline="30000" dirty="0">
                <a:latin typeface="Times New Roman" pitchFamily="18" charset="0"/>
                <a:cs typeface="Arial" charset="0"/>
              </a:rPr>
              <a:t>-  </a:t>
            </a:r>
            <a:r>
              <a:rPr lang="en-US" sz="3200" b="1" i="1" baseline="30000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000" b="1" i="1" baseline="30000" dirty="0" err="1">
                <a:latin typeface="Times New Roman" pitchFamily="18" charset="0"/>
                <a:cs typeface="Arial" charset="0"/>
              </a:rPr>
              <a:t>setup</a:t>
            </a:r>
            <a:r>
              <a:rPr lang="en-US" sz="3200" b="1" i="1" baseline="30000" dirty="0">
                <a:latin typeface="Times New Roman" pitchFamily="18" charset="0"/>
                <a:cs typeface="Arial" charset="0"/>
              </a:rPr>
              <a:t>)</a:t>
            </a:r>
            <a:r>
              <a:rPr lang="en-US" sz="3200" b="1" baseline="30000" dirty="0">
                <a:latin typeface="Times New Roman" pitchFamily="18" charset="0"/>
                <a:cs typeface="Arial" charset="0"/>
              </a:rPr>
              <a:t>/</a:t>
            </a:r>
            <a:r>
              <a:rPr lang="el-GR" sz="3200" b="1" baseline="30000" dirty="0">
                <a:latin typeface="Times New Roman" pitchFamily="18" charset="0"/>
                <a:cs typeface="Times New Roman" pitchFamily="18" charset="0"/>
              </a:rPr>
              <a:t>τ</a:t>
            </a:r>
            <a:endParaRPr lang="en-US" sz="32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Synchronizer Probability of Failure</a:t>
            </a:r>
          </a:p>
        </p:txBody>
      </p:sp>
    </p:spTree>
    <p:extLst>
      <p:ext uri="{BB962C8B-B14F-4D97-AF65-F5344CB8AC3E}">
        <p14:creationId xmlns:p14="http://schemas.microsoft.com/office/powerpoint/2010/main" val="169051086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914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+mj-lt"/>
              <a:cs typeface="Arial" charset="0"/>
            </a:endParaRPr>
          </a:p>
        </p:txBody>
      </p:sp>
      <p:sp>
        <p:nvSpPr>
          <p:cNvPr id="10659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228600" y="21299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06598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228600" y="27395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065991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143000"/>
            <a:ext cx="8305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If asynchronous input changes once per second, probability of failure per second is </a:t>
            </a:r>
            <a:r>
              <a:rPr lang="en-US" sz="2600" i="1" dirty="0">
                <a:latin typeface="+mj-lt"/>
                <a:cs typeface="Arial" charset="0"/>
              </a:rPr>
              <a:t>P</a:t>
            </a:r>
            <a:r>
              <a:rPr lang="en-US" sz="2600" dirty="0">
                <a:latin typeface="+mj-lt"/>
                <a:cs typeface="Arial" charset="0"/>
              </a:rPr>
              <a:t>(failure).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If input changes </a:t>
            </a:r>
            <a:r>
              <a:rPr lang="en-US" sz="2600" i="1" dirty="0">
                <a:latin typeface="+mj-lt"/>
                <a:cs typeface="Arial" charset="0"/>
              </a:rPr>
              <a:t>N</a:t>
            </a:r>
            <a:r>
              <a:rPr lang="en-US" sz="2600" dirty="0">
                <a:latin typeface="+mj-lt"/>
                <a:cs typeface="Arial" charset="0"/>
              </a:rPr>
              <a:t> times per second, probability of failure per second is: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solidFill>
                  <a:srgbClr val="0070C0"/>
                </a:solidFill>
                <a:latin typeface="+mj-lt"/>
                <a:cs typeface="Arial" charset="0"/>
              </a:rPr>
              <a:t>         </a:t>
            </a:r>
            <a:r>
              <a:rPr lang="en-US" sz="3200" b="1" i="1" dirty="0">
                <a:solidFill>
                  <a:srgbClr val="0070C0"/>
                </a:solidFill>
                <a:latin typeface="+mj-lt"/>
                <a:cs typeface="Arial" charset="0"/>
              </a:rPr>
              <a:t>P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(failure)/second = (</a:t>
            </a:r>
            <a:r>
              <a:rPr lang="en-US" sz="3200" b="1" i="1" dirty="0">
                <a:solidFill>
                  <a:srgbClr val="0070C0"/>
                </a:solidFill>
                <a:latin typeface="+mj-lt"/>
                <a:cs typeface="Arial" charset="0"/>
              </a:rPr>
              <a:t>NT</a:t>
            </a:r>
            <a:r>
              <a:rPr lang="en-US" sz="3200" b="1" baseline="-25000" dirty="0">
                <a:solidFill>
                  <a:srgbClr val="0070C0"/>
                </a:solidFill>
                <a:latin typeface="+mj-lt"/>
                <a:cs typeface="Arial" charset="0"/>
              </a:rPr>
              <a:t>0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/</a:t>
            </a:r>
            <a:r>
              <a:rPr lang="en-US" sz="3200" b="1" i="1" dirty="0" err="1">
                <a:solidFill>
                  <a:srgbClr val="0070C0"/>
                </a:solidFill>
                <a:latin typeface="+mj-lt"/>
                <a:cs typeface="Arial" charset="0"/>
              </a:rPr>
              <a:t>T</a:t>
            </a:r>
            <a:r>
              <a:rPr lang="en-US" sz="3200" b="1" i="1" baseline="-25000" dirty="0" err="1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) e</a:t>
            </a:r>
            <a:r>
              <a:rPr lang="en-US" sz="3200" b="1" baseline="30000" dirty="0">
                <a:solidFill>
                  <a:srgbClr val="0070C0"/>
                </a:solidFill>
                <a:latin typeface="+mj-lt"/>
                <a:cs typeface="Arial" charset="0"/>
              </a:rPr>
              <a:t>-</a:t>
            </a:r>
            <a:r>
              <a:rPr lang="en-US" sz="3200" b="1" i="1" baseline="30000" dirty="0">
                <a:solidFill>
                  <a:srgbClr val="0070C0"/>
                </a:solidFill>
                <a:latin typeface="+mj-lt"/>
                <a:cs typeface="Arial" charset="0"/>
              </a:rPr>
              <a:t>(</a:t>
            </a:r>
            <a:r>
              <a:rPr lang="en-US" sz="3200" b="1" i="1" baseline="30000" dirty="0" err="1">
                <a:solidFill>
                  <a:srgbClr val="0070C0"/>
                </a:solidFill>
                <a:latin typeface="+mj-lt"/>
                <a:cs typeface="Arial" charset="0"/>
              </a:rPr>
              <a:t>T</a:t>
            </a:r>
            <a:r>
              <a:rPr lang="en-US" sz="2000" b="1" i="1" baseline="30000" dirty="0" err="1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3200" b="1" i="1" baseline="-250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3200" b="1" i="1" baseline="30000" dirty="0">
                <a:solidFill>
                  <a:srgbClr val="0070C0"/>
                </a:solidFill>
                <a:latin typeface="+mj-lt"/>
                <a:cs typeface="Arial" charset="0"/>
              </a:rPr>
              <a:t>-  </a:t>
            </a:r>
            <a:r>
              <a:rPr lang="en-US" sz="3200" b="1" i="1" baseline="30000" dirty="0" err="1">
                <a:solidFill>
                  <a:srgbClr val="0070C0"/>
                </a:solidFill>
                <a:latin typeface="+mj-lt"/>
                <a:cs typeface="Arial" charset="0"/>
              </a:rPr>
              <a:t>t</a:t>
            </a:r>
            <a:r>
              <a:rPr lang="en-US" sz="2000" b="1" i="1" baseline="30000" dirty="0" err="1">
                <a:solidFill>
                  <a:srgbClr val="0070C0"/>
                </a:solidFill>
                <a:latin typeface="+mj-lt"/>
                <a:cs typeface="Arial" charset="0"/>
              </a:rPr>
              <a:t>setup</a:t>
            </a:r>
            <a:r>
              <a:rPr lang="en-US" sz="3200" b="1" i="1" baseline="30000" dirty="0">
                <a:solidFill>
                  <a:srgbClr val="0070C0"/>
                </a:solidFill>
                <a:latin typeface="+mj-lt"/>
                <a:cs typeface="Arial" charset="0"/>
              </a:rPr>
              <a:t>)</a:t>
            </a:r>
            <a:r>
              <a:rPr lang="en-US" sz="3200" b="1" baseline="30000" dirty="0">
                <a:solidFill>
                  <a:srgbClr val="0070C0"/>
                </a:solidFill>
                <a:latin typeface="+mj-lt"/>
                <a:cs typeface="Arial" charset="0"/>
              </a:rPr>
              <a:t>/</a:t>
            </a:r>
            <a:r>
              <a:rPr lang="el-GR" sz="3200" b="1" baseline="30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τ</a:t>
            </a:r>
            <a:endParaRPr lang="en-US" sz="3200" b="1" baseline="300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000" baseline="30000" dirty="0">
              <a:latin typeface="+mj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Synchronizer fails, on average, 1/[</a:t>
            </a:r>
            <a:r>
              <a:rPr lang="en-US" sz="2600" i="1" dirty="0">
                <a:latin typeface="+mj-lt"/>
                <a:cs typeface="Arial" charset="0"/>
              </a:rPr>
              <a:t>P</a:t>
            </a:r>
            <a:r>
              <a:rPr lang="en-US" sz="2600" dirty="0">
                <a:latin typeface="+mj-lt"/>
                <a:cs typeface="Arial" charset="0"/>
              </a:rPr>
              <a:t>(failure)/second]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Called </a:t>
            </a:r>
            <a:r>
              <a:rPr lang="en-US" sz="2600" b="1" i="1" dirty="0">
                <a:latin typeface="+mj-lt"/>
                <a:cs typeface="Arial" charset="0"/>
              </a:rPr>
              <a:t>mean time between failures</a:t>
            </a:r>
            <a:r>
              <a:rPr lang="en-US" sz="2600" dirty="0">
                <a:latin typeface="+mj-lt"/>
                <a:cs typeface="Arial" charset="0"/>
              </a:rPr>
              <a:t>, MTBF: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+mj-lt"/>
                <a:cs typeface="Arial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MTBF = 1/[</a:t>
            </a:r>
            <a:r>
              <a:rPr lang="en-US" sz="2800" b="1" i="1" dirty="0">
                <a:solidFill>
                  <a:srgbClr val="0070C0"/>
                </a:solidFill>
                <a:latin typeface="+mj-lt"/>
                <a:cs typeface="Arial" charset="0"/>
              </a:rPr>
              <a:t>P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(failure)/second] = (</a:t>
            </a:r>
            <a:r>
              <a:rPr lang="en-US" sz="2800" b="1" i="1" dirty="0" err="1">
                <a:solidFill>
                  <a:srgbClr val="0070C0"/>
                </a:solidFill>
                <a:latin typeface="+mj-lt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/</a:t>
            </a:r>
            <a:r>
              <a:rPr lang="en-US" sz="2800" b="1" i="1" dirty="0">
                <a:solidFill>
                  <a:srgbClr val="0070C0"/>
                </a:solidFill>
                <a:latin typeface="+mj-lt"/>
                <a:cs typeface="Arial" charset="0"/>
              </a:rPr>
              <a:t>NT</a:t>
            </a:r>
            <a:r>
              <a:rPr lang="en-US" sz="2800" b="1" baseline="-25000" dirty="0">
                <a:solidFill>
                  <a:srgbClr val="0070C0"/>
                </a:solidFill>
                <a:latin typeface="+mj-lt"/>
                <a:cs typeface="Arial" charset="0"/>
              </a:rPr>
              <a:t>0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) e</a:t>
            </a:r>
            <a:r>
              <a:rPr lang="en-US" sz="2800" b="1" i="1" baseline="30000" dirty="0">
                <a:solidFill>
                  <a:srgbClr val="0070C0"/>
                </a:solidFill>
                <a:latin typeface="+mj-lt"/>
                <a:cs typeface="Arial" charset="0"/>
              </a:rPr>
              <a:t>(</a:t>
            </a:r>
            <a:r>
              <a:rPr lang="en-US" sz="2800" b="1" i="1" baseline="30000" dirty="0" err="1">
                <a:solidFill>
                  <a:srgbClr val="0070C0"/>
                </a:solidFill>
                <a:latin typeface="+mj-lt"/>
                <a:cs typeface="Arial" charset="0"/>
              </a:rPr>
              <a:t>T</a:t>
            </a:r>
            <a:r>
              <a:rPr lang="en-US" sz="2000" b="1" i="1" baseline="30000" dirty="0" err="1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2800" b="1" i="1" baseline="-250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2800" b="1" i="1" baseline="30000" dirty="0">
                <a:solidFill>
                  <a:srgbClr val="0070C0"/>
                </a:solidFill>
                <a:latin typeface="+mj-lt"/>
                <a:cs typeface="Arial" charset="0"/>
              </a:rPr>
              <a:t>-  </a:t>
            </a:r>
            <a:r>
              <a:rPr lang="en-US" sz="2800" b="1" i="1" baseline="30000" dirty="0" err="1">
                <a:solidFill>
                  <a:srgbClr val="0070C0"/>
                </a:solidFill>
                <a:latin typeface="+mj-lt"/>
                <a:cs typeface="Arial" charset="0"/>
              </a:rPr>
              <a:t>t</a:t>
            </a:r>
            <a:r>
              <a:rPr lang="en-US" sz="2000" b="1" i="1" baseline="30000" dirty="0" err="1">
                <a:solidFill>
                  <a:srgbClr val="0070C0"/>
                </a:solidFill>
                <a:latin typeface="+mj-lt"/>
                <a:cs typeface="Arial" charset="0"/>
              </a:rPr>
              <a:t>setup</a:t>
            </a:r>
            <a:r>
              <a:rPr lang="en-US" sz="2800" b="1" i="1" baseline="30000" dirty="0">
                <a:solidFill>
                  <a:srgbClr val="0070C0"/>
                </a:solidFill>
                <a:latin typeface="+mj-lt"/>
                <a:cs typeface="Arial" charset="0"/>
              </a:rPr>
              <a:t>)</a:t>
            </a:r>
            <a:r>
              <a:rPr lang="en-US" sz="2800" b="1" baseline="30000" dirty="0">
                <a:solidFill>
                  <a:srgbClr val="0070C0"/>
                </a:solidFill>
                <a:latin typeface="+mj-lt"/>
                <a:cs typeface="Arial" charset="0"/>
              </a:rPr>
              <a:t>/</a:t>
            </a:r>
            <a:r>
              <a:rPr lang="el-GR" sz="2800" b="1" baseline="30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τ</a:t>
            </a:r>
            <a:endParaRPr lang="en-US" sz="2800" b="1" baseline="300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aseline="30000" dirty="0">
              <a:latin typeface="+mj-lt"/>
              <a:cs typeface="Times New Roman" pitchFamily="18" charset="0"/>
            </a:endParaRPr>
          </a:p>
        </p:txBody>
      </p:sp>
      <p:sp>
        <p:nvSpPr>
          <p:cNvPr id="1065993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2177" y="4876800"/>
            <a:ext cx="8050823" cy="838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065994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51388" y="2886808"/>
            <a:ext cx="7772400" cy="6858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46447"/>
            <a:ext cx="8534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bg1"/>
                </a:solidFill>
                <a:latin typeface="+mj-lt"/>
              </a:rPr>
              <a:t>Synchronizer Mean Time Between Failures</a:t>
            </a:r>
          </a:p>
        </p:txBody>
      </p:sp>
    </p:spTree>
    <p:extLst>
      <p:ext uri="{BB962C8B-B14F-4D97-AF65-F5344CB8AC3E}">
        <p14:creationId xmlns:p14="http://schemas.microsoft.com/office/powerpoint/2010/main" val="101656377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085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1752600" y="960437"/>
          <a:ext cx="5334000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66" name="VISIO" r:id="rId8" imgW="2428920" imgH="685800" progId="Visio.Drawing.6">
                  <p:embed/>
                </p:oleObj>
              </mc:Choice>
              <mc:Fallback>
                <p:oleObj name="VISIO" r:id="rId8" imgW="2428920" imgH="685800" progId="Visio.Drawing.6">
                  <p:embed/>
                  <p:pic>
                    <p:nvPicPr>
                      <p:cNvPr id="11980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960437"/>
                        <a:ext cx="5334000" cy="1506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08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9808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808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2590800"/>
            <a:ext cx="8305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Arial" charset="0"/>
              </a:rPr>
              <a:t>Suppose:  	</a:t>
            </a:r>
            <a:r>
              <a:rPr lang="en-US" sz="20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000" i="1" baseline="-25000" dirty="0" err="1">
                <a:latin typeface="Times New Roman" pitchFamily="18" charset="0"/>
                <a:cs typeface="Arial" charset="0"/>
              </a:rPr>
              <a:t>c</a:t>
            </a:r>
            <a:r>
              <a:rPr lang="en-US" sz="2000" dirty="0">
                <a:latin typeface="Times New Roman" pitchFamily="18" charset="0"/>
                <a:cs typeface="Arial" charset="0"/>
              </a:rPr>
              <a:t>    = 1/500 MHz = 2 ns	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= 200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ps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Arial" charset="0"/>
              </a:rPr>
              <a:t>			</a:t>
            </a:r>
            <a:r>
              <a:rPr lang="en-US" sz="20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000" baseline="-25000" dirty="0">
                <a:latin typeface="Times New Roman" pitchFamily="18" charset="0"/>
                <a:cs typeface="Arial" charset="0"/>
              </a:rPr>
              <a:t>0</a:t>
            </a:r>
            <a:r>
              <a:rPr lang="en-US" sz="2000" dirty="0">
                <a:latin typeface="Times New Roman" pitchFamily="18" charset="0"/>
                <a:cs typeface="Arial" charset="0"/>
              </a:rPr>
              <a:t>    = 150 </a:t>
            </a:r>
            <a:r>
              <a:rPr lang="en-US" sz="2000" dirty="0" err="1">
                <a:latin typeface="Times New Roman" pitchFamily="18" charset="0"/>
                <a:cs typeface="Arial" charset="0"/>
              </a:rPr>
              <a:t>ps</a:t>
            </a:r>
            <a:r>
              <a:rPr lang="en-US" sz="2000" dirty="0">
                <a:latin typeface="Times New Roman" pitchFamily="18" charset="0"/>
                <a:cs typeface="Arial" charset="0"/>
              </a:rPr>
              <a:t>		</a:t>
            </a:r>
            <a:r>
              <a:rPr lang="en-US" sz="20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000" baseline="-25000" dirty="0" err="1">
                <a:latin typeface="Times New Roman" pitchFamily="18" charset="0"/>
                <a:cs typeface="Arial" charset="0"/>
              </a:rPr>
              <a:t>setup</a:t>
            </a:r>
            <a:r>
              <a:rPr lang="en-US" sz="2000" dirty="0">
                <a:latin typeface="Times New Roman" pitchFamily="18" charset="0"/>
                <a:cs typeface="Arial" charset="0"/>
              </a:rPr>
              <a:t> = 100 </a:t>
            </a:r>
            <a:r>
              <a:rPr lang="en-US" sz="2000" dirty="0" err="1">
                <a:latin typeface="Times New Roman" pitchFamily="18" charset="0"/>
                <a:cs typeface="Arial" charset="0"/>
              </a:rPr>
              <a:t>ps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Arial" charset="0"/>
              </a:rPr>
              <a:t>                             </a:t>
            </a:r>
            <a:r>
              <a:rPr lang="en-US" sz="2000" i="1" dirty="0">
                <a:latin typeface="Times New Roman" pitchFamily="18" charset="0"/>
                <a:cs typeface="Arial" charset="0"/>
              </a:rPr>
              <a:t>N</a:t>
            </a:r>
            <a:r>
              <a:rPr lang="en-US" sz="2000" dirty="0">
                <a:latin typeface="Times New Roman" pitchFamily="18" charset="0"/>
                <a:cs typeface="Arial" charset="0"/>
              </a:rPr>
              <a:t>     = 10 events per 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Arial" charset="0"/>
              </a:rPr>
              <a:t>What is the probability of failure? MTBF?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Arial" charset="0"/>
              </a:rPr>
              <a:t>                                   </a:t>
            </a:r>
            <a:r>
              <a:rPr lang="en-US" sz="2000" i="1" dirty="0">
                <a:latin typeface="Times New Roman" pitchFamily="18" charset="0"/>
                <a:cs typeface="Arial" charset="0"/>
              </a:rPr>
              <a:t>P</a:t>
            </a:r>
            <a:r>
              <a:rPr lang="en-US" sz="2000" dirty="0">
                <a:latin typeface="Times New Roman" pitchFamily="18" charset="0"/>
                <a:cs typeface="Arial" charset="0"/>
              </a:rPr>
              <a:t>(failure) = (150 ps/2 ns) e</a:t>
            </a:r>
            <a:r>
              <a:rPr lang="en-US" sz="2000" baseline="30000" dirty="0">
                <a:latin typeface="Times New Roman" pitchFamily="18" charset="0"/>
                <a:cs typeface="Arial" charset="0"/>
              </a:rPr>
              <a:t>-</a:t>
            </a:r>
            <a:r>
              <a:rPr lang="en-US" sz="2000" i="1" baseline="30000" dirty="0">
                <a:latin typeface="Times New Roman" pitchFamily="18" charset="0"/>
                <a:cs typeface="Arial" charset="0"/>
              </a:rPr>
              <a:t>(</a:t>
            </a:r>
            <a:r>
              <a:rPr lang="en-US" sz="2000" baseline="30000" dirty="0">
                <a:latin typeface="Times New Roman" pitchFamily="18" charset="0"/>
                <a:cs typeface="Arial" charset="0"/>
              </a:rPr>
              <a:t>1.9 ns</a:t>
            </a:r>
            <a:r>
              <a:rPr lang="en-US" sz="2000" i="1" baseline="30000" dirty="0">
                <a:latin typeface="Times New Roman" pitchFamily="18" charset="0"/>
                <a:cs typeface="Arial" charset="0"/>
              </a:rPr>
              <a:t>)</a:t>
            </a:r>
            <a:r>
              <a:rPr lang="en-US" sz="2000" baseline="30000" dirty="0">
                <a:latin typeface="Times New Roman" pitchFamily="18" charset="0"/>
                <a:cs typeface="Arial" charset="0"/>
              </a:rPr>
              <a:t>/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en-US" sz="2000" baseline="30000" dirty="0" err="1">
                <a:latin typeface="Times New Roman" pitchFamily="18" charset="0"/>
                <a:cs typeface="Times New Roman" pitchFamily="18" charset="0"/>
              </a:rPr>
              <a:t>ps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5.6 × 10</a:t>
            </a:r>
            <a:r>
              <a:rPr lang="en-US" sz="2000" b="1" baseline="30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-6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000" i="1" dirty="0">
                <a:latin typeface="Times New Roman" pitchFamily="18" charset="0"/>
                <a:cs typeface="Arial" charset="0"/>
              </a:rPr>
              <a:t>P</a:t>
            </a:r>
            <a:r>
              <a:rPr lang="en-US" sz="2000" dirty="0">
                <a:latin typeface="Times New Roman" pitchFamily="18" charset="0"/>
                <a:cs typeface="Arial" charset="0"/>
              </a:rPr>
              <a:t>(failure)/second = 10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2000" dirty="0">
                <a:latin typeface="Times New Roman" pitchFamily="18" charset="0"/>
                <a:cs typeface="Arial" charset="0"/>
              </a:rPr>
              <a:t>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5.6 × 10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-6 </a:t>
            </a:r>
            <a:r>
              <a:rPr lang="en-US" sz="2000" dirty="0">
                <a:latin typeface="Times New Roman" pitchFamily="18" charset="0"/>
                <a:cs typeface="Arial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5.6 × 10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/ second</a:t>
            </a:r>
            <a:endParaRPr lang="en-US" sz="2000" baseline="30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      			            </a:t>
            </a:r>
            <a:r>
              <a:rPr lang="en-US" sz="2000" dirty="0">
                <a:latin typeface="Times New Roman" pitchFamily="18" charset="0"/>
                <a:cs typeface="Arial" charset="0"/>
              </a:rPr>
              <a:t>MTBF    = 1/[P(failure)/second] ≈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5 hours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 Synchronizer</a:t>
            </a:r>
          </a:p>
        </p:txBody>
      </p:sp>
    </p:spTree>
    <p:extLst>
      <p:ext uri="{BB962C8B-B14F-4D97-AF65-F5344CB8AC3E}">
        <p14:creationId xmlns:p14="http://schemas.microsoft.com/office/powerpoint/2010/main" val="241859102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4653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653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6536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143000"/>
            <a:ext cx="8305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Two types of parallelism: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dirty="0">
                <a:solidFill>
                  <a:schemeClr val="accent1"/>
                </a:solidFill>
                <a:latin typeface="+mj-lt"/>
                <a:cs typeface="Arial" charset="0"/>
              </a:rPr>
              <a:t>Spatial parallelism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duplicate hardware performs multiple tasks at once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dirty="0">
                <a:solidFill>
                  <a:schemeClr val="accent1"/>
                </a:solidFill>
                <a:latin typeface="+mj-lt"/>
                <a:cs typeface="Arial" charset="0"/>
              </a:rPr>
              <a:t>Temporal parallelism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task is broken into multiple stages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also called pipelining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for example, an assembly line</a:t>
            </a:r>
            <a:endParaRPr lang="en-US" sz="2600" baseline="30000" dirty="0">
              <a:latin typeface="+mj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Parallelism</a:t>
            </a:r>
          </a:p>
        </p:txBody>
      </p:sp>
    </p:spTree>
    <p:extLst>
      <p:ext uri="{BB962C8B-B14F-4D97-AF65-F5344CB8AC3E}">
        <p14:creationId xmlns:p14="http://schemas.microsoft.com/office/powerpoint/2010/main" val="313195505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26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6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6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143000"/>
            <a:ext cx="79629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Token: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Group of inputs processed to produce group of outputs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Latency: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Time for one token to pass from start to end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Throughput: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Number of tokens produced per unit time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         </a:t>
            </a:r>
            <a:r>
              <a:rPr lang="en-US" sz="3200" b="1" dirty="0">
                <a:latin typeface="+mj-lt"/>
                <a:cs typeface="Arial" charset="0"/>
              </a:rPr>
              <a:t>Parallelism increases throughput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Parallelism Definitions</a:t>
            </a:r>
          </a:p>
        </p:txBody>
      </p:sp>
    </p:spTree>
    <p:extLst>
      <p:ext uri="{BB962C8B-B14F-4D97-AF65-F5344CB8AC3E}">
        <p14:creationId xmlns:p14="http://schemas.microsoft.com/office/powerpoint/2010/main" val="92312915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013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013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013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95400"/>
            <a:ext cx="8001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Ben </a:t>
            </a:r>
            <a:r>
              <a:rPr lang="en-US" sz="2400" dirty="0" err="1">
                <a:latin typeface="+mj-lt"/>
                <a:cs typeface="Arial" charset="0"/>
              </a:rPr>
              <a:t>Bitdiddle</a:t>
            </a:r>
            <a:r>
              <a:rPr lang="en-US" sz="2400" dirty="0">
                <a:latin typeface="+mj-lt"/>
                <a:cs typeface="Arial" charset="0"/>
              </a:rPr>
              <a:t> bakes cookies to celebrate traffic light controller installation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5 minutes to roll cookies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15 minutes to bake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What is the latency and throughput without parallelism?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aseline="30000" dirty="0">
                <a:latin typeface="+mj-lt"/>
                <a:cs typeface="Times New Roman" pitchFamily="18" charset="0"/>
              </a:rPr>
              <a:t>		</a:t>
            </a:r>
            <a:r>
              <a:rPr lang="en-US" sz="2400" b="1" dirty="0">
                <a:latin typeface="+mj-lt"/>
                <a:cs typeface="Arial" charset="0"/>
              </a:rPr>
              <a:t>Latency</a:t>
            </a:r>
            <a:r>
              <a:rPr lang="en-US" sz="2400" dirty="0">
                <a:latin typeface="+mj-lt"/>
                <a:cs typeface="Arial" charset="0"/>
              </a:rPr>
              <a:t> = 5 + 15 = 20 minutes =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1/3 hour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            </a:t>
            </a:r>
            <a:r>
              <a:rPr lang="en-US" sz="2400" b="1" dirty="0">
                <a:latin typeface="+mj-lt"/>
                <a:cs typeface="Arial" charset="0"/>
              </a:rPr>
              <a:t>Throughput</a:t>
            </a:r>
            <a:r>
              <a:rPr lang="en-US" sz="2400" dirty="0">
                <a:latin typeface="+mj-lt"/>
                <a:cs typeface="Arial" charset="0"/>
              </a:rPr>
              <a:t> = 1 tray/ 1/3 hour =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3 trays/hour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Parallelism Example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124200" y="3886200"/>
            <a:ext cx="4038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4267200"/>
            <a:ext cx="4038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40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680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803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803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143000"/>
            <a:ext cx="76581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What is the latency and throughput if Ben uses parallelism?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Spatial parallelism: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2600" dirty="0">
                <a:latin typeface="+mj-lt"/>
                <a:cs typeface="Arial" charset="0"/>
              </a:rPr>
              <a:t>Ben asks </a:t>
            </a:r>
            <a:r>
              <a:rPr lang="en-US" sz="2600" dirty="0" err="1">
                <a:latin typeface="+mj-lt"/>
                <a:cs typeface="Arial" charset="0"/>
              </a:rPr>
              <a:t>Allysa</a:t>
            </a:r>
            <a:r>
              <a:rPr lang="en-US" sz="2600" dirty="0">
                <a:latin typeface="+mj-lt"/>
                <a:cs typeface="Arial" charset="0"/>
              </a:rPr>
              <a:t> P. Hacker to help, using her own oven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Temporal parallelism: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</a:p>
          <a:p>
            <a:pPr marL="1371600" lvl="2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>
                <a:latin typeface="+mj-lt"/>
                <a:cs typeface="Arial" charset="0"/>
              </a:rPr>
              <a:t>two stages: rolling and baking </a:t>
            </a:r>
          </a:p>
          <a:p>
            <a:pPr marL="1371600" lvl="2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>
                <a:latin typeface="+mj-lt"/>
                <a:cs typeface="Arial" charset="0"/>
              </a:rPr>
              <a:t>He uses two trays  </a:t>
            </a:r>
          </a:p>
          <a:p>
            <a:pPr marL="1371600" lvl="2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>
                <a:latin typeface="+mj-lt"/>
                <a:cs typeface="Arial" charset="0"/>
              </a:rPr>
              <a:t>While first batch is baking, he rolls the second batch, etc.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Parallelism Example</a:t>
            </a:r>
          </a:p>
        </p:txBody>
      </p:sp>
    </p:spTree>
    <p:extLst>
      <p:ext uri="{BB962C8B-B14F-4D97-AF65-F5344CB8AC3E}">
        <p14:creationId xmlns:p14="http://schemas.microsoft.com/office/powerpoint/2010/main" val="229268133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700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008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008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343400"/>
            <a:ext cx="830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aseline="30000" dirty="0">
                <a:latin typeface="+mj-lt"/>
                <a:cs typeface="Times New Roman" pitchFamily="18" charset="0"/>
              </a:rPr>
              <a:t>		</a:t>
            </a:r>
            <a:r>
              <a:rPr lang="en-US" sz="2400" b="1" dirty="0">
                <a:latin typeface="+mj-lt"/>
                <a:cs typeface="Arial" charset="0"/>
              </a:rPr>
              <a:t>Latency</a:t>
            </a:r>
            <a:r>
              <a:rPr lang="en-US" sz="2400" dirty="0">
                <a:latin typeface="+mj-lt"/>
                <a:cs typeface="Arial" charset="0"/>
              </a:rPr>
              <a:t> = 5 + 15 = 20 minutes =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1/3 hour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           	</a:t>
            </a:r>
            <a:r>
              <a:rPr lang="en-US" sz="2400" b="1" dirty="0">
                <a:latin typeface="+mj-lt"/>
                <a:cs typeface="Arial" charset="0"/>
              </a:rPr>
              <a:t>Throughput</a:t>
            </a:r>
            <a:r>
              <a:rPr lang="en-US" sz="2400" dirty="0">
                <a:latin typeface="+mj-lt"/>
                <a:cs typeface="Arial" charset="0"/>
              </a:rPr>
              <a:t> = 2 trays/ 1/3 hour =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6 trays/hour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Spatial Parallelism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304800" y="1262063"/>
          <a:ext cx="8458200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0" name="VISIO" r:id="rId9" imgW="5784076" imgH="1799796" progId="Visio.Drawing.6">
                  <p:embed/>
                </p:oleObj>
              </mc:Choice>
              <mc:Fallback>
                <p:oleObj name="VISIO" r:id="rId9" imgW="5784076" imgH="1799796" progId="Visio.Drawing.6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62063"/>
                        <a:ext cx="8458200" cy="263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133600" y="4267200"/>
            <a:ext cx="4038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0" y="4800600"/>
            <a:ext cx="4038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56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4231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304800" y="1419632"/>
          <a:ext cx="8458200" cy="2298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4" name="VISIO" r:id="rId9" imgW="5782320" imgH="1571040" progId="Visio.Drawing.6">
                  <p:embed/>
                </p:oleObj>
              </mc:Choice>
              <mc:Fallback>
                <p:oleObj name="VISIO" r:id="rId9" imgW="5782320" imgH="1571040" progId="Visio.Drawing.6">
                  <p:embed/>
                  <p:pic>
                    <p:nvPicPr>
                      <p:cNvPr id="12042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19632"/>
                        <a:ext cx="8458200" cy="2298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422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422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422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4230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4038600"/>
            <a:ext cx="830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aseline="30000" dirty="0">
                <a:latin typeface="+mj-lt"/>
                <a:cs typeface="Times New Roman" pitchFamily="18" charset="0"/>
              </a:rPr>
              <a:t>	</a:t>
            </a:r>
            <a:r>
              <a:rPr lang="en-US" sz="2400" b="1" dirty="0">
                <a:latin typeface="+mj-lt"/>
                <a:cs typeface="Arial" charset="0"/>
              </a:rPr>
              <a:t>Latency</a:t>
            </a:r>
            <a:r>
              <a:rPr lang="en-US" sz="2400" dirty="0">
                <a:latin typeface="+mj-lt"/>
                <a:cs typeface="Arial" charset="0"/>
              </a:rPr>
              <a:t> = 5 + 15 = 20 minutes =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1/3 hour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	</a:t>
            </a:r>
            <a:r>
              <a:rPr lang="en-US" sz="2400" b="1" dirty="0">
                <a:latin typeface="+mj-lt"/>
                <a:cs typeface="Arial" charset="0"/>
              </a:rPr>
              <a:t>Throughput</a:t>
            </a:r>
            <a:r>
              <a:rPr lang="en-US" sz="2400" dirty="0">
                <a:latin typeface="+mj-lt"/>
                <a:cs typeface="Arial" charset="0"/>
              </a:rPr>
              <a:t> = 1 trays/ 1/4 hour </a:t>
            </a:r>
            <a:r>
              <a:rPr lang="en-US" sz="2400" dirty="0">
                <a:solidFill>
                  <a:srgbClr val="0070C0"/>
                </a:solidFill>
                <a:latin typeface="+mj-lt"/>
                <a:cs typeface="Arial" charset="0"/>
              </a:rPr>
              <a:t>=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4 trays/hour</a:t>
            </a:r>
          </a:p>
          <a:p>
            <a:pPr marL="342900" indent="-342900">
              <a:spcBef>
                <a:spcPct val="20000"/>
              </a:spcBef>
            </a:pPr>
            <a:endParaRPr lang="en-US" sz="1000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+mj-lt"/>
                <a:cs typeface="Arial" charset="0"/>
              </a:rPr>
              <a:t>	</a:t>
            </a:r>
            <a:r>
              <a:rPr lang="en-US" sz="2400" dirty="0">
                <a:latin typeface="+mj-lt"/>
                <a:cs typeface="Arial" charset="0"/>
              </a:rPr>
              <a:t>Using both techniques, the throughput would be </a:t>
            </a:r>
            <a:r>
              <a:rPr lang="en-US" sz="2400" b="1" dirty="0">
                <a:latin typeface="+mj-lt"/>
                <a:cs typeface="Arial" charset="0"/>
              </a:rPr>
              <a:t>8 trays/hour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Temporal Parallelism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2209800" y="4114800"/>
            <a:ext cx="4038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0" y="4572000"/>
            <a:ext cx="4038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10400" y="51054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28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Flip-flop samples </a:t>
            </a:r>
            <a:r>
              <a:rPr lang="en-US" sz="3200" i="1" dirty="0">
                <a:latin typeface="+mj-lt"/>
                <a:cs typeface="Arial" charset="0"/>
              </a:rPr>
              <a:t>D</a:t>
            </a:r>
            <a:r>
              <a:rPr lang="en-US" sz="3200" dirty="0">
                <a:latin typeface="+mj-lt"/>
                <a:cs typeface="Arial" charset="0"/>
              </a:rPr>
              <a:t> at clock edge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i="1" dirty="0">
                <a:latin typeface="+mj-lt"/>
                <a:cs typeface="Arial" charset="0"/>
              </a:rPr>
              <a:t>D</a:t>
            </a:r>
            <a:r>
              <a:rPr lang="en-US" sz="3200" dirty="0">
                <a:latin typeface="+mj-lt"/>
                <a:cs typeface="Arial" charset="0"/>
              </a:rPr>
              <a:t> must be stable when sampled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Similar to a photograph, </a:t>
            </a:r>
            <a:r>
              <a:rPr lang="en-US" sz="3200" i="1" dirty="0">
                <a:latin typeface="+mj-lt"/>
                <a:cs typeface="Arial" charset="0"/>
              </a:rPr>
              <a:t>D</a:t>
            </a:r>
            <a:r>
              <a:rPr lang="en-US" sz="3200" dirty="0">
                <a:latin typeface="+mj-lt"/>
                <a:cs typeface="Arial" charset="0"/>
              </a:rPr>
              <a:t> must be stable around clock edge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If not, </a:t>
            </a:r>
            <a:r>
              <a:rPr lang="en-US" sz="3200" dirty="0" err="1">
                <a:latin typeface="+mj-lt"/>
                <a:cs typeface="Arial" charset="0"/>
              </a:rPr>
              <a:t>metastability</a:t>
            </a:r>
            <a:r>
              <a:rPr lang="en-US" sz="3200" dirty="0">
                <a:latin typeface="+mj-lt"/>
                <a:cs typeface="Arial" charset="0"/>
              </a:rPr>
              <a:t> can occur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Timing</a:t>
            </a:r>
          </a:p>
        </p:txBody>
      </p:sp>
    </p:spTree>
    <p:extLst>
      <p:ext uri="{BB962C8B-B14F-4D97-AF65-F5344CB8AC3E}">
        <p14:creationId xmlns:p14="http://schemas.microsoft.com/office/powerpoint/2010/main" val="9018740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470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2209800" y="3124200"/>
          <a:ext cx="4572000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2" name="VISIO" r:id="rId6" imgW="1968120" imgH="1209240" progId="Visio.Drawing.6">
                  <p:embed/>
                </p:oleObj>
              </mc:Choice>
              <mc:Fallback>
                <p:oleObj name="VISIO" r:id="rId6" imgW="1968120" imgH="1209240" progId="Visio.Drawing.6">
                  <p:embed/>
                  <p:pic>
                    <p:nvPicPr>
                      <p:cNvPr id="12247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124200"/>
                        <a:ext cx="4572000" cy="280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470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Setup time: </a:t>
            </a:r>
            <a:r>
              <a:rPr lang="en-US" sz="2400" i="1" dirty="0" err="1">
                <a:latin typeface="+mj-lt"/>
                <a:cs typeface="Arial" charset="0"/>
              </a:rPr>
              <a:t>t</a:t>
            </a:r>
            <a:r>
              <a:rPr lang="en-US" sz="2400" baseline="-25000" dirty="0" err="1">
                <a:latin typeface="+mj-lt"/>
                <a:cs typeface="Arial" charset="0"/>
              </a:rPr>
              <a:t>setup</a:t>
            </a:r>
            <a:r>
              <a:rPr lang="en-US" sz="2400" b="1" dirty="0">
                <a:solidFill>
                  <a:schemeClr val="accent2"/>
                </a:solidFill>
                <a:latin typeface="+mj-lt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= time </a:t>
            </a:r>
            <a:r>
              <a:rPr lang="en-US" sz="2400" i="1" dirty="0">
                <a:latin typeface="+mj-lt"/>
                <a:cs typeface="Arial" charset="0"/>
              </a:rPr>
              <a:t>before</a:t>
            </a:r>
            <a:r>
              <a:rPr lang="en-US" sz="2400" dirty="0">
                <a:latin typeface="+mj-lt"/>
                <a:cs typeface="Arial" charset="0"/>
              </a:rPr>
              <a:t> clock edge data must be stable (i.e. not changing)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Hold time:</a:t>
            </a:r>
            <a:r>
              <a:rPr lang="en-US" sz="24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2400" i="1" dirty="0" err="1">
                <a:latin typeface="+mj-lt"/>
                <a:cs typeface="Arial" charset="0"/>
              </a:rPr>
              <a:t>t</a:t>
            </a:r>
            <a:r>
              <a:rPr lang="en-US" sz="2400" baseline="-25000" dirty="0" err="1">
                <a:latin typeface="+mj-lt"/>
                <a:cs typeface="Arial" charset="0"/>
              </a:rPr>
              <a:t>hold</a:t>
            </a:r>
            <a:r>
              <a:rPr lang="en-US" sz="2400" b="1" dirty="0">
                <a:solidFill>
                  <a:schemeClr val="accent2"/>
                </a:solidFill>
                <a:latin typeface="+mj-lt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= time </a:t>
            </a:r>
            <a:r>
              <a:rPr lang="en-US" sz="2400" i="1" dirty="0">
                <a:latin typeface="+mj-lt"/>
                <a:cs typeface="Arial" charset="0"/>
              </a:rPr>
              <a:t>after</a:t>
            </a:r>
            <a:r>
              <a:rPr lang="en-US" sz="2400" dirty="0">
                <a:latin typeface="+mj-lt"/>
                <a:cs typeface="Arial" charset="0"/>
              </a:rPr>
              <a:t> clock edge data must be stable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Aperture time:</a:t>
            </a:r>
            <a:r>
              <a:rPr lang="en-US" sz="2400" b="1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2400" i="1" dirty="0">
                <a:latin typeface="+mj-lt"/>
                <a:cs typeface="Arial" charset="0"/>
              </a:rPr>
              <a:t>t</a:t>
            </a:r>
            <a:r>
              <a:rPr lang="en-US" sz="2400" i="1" baseline="-25000" dirty="0">
                <a:latin typeface="+mj-lt"/>
                <a:cs typeface="Arial" charset="0"/>
              </a:rPr>
              <a:t>a</a:t>
            </a:r>
            <a:r>
              <a:rPr lang="en-US" sz="2400" b="1" dirty="0">
                <a:solidFill>
                  <a:schemeClr val="accent2"/>
                </a:solidFill>
                <a:latin typeface="+mj-lt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= time </a:t>
            </a:r>
            <a:r>
              <a:rPr lang="en-US" sz="2400" i="1" dirty="0">
                <a:latin typeface="+mj-lt"/>
                <a:cs typeface="Arial" charset="0"/>
              </a:rPr>
              <a:t>around</a:t>
            </a:r>
            <a:r>
              <a:rPr lang="en-US" sz="2400" dirty="0">
                <a:latin typeface="+mj-lt"/>
                <a:cs typeface="Arial" charset="0"/>
              </a:rPr>
              <a:t> clock edge data must be stable (</a:t>
            </a:r>
            <a:r>
              <a:rPr lang="en-US" sz="2400" i="1" dirty="0">
                <a:latin typeface="+mj-lt"/>
                <a:cs typeface="Arial" charset="0"/>
              </a:rPr>
              <a:t>t</a:t>
            </a:r>
            <a:r>
              <a:rPr lang="en-US" sz="2400" i="1" baseline="-25000" dirty="0">
                <a:latin typeface="+mj-lt"/>
                <a:cs typeface="Arial" charset="0"/>
              </a:rPr>
              <a:t>a</a:t>
            </a:r>
            <a:r>
              <a:rPr lang="en-US" sz="2400" dirty="0">
                <a:latin typeface="+mj-lt"/>
                <a:cs typeface="Arial" charset="0"/>
              </a:rPr>
              <a:t> = </a:t>
            </a:r>
            <a:r>
              <a:rPr lang="en-US" sz="2400" i="1" dirty="0" err="1">
                <a:latin typeface="+mj-lt"/>
                <a:cs typeface="Arial" charset="0"/>
              </a:rPr>
              <a:t>t</a:t>
            </a:r>
            <a:r>
              <a:rPr lang="en-US" sz="2400" baseline="-25000" dirty="0" err="1">
                <a:latin typeface="+mj-lt"/>
                <a:cs typeface="Arial" charset="0"/>
              </a:rPr>
              <a:t>setup</a:t>
            </a:r>
            <a:r>
              <a:rPr lang="en-US" sz="2400" dirty="0">
                <a:latin typeface="+mj-lt"/>
                <a:cs typeface="Arial" charset="0"/>
              </a:rPr>
              <a:t> +  </a:t>
            </a:r>
            <a:r>
              <a:rPr lang="en-US" sz="2400" i="1" dirty="0" err="1">
                <a:latin typeface="+mj-lt"/>
                <a:cs typeface="Arial" charset="0"/>
              </a:rPr>
              <a:t>t</a:t>
            </a:r>
            <a:r>
              <a:rPr lang="en-US" sz="2400" baseline="-25000" dirty="0" err="1">
                <a:latin typeface="+mj-lt"/>
                <a:cs typeface="Arial" charset="0"/>
              </a:rPr>
              <a:t>hold</a:t>
            </a:r>
            <a:r>
              <a:rPr lang="en-US" sz="2400" dirty="0">
                <a:latin typeface="+mj-lt"/>
                <a:cs typeface="Arial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Input Timing Constraints</a:t>
            </a:r>
          </a:p>
        </p:txBody>
      </p:sp>
    </p:spTree>
    <p:extLst>
      <p:ext uri="{BB962C8B-B14F-4D97-AF65-F5344CB8AC3E}">
        <p14:creationId xmlns:p14="http://schemas.microsoft.com/office/powerpoint/2010/main" val="140359253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6756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2057400" y="3046413"/>
          <a:ext cx="4953000" cy="335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06" name="VISIO" r:id="rId6" imgW="1912680" imgH="1294920" progId="Visio.Drawing.6">
                  <p:embed/>
                </p:oleObj>
              </mc:Choice>
              <mc:Fallback>
                <p:oleObj name="VISIO" r:id="rId6" imgW="1912680" imgH="1294920" progId="Visio.Drawing.6">
                  <p:embed/>
                  <p:pic>
                    <p:nvPicPr>
                      <p:cNvPr id="12267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046413"/>
                        <a:ext cx="4953000" cy="335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675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Propagation delay:</a:t>
            </a:r>
            <a:r>
              <a:rPr lang="en-US" sz="2400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2400" b="1" i="1" dirty="0" err="1">
                <a:latin typeface="+mj-lt"/>
                <a:cs typeface="Arial" charset="0"/>
              </a:rPr>
              <a:t>t</a:t>
            </a:r>
            <a:r>
              <a:rPr lang="en-US" sz="2400" b="1" i="1" baseline="-25000" dirty="0" err="1">
                <a:latin typeface="+mj-lt"/>
                <a:cs typeface="Arial" charset="0"/>
              </a:rPr>
              <a:t>pcq</a:t>
            </a:r>
            <a:r>
              <a:rPr lang="en-US" sz="2400" dirty="0">
                <a:latin typeface="+mj-lt"/>
                <a:cs typeface="Arial" charset="0"/>
              </a:rPr>
              <a:t> = time after clock edge that the output </a:t>
            </a:r>
            <a:r>
              <a:rPr lang="en-US" sz="2400" i="1" dirty="0">
                <a:latin typeface="+mj-lt"/>
                <a:cs typeface="Arial" charset="0"/>
              </a:rPr>
              <a:t>Q</a:t>
            </a:r>
            <a:r>
              <a:rPr lang="en-US" sz="2400" dirty="0">
                <a:latin typeface="+mj-lt"/>
                <a:cs typeface="Arial" charset="0"/>
              </a:rPr>
              <a:t> is guaranteed to be stable (i.e., to stop changing)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Contamination delay:</a:t>
            </a:r>
            <a:r>
              <a:rPr lang="en-US" sz="2400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2400" b="1" i="1" dirty="0" err="1">
                <a:latin typeface="+mj-lt"/>
                <a:cs typeface="Arial" charset="0"/>
              </a:rPr>
              <a:t>t</a:t>
            </a:r>
            <a:r>
              <a:rPr lang="en-US" sz="2400" b="1" i="1" baseline="-25000" dirty="0" err="1">
                <a:latin typeface="+mj-lt"/>
                <a:cs typeface="Arial" charset="0"/>
              </a:rPr>
              <a:t>ccq</a:t>
            </a:r>
            <a:r>
              <a:rPr lang="en-US" sz="2400" dirty="0">
                <a:latin typeface="+mj-lt"/>
                <a:cs typeface="Arial" charset="0"/>
              </a:rPr>
              <a:t> = time after clock edge that </a:t>
            </a:r>
            <a:r>
              <a:rPr lang="en-US" sz="2400" i="1" dirty="0">
                <a:latin typeface="+mj-lt"/>
                <a:cs typeface="Arial" charset="0"/>
              </a:rPr>
              <a:t>Q</a:t>
            </a:r>
            <a:r>
              <a:rPr lang="en-US" sz="2400" dirty="0">
                <a:latin typeface="+mj-lt"/>
                <a:cs typeface="Arial" charset="0"/>
              </a:rPr>
              <a:t> might be unstable (i.e., start changing)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Output Timing Parameters</a:t>
            </a:r>
          </a:p>
        </p:txBody>
      </p:sp>
    </p:spTree>
    <p:extLst>
      <p:ext uri="{BB962C8B-B14F-4D97-AF65-F5344CB8AC3E}">
        <p14:creationId xmlns:p14="http://schemas.microsoft.com/office/powerpoint/2010/main" val="32759997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Synchronous sequential circuit inputs must be stable during aperture (setup and hold) time around clock edge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Specifically, inputs must be stable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at least </a:t>
            </a:r>
            <a:r>
              <a:rPr lang="en-US" sz="2600" i="1" dirty="0" err="1">
                <a:latin typeface="+mj-lt"/>
                <a:cs typeface="Arial" charset="0"/>
              </a:rPr>
              <a:t>t</a:t>
            </a:r>
            <a:r>
              <a:rPr lang="en-US" sz="2600" baseline="-25000" dirty="0" err="1">
                <a:latin typeface="+mj-lt"/>
                <a:cs typeface="Arial" charset="0"/>
              </a:rPr>
              <a:t>setup</a:t>
            </a:r>
            <a:r>
              <a:rPr lang="en-US" sz="2600" dirty="0">
                <a:latin typeface="+mj-lt"/>
                <a:cs typeface="Arial" charset="0"/>
              </a:rPr>
              <a:t> before the clock edge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at least until </a:t>
            </a:r>
            <a:r>
              <a:rPr lang="en-US" sz="2600" i="1" dirty="0" err="1">
                <a:latin typeface="+mj-lt"/>
                <a:cs typeface="Arial" charset="0"/>
              </a:rPr>
              <a:t>t</a:t>
            </a:r>
            <a:r>
              <a:rPr lang="en-US" sz="2600" baseline="-25000" dirty="0" err="1">
                <a:latin typeface="+mj-lt"/>
                <a:cs typeface="Arial" charset="0"/>
              </a:rPr>
              <a:t>hold</a:t>
            </a:r>
            <a:r>
              <a:rPr lang="en-US" sz="2600" dirty="0">
                <a:latin typeface="+mj-lt"/>
                <a:cs typeface="Arial" charset="0"/>
              </a:rPr>
              <a:t> after the clock edge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Dynamic Discipline</a:t>
            </a:r>
          </a:p>
        </p:txBody>
      </p:sp>
    </p:spTree>
    <p:extLst>
      <p:ext uri="{BB962C8B-B14F-4D97-AF65-F5344CB8AC3E}">
        <p14:creationId xmlns:p14="http://schemas.microsoft.com/office/powerpoint/2010/main" val="382593810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6" name="Rectangle 6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609600" y="1066800"/>
            <a:ext cx="8077200" cy="4953000"/>
          </a:xfrm>
        </p:spPr>
        <p:txBody>
          <a:bodyPr>
            <a:normAutofit/>
          </a:bodyPr>
          <a:lstStyle/>
          <a:p>
            <a:r>
              <a:rPr lang="en-US" dirty="0"/>
              <a:t>The delay between registers has a </a:t>
            </a:r>
            <a:r>
              <a:rPr lang="en-US" b="1" dirty="0"/>
              <a:t>minimum</a:t>
            </a:r>
            <a:r>
              <a:rPr lang="en-US" dirty="0"/>
              <a:t> and </a:t>
            </a:r>
            <a:r>
              <a:rPr lang="en-US" b="1" dirty="0"/>
              <a:t>maximum</a:t>
            </a:r>
            <a:r>
              <a:rPr lang="en-US" dirty="0"/>
              <a:t> delay, dependent on the delays of the circuit elements</a:t>
            </a:r>
          </a:p>
        </p:txBody>
      </p:sp>
      <p:graphicFrame>
        <p:nvGraphicFramePr>
          <p:cNvPr id="1034247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2546322" y="2514600"/>
          <a:ext cx="3854478" cy="338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0" name="VISIO" r:id="rId8" imgW="1952280" imgH="1714680" progId="Visio.Drawing.6">
                  <p:embed/>
                </p:oleObj>
              </mc:Choice>
              <mc:Fallback>
                <p:oleObj name="VISIO" r:id="rId8" imgW="1952280" imgH="1714680" progId="Visio.Drawing.6">
                  <p:embed/>
                  <p:pic>
                    <p:nvPicPr>
                      <p:cNvPr id="10342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22" y="2514600"/>
                        <a:ext cx="3854478" cy="33847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4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4244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Dynamic Discipline</a:t>
            </a:r>
          </a:p>
        </p:txBody>
      </p:sp>
    </p:spTree>
    <p:extLst>
      <p:ext uri="{BB962C8B-B14F-4D97-AF65-F5344CB8AC3E}">
        <p14:creationId xmlns:p14="http://schemas.microsoft.com/office/powerpoint/2010/main" val="117910411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4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533400" y="1066800"/>
            <a:ext cx="7543800" cy="4953000"/>
          </a:xfrm>
        </p:spPr>
        <p:txBody>
          <a:bodyPr>
            <a:normAutofit/>
          </a:bodyPr>
          <a:lstStyle/>
          <a:p>
            <a:r>
              <a:rPr lang="en-US" sz="2600" dirty="0"/>
              <a:t>Depends on the </a:t>
            </a:r>
            <a:r>
              <a:rPr lang="en-US" sz="2600" b="1" dirty="0">
                <a:solidFill>
                  <a:srgbClr val="0070C0"/>
                </a:solidFill>
              </a:rPr>
              <a:t>maximum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delay from register R1 through combinational logic to R2</a:t>
            </a:r>
          </a:p>
          <a:p>
            <a:r>
              <a:rPr lang="en-US" sz="2600" dirty="0"/>
              <a:t>The input to register R2 must be stable at least </a:t>
            </a:r>
            <a:r>
              <a:rPr lang="en-US" sz="2600" i="1" dirty="0" err="1"/>
              <a:t>t</a:t>
            </a:r>
            <a:r>
              <a:rPr lang="en-US" sz="2600" baseline="-25000" dirty="0" err="1"/>
              <a:t>setup</a:t>
            </a:r>
            <a:r>
              <a:rPr lang="en-US" sz="2600" dirty="0"/>
              <a:t> before clock edge</a:t>
            </a:r>
          </a:p>
        </p:txBody>
      </p:sp>
      <p:graphicFrame>
        <p:nvGraphicFramePr>
          <p:cNvPr id="1177606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1160585" y="2667000"/>
          <a:ext cx="3844238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4" name="VISIO" r:id="rId10" imgW="1952280" imgH="1649880" progId="Visio.Drawing.6">
                  <p:embed/>
                </p:oleObj>
              </mc:Choice>
              <mc:Fallback>
                <p:oleObj name="VISIO" r:id="rId10" imgW="1952280" imgH="1649880" progId="Visio.Drawing.6">
                  <p:embed/>
                  <p:pic>
                    <p:nvPicPr>
                      <p:cNvPr id="11776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585" y="2667000"/>
                        <a:ext cx="3844238" cy="324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0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7760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760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62600" y="3429000"/>
            <a:ext cx="335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≥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pcq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pd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setup</a:t>
            </a:r>
            <a:endParaRPr lang="en-US" sz="2800" b="1" baseline="-25000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pd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≤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– (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pcq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setup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)</a:t>
            </a:r>
            <a:endParaRPr lang="en-US" sz="2800" b="1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608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86400" y="3352800"/>
            <a:ext cx="3352800" cy="13716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Setup Time Constraint</a:t>
            </a:r>
          </a:p>
        </p:txBody>
      </p:sp>
      <p:sp>
        <p:nvSpPr>
          <p:cNvPr id="2" name="Rectangle 1"/>
          <p:cNvSpPr/>
          <p:nvPr/>
        </p:nvSpPr>
        <p:spPr>
          <a:xfrm>
            <a:off x="5194214" y="5333999"/>
            <a:ext cx="3797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0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pcq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0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setup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US" sz="2000" b="1" dirty="0">
                <a:solidFill>
                  <a:srgbClr val="0070C0"/>
                </a:solidFill>
              </a:rPr>
              <a:t>: </a:t>
            </a:r>
            <a:r>
              <a:rPr lang="en-US" sz="2000" i="1" dirty="0"/>
              <a:t>sequencing overhead</a:t>
            </a:r>
            <a:endParaRPr lang="en-US" i="1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600" y="3581400"/>
            <a:ext cx="2438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4038600"/>
            <a:ext cx="2438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16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700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457200" y="990600"/>
            <a:ext cx="7543800" cy="4953000"/>
          </a:xfrm>
        </p:spPr>
        <p:txBody>
          <a:bodyPr>
            <a:normAutofit/>
          </a:bodyPr>
          <a:lstStyle/>
          <a:p>
            <a:r>
              <a:rPr lang="en-US" sz="2600" dirty="0"/>
              <a:t>Depends on the </a:t>
            </a:r>
            <a:r>
              <a:rPr lang="en-US" sz="2600" b="1" dirty="0">
                <a:solidFill>
                  <a:srgbClr val="0070C0"/>
                </a:solidFill>
              </a:rPr>
              <a:t>minimum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delay from register R1 through the combinational logic to R2</a:t>
            </a:r>
          </a:p>
          <a:p>
            <a:r>
              <a:rPr lang="en-US" sz="2600" dirty="0"/>
              <a:t>The input to register R2 must be stable for at least </a:t>
            </a:r>
            <a:r>
              <a:rPr lang="en-US" sz="2600" i="1" dirty="0" err="1"/>
              <a:t>t</a:t>
            </a:r>
            <a:r>
              <a:rPr lang="en-US" sz="2600" baseline="-25000" dirty="0" err="1"/>
              <a:t>hold</a:t>
            </a:r>
            <a:r>
              <a:rPr lang="en-US" sz="2600" dirty="0"/>
              <a:t> after the clock edge</a:t>
            </a:r>
          </a:p>
        </p:txBody>
      </p:sp>
      <p:graphicFrame>
        <p:nvGraphicFramePr>
          <p:cNvPr id="1181704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1536150" y="2584450"/>
          <a:ext cx="3493050" cy="335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78" name="VISIO" r:id="rId10" imgW="1952280" imgH="1878480" progId="Visio.Drawing.6">
                  <p:embed/>
                </p:oleObj>
              </mc:Choice>
              <mc:Fallback>
                <p:oleObj name="VISIO" r:id="rId10" imgW="1952280" imgH="1878480" progId="Visio.Drawing.6">
                  <p:embed/>
                  <p:pic>
                    <p:nvPicPr>
                      <p:cNvPr id="11817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150" y="2584450"/>
                        <a:ext cx="3493050" cy="335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169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170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1702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72200" y="3429000"/>
            <a:ext cx="2286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hold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&lt;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ccq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cd</a:t>
            </a:r>
            <a:endParaRPr lang="en-US" sz="2800" b="1" baseline="-25000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cd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&gt;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hold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ccq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1181703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43600" y="3429000"/>
            <a:ext cx="2590800" cy="1219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Hold Time Constraint</a:t>
            </a:r>
          </a:p>
        </p:txBody>
      </p:sp>
      <p:sp>
        <p:nvSpPr>
          <p:cNvPr id="9" name="Rectangle 8"/>
          <p:cNvSpPr/>
          <p:nvPr/>
        </p:nvSpPr>
        <p:spPr>
          <a:xfrm>
            <a:off x="7086600" y="3505200"/>
            <a:ext cx="1371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34200" y="4038600"/>
            <a:ext cx="1371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4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17827</TotalTime>
  <Words>1196</Words>
  <Application>Microsoft Macintosh PowerPoint</Application>
  <PresentationFormat>On-screen Show (4:3)</PresentationFormat>
  <Paragraphs>224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ＭＳ Ｐゴシック</vt:lpstr>
      <vt:lpstr>Arial</vt:lpstr>
      <vt:lpstr>Arial Black</vt:lpstr>
      <vt:lpstr>Calibri</vt:lpstr>
      <vt:lpstr>Times New Roman</vt:lpstr>
      <vt:lpstr>Office Theme</vt:lpstr>
      <vt:lpstr>VISIO</vt:lpstr>
      <vt:lpstr>Lecture 5:  Sequential Timing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Microsoft Office User</cp:lastModifiedBy>
  <cp:revision>146</cp:revision>
  <cp:lastPrinted>2018-01-16T16:40:17Z</cp:lastPrinted>
  <dcterms:created xsi:type="dcterms:W3CDTF">2012-08-07T04:56:47Z</dcterms:created>
  <dcterms:modified xsi:type="dcterms:W3CDTF">2019-09-16T14:53:19Z</dcterms:modified>
</cp:coreProperties>
</file>