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7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9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0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1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2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3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4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5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6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84" r:id="rId2"/>
    <p:sldId id="443" r:id="rId3"/>
    <p:sldId id="362" r:id="rId4"/>
    <p:sldId id="434" r:id="rId5"/>
    <p:sldId id="435" r:id="rId6"/>
    <p:sldId id="436" r:id="rId7"/>
    <p:sldId id="437" r:id="rId8"/>
    <p:sldId id="607" r:id="rId9"/>
    <p:sldId id="609" r:id="rId10"/>
    <p:sldId id="610" r:id="rId11"/>
    <p:sldId id="611" r:id="rId12"/>
    <p:sldId id="612" r:id="rId13"/>
    <p:sldId id="458" r:id="rId14"/>
    <p:sldId id="459" r:id="rId15"/>
    <p:sldId id="460" r:id="rId16"/>
    <p:sldId id="461" r:id="rId17"/>
    <p:sldId id="462" r:id="rId18"/>
    <p:sldId id="463" r:id="rId19"/>
    <p:sldId id="585" r:id="rId20"/>
    <p:sldId id="586" r:id="rId21"/>
    <p:sldId id="468" r:id="rId22"/>
    <p:sldId id="469" r:id="rId23"/>
    <p:sldId id="560" r:id="rId24"/>
    <p:sldId id="472" r:id="rId25"/>
    <p:sldId id="473" r:id="rId26"/>
    <p:sldId id="475" r:id="rId27"/>
    <p:sldId id="476" r:id="rId28"/>
    <p:sldId id="477" r:id="rId29"/>
    <p:sldId id="478" r:id="rId30"/>
    <p:sldId id="479" r:id="rId31"/>
    <p:sldId id="561" r:id="rId32"/>
    <p:sldId id="481" r:id="rId33"/>
    <p:sldId id="562" r:id="rId34"/>
    <p:sldId id="605" r:id="rId35"/>
    <p:sldId id="604" r:id="rId36"/>
    <p:sldId id="606" r:id="rId37"/>
    <p:sldId id="484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0" autoAdjust="0"/>
    <p:restoredTop sz="90821" autoAdjust="0"/>
  </p:normalViewPr>
  <p:slideViewPr>
    <p:cSldViewPr>
      <p:cViewPr>
        <p:scale>
          <a:sx n="79" d="100"/>
          <a:sy n="79" d="100"/>
        </p:scale>
        <p:origin x="1920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116A2-289C-46C5-9D36-D6AE93CCD44C}" type="slidenum">
              <a:rPr lang="en-US"/>
              <a:pPr/>
              <a:t>10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5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116A2-289C-46C5-9D36-D6AE93CCD44C}" type="slidenum">
              <a:rPr lang="en-US"/>
              <a:pPr/>
              <a:t>11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8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116A2-289C-46C5-9D36-D6AE93CCD44C}" type="slidenum">
              <a:rPr lang="en-US"/>
              <a:pPr/>
              <a:t>12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40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8E45E-7509-41D4-A527-1E19CBA323BC}" type="slidenum">
              <a:rPr lang="en-US"/>
              <a:pPr/>
              <a:t>13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71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1D1F9-1FC3-46FB-9867-1CD1BC8C10A3}" type="slidenum">
              <a:rPr lang="en-US"/>
              <a:pPr/>
              <a:t>14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08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D4312-8977-4F80-AA52-ABB01A077599}" type="slidenum">
              <a:rPr lang="en-US"/>
              <a:pPr/>
              <a:t>15</a:t>
            </a:fld>
            <a:endParaRPr lang="en-US"/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7D844-8467-4118-A647-F5CB2BAE7A77}" type="slidenum">
              <a:rPr lang="en-US"/>
              <a:pPr/>
              <a:t>16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6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C8C2B-079B-4CA4-B588-26F772BF6F31}" type="slidenum">
              <a:rPr lang="en-US"/>
              <a:pPr/>
              <a:t>17</a:t>
            </a:fld>
            <a:endParaRPr lang="en-US"/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72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5F05F-36A8-493F-8B3B-BD855B82DF9D}" type="slidenum">
              <a:rPr lang="en-US"/>
              <a:pPr/>
              <a:t>18</a:t>
            </a:fld>
            <a:endParaRPr lang="en-US"/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63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09049-1DEB-49EB-9F90-7A34131FF28D}" type="slidenum">
              <a:rPr lang="en-US"/>
              <a:pPr/>
              <a:t>19</a:t>
            </a:fld>
            <a:endParaRPr lang="en-US"/>
          </a:p>
        </p:txBody>
      </p:sp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7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15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65F38-B71E-4901-9737-27A6123E2F74}" type="slidenum">
              <a:rPr lang="en-US"/>
              <a:pPr/>
              <a:t>20</a:t>
            </a:fld>
            <a:endParaRPr lang="en-US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05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9B89C-3EE3-48D7-AF0B-13CE0D931477}" type="slidenum">
              <a:rPr lang="en-US"/>
              <a:pPr/>
              <a:t>21</a:t>
            </a:fld>
            <a:endParaRPr lang="en-US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60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9D0C8-A7AE-440B-A8FE-D8200FFEF26E}" type="slidenum">
              <a:rPr lang="en-US"/>
              <a:pPr/>
              <a:t>22</a:t>
            </a:fld>
            <a:endParaRPr lang="en-US"/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71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93B69-BB14-4557-93B9-5AA91CDD7E46}" type="slidenum">
              <a:rPr lang="en-US"/>
              <a:pPr/>
              <a:t>23</a:t>
            </a:fld>
            <a:endParaRPr lang="en-US"/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07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DB552-9272-40F2-845C-204B1D69DBDB}" type="slidenum">
              <a:rPr lang="en-US"/>
              <a:pPr/>
              <a:t>24</a:t>
            </a:fld>
            <a:endParaRPr lang="en-US"/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93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6CAEC-6C48-467D-8130-0D7E6E08AB74}" type="slidenum">
              <a:rPr lang="en-US"/>
              <a:pPr/>
              <a:t>25</a:t>
            </a:fld>
            <a:endParaRPr lang="en-US"/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8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81123-E7F4-472C-B1F2-BC7FF42E54A8}" type="slidenum">
              <a:rPr lang="en-US"/>
              <a:pPr/>
              <a:t>26</a:t>
            </a:fld>
            <a:endParaRPr lang="en-US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3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AEE0A-4F0B-400F-AFAD-6EE6551C831C}" type="slidenum">
              <a:rPr lang="en-US"/>
              <a:pPr/>
              <a:t>27</a:t>
            </a:fld>
            <a:endParaRPr lang="en-US"/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08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BC2D3-AE92-470A-B224-D9B0745FC321}" type="slidenum">
              <a:rPr lang="en-US"/>
              <a:pPr/>
              <a:t>28</a:t>
            </a:fld>
            <a:endParaRPr lang="en-US"/>
          </a:p>
        </p:txBody>
      </p:sp>
      <p:sp>
        <p:nvSpPr>
          <p:cNvPr id="109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29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935A8-F182-4E26-8D3B-7F190794F632}" type="slidenum">
              <a:rPr lang="en-US"/>
              <a:pPr/>
              <a:t>29</a:t>
            </a:fld>
            <a:endParaRPr lang="en-US"/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3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5EE0-56FA-4BE8-8AFE-4060AAC94837}" type="slidenum">
              <a:rPr lang="en-US"/>
              <a:pPr/>
              <a:t>3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05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31006-6D2A-46D4-BA92-746C02BFFFAE}" type="slidenum">
              <a:rPr lang="en-US"/>
              <a:pPr/>
              <a:t>30</a:t>
            </a:fld>
            <a:endParaRPr 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42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31006-6D2A-46D4-BA92-746C02BFFFAE}" type="slidenum">
              <a:rPr lang="en-US"/>
              <a:pPr/>
              <a:t>31</a:t>
            </a:fld>
            <a:endParaRPr 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538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26F94-2E4A-459B-BD4E-E2B26FDEE0AB}" type="slidenum">
              <a:rPr lang="en-US"/>
              <a:pPr/>
              <a:t>32</a:t>
            </a:fld>
            <a:endParaRPr lang="en-US"/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227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C1854-E766-44CA-9083-E98D277D3E9A}" type="slidenum">
              <a:rPr lang="en-US"/>
              <a:pPr/>
              <a:t>33</a:t>
            </a:fld>
            <a:endParaRPr lang="en-US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78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592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34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85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9D7CD-E42A-4D59-B663-08F5640C19AE}" type="slidenum">
              <a:rPr lang="en-US"/>
              <a:pPr/>
              <a:t>37</a:t>
            </a:fld>
            <a:endParaRPr lang="en-US"/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1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05186-FCC2-4A2D-A400-07B1D3379528}" type="slidenum">
              <a:rPr lang="en-US"/>
              <a:pPr/>
              <a:t>4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2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0DA16-AD53-4042-9247-495EB0C84AF1}" type="slidenum">
              <a:rPr lang="en-US"/>
              <a:pPr/>
              <a:t>5</a:t>
            </a:fld>
            <a:endParaRPr lang="en-US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7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252E0-C543-453A-A3CD-7D3E22E429E1}" type="slidenum">
              <a:rPr lang="en-US"/>
              <a:pPr/>
              <a:t>6</a:t>
            </a:fld>
            <a:endParaRPr lang="en-US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6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116A2-289C-46C5-9D36-D6AE93CCD44C}" type="slidenum">
              <a:rPr lang="en-US"/>
              <a:pPr/>
              <a:t>7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0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116A2-289C-46C5-9D36-D6AE93CCD44C}" type="slidenum">
              <a:rPr lang="en-US"/>
              <a:pPr/>
              <a:t>8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81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116A2-289C-46C5-9D36-D6AE93CCD44C}" type="slidenum">
              <a:rPr lang="en-US"/>
              <a:pPr/>
              <a:t>9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5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3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A4A46-44A4-FC4A-9F34-EF42A9EF8325}"/>
              </a:ext>
            </a:extLst>
          </p:cNvPr>
          <p:cNvSpPr/>
          <p:nvPr userDrawn="1"/>
        </p:nvSpPr>
        <p:spPr>
          <a:xfrm>
            <a:off x="152400" y="5924550"/>
            <a:ext cx="88392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9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16.wmf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oleObject" Target="../embeddings/oleObject6.bin"/><Relationship Id="rId2" Type="http://schemas.openxmlformats.org/officeDocument/2006/relationships/tags" Target="../tags/tag32.xml"/><Relationship Id="rId1" Type="http://schemas.openxmlformats.org/officeDocument/2006/relationships/vmlDrawing" Target="../drawings/vmlDrawing6.v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35.xml"/><Relationship Id="rId15" Type="http://schemas.openxmlformats.org/officeDocument/2006/relationships/image" Target="../media/image17.w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41.xml"/><Relationship Id="rId7" Type="http://schemas.openxmlformats.org/officeDocument/2006/relationships/oleObject" Target="../embeddings/oleObject8.bin"/><Relationship Id="rId2" Type="http://schemas.openxmlformats.org/officeDocument/2006/relationships/tags" Target="../tags/tag40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0.emf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oleObject" Target="../embeddings/oleObject10.bin"/><Relationship Id="rId2" Type="http://schemas.openxmlformats.org/officeDocument/2006/relationships/tags" Target="../tags/tag43.xml"/><Relationship Id="rId1" Type="http://schemas.openxmlformats.org/officeDocument/2006/relationships/vmlDrawing" Target="../drawings/vmlDrawing8.vml"/><Relationship Id="rId6" Type="http://schemas.openxmlformats.org/officeDocument/2006/relationships/tags" Target="../tags/tag47.xml"/><Relationship Id="rId11" Type="http://schemas.openxmlformats.org/officeDocument/2006/relationships/image" Target="../media/image19.wmf"/><Relationship Id="rId5" Type="http://schemas.openxmlformats.org/officeDocument/2006/relationships/tags" Target="../tags/tag46.xml"/><Relationship Id="rId10" Type="http://schemas.openxmlformats.org/officeDocument/2006/relationships/oleObject" Target="../embeddings/oleObject9.bin"/><Relationship Id="rId4" Type="http://schemas.openxmlformats.org/officeDocument/2006/relationships/tags" Target="../tags/tag45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wmf"/><Relationship Id="rId2" Type="http://schemas.openxmlformats.org/officeDocument/2006/relationships/tags" Target="../tags/tag49.xml"/><Relationship Id="rId1" Type="http://schemas.openxmlformats.org/officeDocument/2006/relationships/vmlDrawing" Target="../drawings/vmlDrawing9.vml"/><Relationship Id="rId6" Type="http://schemas.openxmlformats.org/officeDocument/2006/relationships/tags" Target="../tags/tag53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52.xml"/><Relationship Id="rId10" Type="http://schemas.openxmlformats.org/officeDocument/2006/relationships/image" Target="../media/image21.emf"/><Relationship Id="rId4" Type="http://schemas.openxmlformats.org/officeDocument/2006/relationships/tags" Target="../tags/tag51.xml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3.wmf"/><Relationship Id="rId2" Type="http://schemas.openxmlformats.org/officeDocument/2006/relationships/tags" Target="../tags/tag5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57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3" Type="http://schemas.openxmlformats.org/officeDocument/2006/relationships/tags" Target="../tags/tag61.xml"/><Relationship Id="rId7" Type="http://schemas.openxmlformats.org/officeDocument/2006/relationships/notesSlide" Target="../notesSlides/notesSlide23.xml"/><Relationship Id="rId12" Type="http://schemas.openxmlformats.org/officeDocument/2006/relationships/oleObject" Target="../embeddings/oleObject17.bin"/><Relationship Id="rId2" Type="http://schemas.openxmlformats.org/officeDocument/2006/relationships/tags" Target="../tags/tag60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wmf"/><Relationship Id="rId5" Type="http://schemas.openxmlformats.org/officeDocument/2006/relationships/tags" Target="../tags/tag63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62.xml"/><Relationship Id="rId9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65.xml"/><Relationship Id="rId7" Type="http://schemas.openxmlformats.org/officeDocument/2006/relationships/oleObject" Target="../embeddings/oleObject18.bin"/><Relationship Id="rId2" Type="http://schemas.openxmlformats.org/officeDocument/2006/relationships/tags" Target="../tags/tag64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68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67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tags" Target="../tags/tag72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1.wmf"/><Relationship Id="rId2" Type="http://schemas.openxmlformats.org/officeDocument/2006/relationships/tags" Target="../tags/tag71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26.xml"/><Relationship Id="rId11" Type="http://schemas.openxmlformats.org/officeDocument/2006/relationships/oleObject" Target="../embeddings/oleObject22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wmf"/><Relationship Id="rId4" Type="http://schemas.openxmlformats.org/officeDocument/2006/relationships/tags" Target="../tags/tag73.xml"/><Relationship Id="rId9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tags" Target="../tags/tag75.xml"/><Relationship Id="rId7" Type="http://schemas.openxmlformats.org/officeDocument/2006/relationships/oleObject" Target="../embeddings/oleObject23.bin"/><Relationship Id="rId2" Type="http://schemas.openxmlformats.org/officeDocument/2006/relationships/tags" Target="../tags/tag74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wmf"/><Relationship Id="rId4" Type="http://schemas.openxmlformats.org/officeDocument/2006/relationships/tags" Target="../tags/tag76.xml"/><Relationship Id="rId9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34.emf"/><Relationship Id="rId2" Type="http://schemas.openxmlformats.org/officeDocument/2006/relationships/tags" Target="../tags/tag7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tags" Target="../tags/tag80.xml"/><Relationship Id="rId7" Type="http://schemas.openxmlformats.org/officeDocument/2006/relationships/oleObject" Target="../embeddings/oleObject26.bin"/><Relationship Id="rId2" Type="http://schemas.openxmlformats.org/officeDocument/2006/relationships/tags" Target="../tags/tag79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tags" Target="../tags/tag85.xml"/><Relationship Id="rId7" Type="http://schemas.openxmlformats.org/officeDocument/2006/relationships/oleObject" Target="../embeddings/oleObject27.bin"/><Relationship Id="rId2" Type="http://schemas.openxmlformats.org/officeDocument/2006/relationships/tags" Target="../tags/tag84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tags" Target="../tags/tag88.xml"/><Relationship Id="rId7" Type="http://schemas.openxmlformats.org/officeDocument/2006/relationships/oleObject" Target="../embeddings/oleObject28.bin"/><Relationship Id="rId2" Type="http://schemas.openxmlformats.org/officeDocument/2006/relationships/tags" Target="../tags/tag87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91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90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wmf"/><Relationship Id="rId5" Type="http://schemas.openxmlformats.org/officeDocument/2006/relationships/tags" Target="../tags/tag93.xml"/><Relationship Id="rId10" Type="http://schemas.openxmlformats.org/officeDocument/2006/relationships/oleObject" Target="../embeddings/oleObject30.bin"/><Relationship Id="rId4" Type="http://schemas.openxmlformats.org/officeDocument/2006/relationships/tags" Target="../tags/tag92.xml"/><Relationship Id="rId9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8.w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9.w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11.xml"/><Relationship Id="rId7" Type="http://schemas.openxmlformats.org/officeDocument/2006/relationships/oleObject" Target="../embeddings/oleObject4.bin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3: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Timing &amp;</a:t>
            </a:r>
            <a:b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Sequential Circuits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8" name="Rectangle 4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Optimized 8-input OR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90E0DE-4704-1246-A047-EC8EF3AA8AD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0668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Redesign the 8-input OR to be as fast as possible.</a:t>
            </a:r>
            <a:endParaRPr lang="en-US" sz="2600" dirty="0">
              <a:latin typeface="+mj-lt"/>
              <a:cs typeface="Arial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7B721E-EA1D-7842-A3E7-B8B162E0E7D5}"/>
              </a:ext>
            </a:extLst>
          </p:cNvPr>
          <p:cNvGraphicFramePr>
            <a:graphicFrameLocks noGrp="1"/>
          </p:cNvGraphicFramePr>
          <p:nvPr/>
        </p:nvGraphicFramePr>
        <p:xfrm>
          <a:off x="1505857" y="2148840"/>
          <a:ext cx="6324600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3868614002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93821138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872623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Cell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Propagation Delay (</a:t>
                      </a:r>
                      <a:r>
                        <a:rPr lang="en-US" sz="1100" dirty="0" err="1">
                          <a:effectLst/>
                        </a:rPr>
                        <a:t>ps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Contamination Delay (ps)</a:t>
                      </a:r>
                      <a:endParaRPr lang="en-US" sz="1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503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OR2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734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OR3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07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OR4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31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581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8" name="Rectangle 4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Optimized 8-input OR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90E0DE-4704-1246-A047-EC8EF3AA8AD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0668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Redesign the 8-input OR to be as fast as possible.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Try various possibilities:</a:t>
            </a:r>
            <a:endParaRPr lang="en-US" sz="2600" dirty="0">
              <a:latin typeface="+mj-lt"/>
              <a:cs typeface="Arial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7B721E-EA1D-7842-A3E7-B8B162E0E7D5}"/>
              </a:ext>
            </a:extLst>
          </p:cNvPr>
          <p:cNvGraphicFramePr>
            <a:graphicFrameLocks noGrp="1"/>
          </p:cNvGraphicFramePr>
          <p:nvPr/>
        </p:nvGraphicFramePr>
        <p:xfrm>
          <a:off x="1505857" y="2148840"/>
          <a:ext cx="6324600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3868614002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93821138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872623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Cell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Propagation Delay (</a:t>
                      </a:r>
                      <a:r>
                        <a:rPr lang="en-US" sz="1100" dirty="0" err="1">
                          <a:effectLst/>
                        </a:rPr>
                        <a:t>ps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Contamination Delay (ps)</a:t>
                      </a:r>
                      <a:endParaRPr lang="en-US" sz="1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503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OR2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734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OR3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07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OR4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31029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0CA319A-9ADE-9444-AF3C-B23CC6A9B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879254"/>
            <a:ext cx="6153868" cy="16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358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8" name="Rectangle 4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Solution: Optimized 8-input OR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90E0DE-4704-1246-A047-EC8EF3AA8AD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0668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Redesign the 8-input OR to be as fast as possible.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Annotate delays.  OR3+OR3 is fastest (50 </a:t>
            </a:r>
            <a:r>
              <a:rPr lang="en-US" sz="3200" dirty="0" err="1">
                <a:latin typeface="+mj-lt"/>
                <a:cs typeface="Arial" charset="0"/>
              </a:rPr>
              <a:t>ps</a:t>
            </a:r>
            <a:r>
              <a:rPr lang="en-US" sz="3200" dirty="0">
                <a:latin typeface="+mj-lt"/>
                <a:cs typeface="Arial" charset="0"/>
              </a:rPr>
              <a:t>).</a:t>
            </a:r>
            <a:endParaRPr lang="en-US" sz="2600" dirty="0">
              <a:latin typeface="+mj-lt"/>
              <a:cs typeface="Arial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7B721E-EA1D-7842-A3E7-B8B162E0E7D5}"/>
              </a:ext>
            </a:extLst>
          </p:cNvPr>
          <p:cNvGraphicFramePr>
            <a:graphicFrameLocks noGrp="1"/>
          </p:cNvGraphicFramePr>
          <p:nvPr/>
        </p:nvGraphicFramePr>
        <p:xfrm>
          <a:off x="1505857" y="2148840"/>
          <a:ext cx="6324600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3868614002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93821138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872623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Cell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Propagation Delay (</a:t>
                      </a:r>
                      <a:r>
                        <a:rPr lang="en-US" sz="1100" dirty="0" err="1">
                          <a:effectLst/>
                        </a:rPr>
                        <a:t>ps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Contamination Delay (ps)</a:t>
                      </a:r>
                      <a:endParaRPr lang="en-US" sz="1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503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OR2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734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OR3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07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OR4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31029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A9BD9B9-D6DE-1D46-89E6-D66BA0B79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856" y="3952336"/>
            <a:ext cx="6248211" cy="16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821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r>
              <a:rPr lang="en-US" dirty="0"/>
              <a:t>Outputs of sequential logic depend on current </a:t>
            </a:r>
            <a:r>
              <a:rPr lang="en-US" i="1" dirty="0"/>
              <a:t>and</a:t>
            </a:r>
            <a:r>
              <a:rPr lang="en-US" dirty="0"/>
              <a:t> prior input values – it has </a:t>
            </a:r>
            <a:r>
              <a:rPr lang="en-US" b="1" i="1" dirty="0"/>
              <a:t>memory</a:t>
            </a:r>
            <a:r>
              <a:rPr lang="en-US" dirty="0"/>
              <a:t>.</a:t>
            </a:r>
          </a:p>
          <a:p>
            <a:r>
              <a:rPr lang="en-US" dirty="0"/>
              <a:t>Some definitions: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State: </a:t>
            </a:r>
            <a:r>
              <a:rPr lang="en-US" dirty="0"/>
              <a:t>all the information about past inputs necessary to explain its future behavior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Latches and flip-flops: </a:t>
            </a:r>
            <a:r>
              <a:rPr lang="en-US" dirty="0"/>
              <a:t>state elements that store one bit of state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Synchronous sequential circuits: </a:t>
            </a:r>
            <a:r>
              <a:rPr lang="en-US" dirty="0"/>
              <a:t>combinational logic followed by a bank of flip-flops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Sequential Logic Introduction</a:t>
            </a:r>
          </a:p>
        </p:txBody>
      </p:sp>
    </p:spTree>
    <p:extLst>
      <p:ext uri="{BB962C8B-B14F-4D97-AF65-F5344CB8AC3E}">
        <p14:creationId xmlns:p14="http://schemas.microsoft.com/office/powerpoint/2010/main" val="241323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64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Give sequence to events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Have memory (short-term)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Use feedback from output to input to store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Sequential Circuits</a:t>
            </a:r>
          </a:p>
        </p:txBody>
      </p:sp>
    </p:spTree>
    <p:extLst>
      <p:ext uri="{BB962C8B-B14F-4D97-AF65-F5344CB8AC3E}">
        <p14:creationId xmlns:p14="http://schemas.microsoft.com/office/powerpoint/2010/main" val="21801117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74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The state of a circuit influences its future behavior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State elements store state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>
                <a:latin typeface="+mj-lt"/>
                <a:cs typeface="Arial" charset="0"/>
              </a:rPr>
              <a:t>Bistable</a:t>
            </a:r>
            <a:r>
              <a:rPr lang="en-US" sz="2800" dirty="0">
                <a:latin typeface="+mj-lt"/>
                <a:cs typeface="Arial" charset="0"/>
              </a:rPr>
              <a:t> circuit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  <a:cs typeface="Arial" charset="0"/>
              </a:rPr>
              <a:t>SR Latch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  <a:cs typeface="Arial" charset="0"/>
              </a:rPr>
              <a:t>D Latch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  <a:cs typeface="Arial" charset="0"/>
              </a:rPr>
              <a:t>D Flip-flop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State Elements</a:t>
            </a:r>
          </a:p>
        </p:txBody>
      </p:sp>
    </p:spTree>
    <p:extLst>
      <p:ext uri="{BB962C8B-B14F-4D97-AF65-F5344CB8AC3E}">
        <p14:creationId xmlns:p14="http://schemas.microsoft.com/office/powerpoint/2010/main" val="26414771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847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1943100" y="3582649"/>
          <a:ext cx="586740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2" name="VISIO" r:id="rId8" imgW="2060280" imgH="720360" progId="Visio.Drawing.6">
                  <p:embed/>
                </p:oleObj>
              </mc:Choice>
              <mc:Fallback>
                <p:oleObj name="VISIO" r:id="rId8" imgW="2060280" imgH="720360" progId="Visio.Drawing.6">
                  <p:embed/>
                  <p:pic>
                    <p:nvPicPr>
                      <p:cNvPr id="958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582649"/>
                        <a:ext cx="5867400" cy="205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84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54177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Fundamental building block of other state elements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Two outputs: </a:t>
            </a:r>
            <a:r>
              <a:rPr lang="en-US" sz="3200" i="1" dirty="0">
                <a:latin typeface="+mj-lt"/>
                <a:cs typeface="Arial" charset="0"/>
              </a:rPr>
              <a:t>Q</a:t>
            </a:r>
            <a:r>
              <a:rPr lang="en-US" sz="3200" dirty="0">
                <a:latin typeface="+mj-lt"/>
                <a:cs typeface="Arial" charset="0"/>
              </a:rPr>
              <a:t>, </a:t>
            </a:r>
            <a:r>
              <a:rPr lang="en-US" sz="3200" i="1" dirty="0">
                <a:latin typeface="+mj-lt"/>
                <a:cs typeface="Arial" charset="0"/>
              </a:rPr>
              <a:t>Q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No inputs</a:t>
            </a:r>
          </a:p>
        </p:txBody>
      </p:sp>
      <p:sp>
        <p:nvSpPr>
          <p:cNvPr id="958476" name="Line 1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0386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Bistable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Circuit</a:t>
            </a:r>
          </a:p>
        </p:txBody>
      </p:sp>
    </p:spTree>
    <p:extLst>
      <p:ext uri="{BB962C8B-B14F-4D97-AF65-F5344CB8AC3E}">
        <p14:creationId xmlns:p14="http://schemas.microsoft.com/office/powerpoint/2010/main" val="17660365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9739" name="Object 11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6553200" y="1295400"/>
          <a:ext cx="175260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5" name="VISIO" r:id="rId12" imgW="914400" imgH="774720" progId="Visio.Drawing.6">
                  <p:embed/>
                </p:oleObj>
              </mc:Choice>
              <mc:Fallback>
                <p:oleObj name="VISIO" r:id="rId12" imgW="914400" imgH="774720" progId="Visio.Drawing.6">
                  <p:embed/>
                  <p:pic>
                    <p:nvPicPr>
                      <p:cNvPr id="9697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295400"/>
                        <a:ext cx="1752600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9741" name="Object 13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6553200" y="3124200"/>
          <a:ext cx="175260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6" name="VISIO" r:id="rId14" imgW="914400" imgH="774720" progId="Visio.Drawing.6">
                  <p:embed/>
                </p:oleObj>
              </mc:Choice>
              <mc:Fallback>
                <p:oleObj name="VISIO" r:id="rId14" imgW="914400" imgH="774720" progId="Visio.Drawing.6">
                  <p:embed/>
                  <p:pic>
                    <p:nvPicPr>
                      <p:cNvPr id="9697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124200"/>
                        <a:ext cx="1752600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973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9144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Consider the two possible cases: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i="1" dirty="0">
                <a:solidFill>
                  <a:schemeClr val="accent1"/>
                </a:solidFill>
                <a:latin typeface="+mj-lt"/>
                <a:cs typeface="Arial" charset="0"/>
              </a:rPr>
              <a:t>Q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charset="0"/>
              </a:rPr>
              <a:t> = 0: </a:t>
            </a:r>
          </a:p>
          <a:p>
            <a:pPr lvl="1"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+mj-lt"/>
                <a:cs typeface="Arial" charset="0"/>
              </a:rPr>
              <a:t>   </a:t>
            </a:r>
            <a:r>
              <a:rPr lang="en-US" sz="2800" dirty="0">
                <a:latin typeface="+mj-lt"/>
                <a:cs typeface="Arial" charset="0"/>
              </a:rPr>
              <a:t>then </a:t>
            </a:r>
            <a:r>
              <a:rPr lang="en-US" sz="2800" i="1" dirty="0">
                <a:latin typeface="+mj-lt"/>
                <a:cs typeface="Arial" charset="0"/>
              </a:rPr>
              <a:t>Q</a:t>
            </a:r>
            <a:r>
              <a:rPr lang="en-US" sz="2800" dirty="0">
                <a:latin typeface="+mj-lt"/>
                <a:cs typeface="Arial" charset="0"/>
              </a:rPr>
              <a:t> = 0, </a:t>
            </a:r>
            <a:r>
              <a:rPr lang="en-US" sz="2800" i="1" dirty="0">
                <a:latin typeface="+mj-lt"/>
                <a:cs typeface="Arial" charset="0"/>
              </a:rPr>
              <a:t>Q</a:t>
            </a:r>
            <a:r>
              <a:rPr lang="en-US" sz="2800" dirty="0">
                <a:latin typeface="+mj-lt"/>
                <a:cs typeface="Arial" charset="0"/>
              </a:rPr>
              <a:t> = 1 (consistent)</a:t>
            </a:r>
          </a:p>
          <a:p>
            <a:pPr lvl="1">
              <a:spcBef>
                <a:spcPct val="20000"/>
              </a:spcBef>
            </a:pPr>
            <a:endParaRPr lang="en-US" sz="28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i="1" dirty="0">
                <a:solidFill>
                  <a:schemeClr val="accent1"/>
                </a:solidFill>
                <a:latin typeface="+mj-lt"/>
                <a:cs typeface="Arial" charset="0"/>
              </a:rPr>
              <a:t>Q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charset="0"/>
              </a:rPr>
              <a:t> = 1: </a:t>
            </a:r>
          </a:p>
          <a:p>
            <a:pPr lvl="1"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+mj-lt"/>
                <a:cs typeface="Arial" charset="0"/>
              </a:rPr>
              <a:t>   </a:t>
            </a:r>
            <a:r>
              <a:rPr lang="en-US" sz="2800" dirty="0">
                <a:latin typeface="+mj-lt"/>
                <a:cs typeface="Arial" charset="0"/>
              </a:rPr>
              <a:t>then </a:t>
            </a:r>
            <a:r>
              <a:rPr lang="en-US" sz="2800" i="1" dirty="0">
                <a:latin typeface="+mj-lt"/>
                <a:cs typeface="Arial" charset="0"/>
              </a:rPr>
              <a:t>Q</a:t>
            </a:r>
            <a:r>
              <a:rPr lang="en-US" sz="2800" dirty="0">
                <a:latin typeface="+mj-lt"/>
                <a:cs typeface="Arial" charset="0"/>
              </a:rPr>
              <a:t> = 1, </a:t>
            </a:r>
            <a:r>
              <a:rPr lang="en-US" sz="2800" i="1" dirty="0">
                <a:latin typeface="+mj-lt"/>
                <a:cs typeface="Arial" charset="0"/>
              </a:rPr>
              <a:t>Q</a:t>
            </a:r>
            <a:r>
              <a:rPr lang="en-US" sz="2800" dirty="0">
                <a:latin typeface="+mj-lt"/>
                <a:cs typeface="Arial" charset="0"/>
              </a:rPr>
              <a:t> = 0 (consistent)</a:t>
            </a:r>
          </a:p>
          <a:p>
            <a:pPr lvl="1">
              <a:spcBef>
                <a:spcPct val="20000"/>
              </a:spcBef>
            </a:pPr>
            <a:endParaRPr lang="en-US" sz="2800" dirty="0">
              <a:latin typeface="+mj-lt"/>
              <a:cs typeface="Arial" charset="0"/>
            </a:endParaRPr>
          </a:p>
          <a:p>
            <a:pPr lvl="1">
              <a:spcBef>
                <a:spcPct val="20000"/>
              </a:spcBef>
            </a:pPr>
            <a:endParaRPr lang="en-US" sz="7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Stores 1 bit of state in the state variable, Q (or Q)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But there are </a:t>
            </a:r>
            <a:r>
              <a:rPr lang="en-US" sz="2600" b="1" dirty="0">
                <a:solidFill>
                  <a:srgbClr val="C00000"/>
                </a:solidFill>
                <a:latin typeface="+mj-lt"/>
                <a:cs typeface="Arial" charset="0"/>
              </a:rPr>
              <a:t>no inputs to control the state</a:t>
            </a:r>
          </a:p>
        </p:txBody>
      </p:sp>
      <p:sp>
        <p:nvSpPr>
          <p:cNvPr id="96973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8956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973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0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9736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086600" y="44561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Bistable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Circuit Analysis</a:t>
            </a:r>
          </a:p>
        </p:txBody>
      </p:sp>
      <p:sp>
        <p:nvSpPr>
          <p:cNvPr id="1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8956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6200" y="21336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05600" y="16002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2057400"/>
            <a:ext cx="1981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96200" y="39624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05600" y="34290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2800" y="3505200"/>
            <a:ext cx="2057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71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870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893660" y="990600"/>
          <a:ext cx="282134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0" name="VISIO" r:id="rId7" imgW="1057320" imgH="828720" progId="Visio.Drawing.6">
                  <p:embed/>
                </p:oleObj>
              </mc:Choice>
              <mc:Fallback>
                <p:oleObj name="VISIO" r:id="rId7" imgW="1057320" imgH="828720" progId="Visio.Drawing.6">
                  <p:embed/>
                  <p:pic>
                    <p:nvPicPr>
                      <p:cNvPr id="968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660" y="990600"/>
                        <a:ext cx="282134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87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87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SR Latch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4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Consider the four possible cases: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S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= 1, </a:t>
            </a: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R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S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= 0, </a:t>
            </a: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R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= 1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S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= 0, </a:t>
            </a: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R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S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= 1, </a:t>
            </a: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R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6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SR (Set/Reset) Latch</a:t>
            </a:r>
          </a:p>
        </p:txBody>
      </p:sp>
    </p:spTree>
    <p:extLst>
      <p:ext uri="{BB962C8B-B14F-4D97-AF65-F5344CB8AC3E}">
        <p14:creationId xmlns:p14="http://schemas.microsoft.com/office/powerpoint/2010/main" val="273953551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38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i="1" dirty="0">
                <a:solidFill>
                  <a:schemeClr val="accent1"/>
                </a:solidFill>
                <a:latin typeface="+mj-lt"/>
                <a:cs typeface="Arial" charset="0"/>
              </a:rPr>
              <a:t>S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 = 1, </a:t>
            </a:r>
            <a:r>
              <a:rPr lang="en-US" sz="3200" b="1" i="1" dirty="0">
                <a:solidFill>
                  <a:schemeClr val="accent1"/>
                </a:solidFill>
                <a:latin typeface="+mj-lt"/>
                <a:cs typeface="Arial" charset="0"/>
              </a:rPr>
              <a:t>R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 = 0: </a:t>
            </a:r>
          </a:p>
          <a:p>
            <a:pPr lvl="1">
              <a:spcBef>
                <a:spcPct val="20000"/>
              </a:spcBef>
            </a:pP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   </a:t>
            </a:r>
            <a:r>
              <a:rPr lang="en-US" sz="3200" dirty="0">
                <a:latin typeface="+mj-lt"/>
                <a:cs typeface="Arial" charset="0"/>
              </a:rPr>
              <a:t>then </a:t>
            </a:r>
            <a:r>
              <a:rPr lang="en-US" sz="3200" i="1" dirty="0">
                <a:latin typeface="+mj-lt"/>
                <a:cs typeface="Arial" charset="0"/>
              </a:rPr>
              <a:t>Q</a:t>
            </a:r>
            <a:r>
              <a:rPr lang="en-US" sz="3200" dirty="0">
                <a:latin typeface="+mj-lt"/>
                <a:cs typeface="Arial" charset="0"/>
              </a:rPr>
              <a:t> = 1 and </a:t>
            </a:r>
            <a:r>
              <a:rPr lang="en-US" sz="3200" i="1" dirty="0">
                <a:latin typeface="+mj-lt"/>
                <a:cs typeface="Arial" charset="0"/>
              </a:rPr>
              <a:t>Q</a:t>
            </a:r>
            <a:r>
              <a:rPr lang="en-US" sz="3200" dirty="0">
                <a:latin typeface="+mj-lt"/>
                <a:cs typeface="Arial" charset="0"/>
              </a:rPr>
              <a:t> = 0</a:t>
            </a:r>
          </a:p>
          <a:p>
            <a:pPr lvl="1">
              <a:spcBef>
                <a:spcPct val="20000"/>
              </a:spcBef>
            </a:pPr>
            <a:r>
              <a:rPr lang="en-US" sz="3200" b="1" i="1" dirty="0">
                <a:solidFill>
                  <a:srgbClr val="C00000"/>
                </a:solidFill>
                <a:latin typeface="+mj-lt"/>
                <a:cs typeface="Arial" charset="0"/>
              </a:rPr>
              <a:t>   Set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Arial" charset="0"/>
              </a:rPr>
              <a:t> the output</a:t>
            </a:r>
          </a:p>
          <a:p>
            <a:pPr lvl="1">
              <a:spcBef>
                <a:spcPct val="20000"/>
              </a:spcBef>
            </a:pPr>
            <a:endParaRPr lang="en-US" sz="20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i="1" dirty="0">
                <a:solidFill>
                  <a:schemeClr val="accent1"/>
                </a:solidFill>
                <a:latin typeface="+mj-lt"/>
                <a:cs typeface="Arial" charset="0"/>
              </a:rPr>
              <a:t>S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 = 0, </a:t>
            </a:r>
            <a:r>
              <a:rPr lang="en-US" sz="3200" b="1" i="1" dirty="0">
                <a:solidFill>
                  <a:schemeClr val="accent1"/>
                </a:solidFill>
                <a:latin typeface="+mj-lt"/>
                <a:cs typeface="Arial" charset="0"/>
              </a:rPr>
              <a:t>R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 = 1: </a:t>
            </a:r>
          </a:p>
          <a:p>
            <a:pPr lvl="1"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   then </a:t>
            </a:r>
            <a:r>
              <a:rPr lang="en-US" sz="3200" i="1" dirty="0">
                <a:latin typeface="+mj-lt"/>
                <a:cs typeface="Arial" charset="0"/>
              </a:rPr>
              <a:t>Q</a:t>
            </a:r>
            <a:r>
              <a:rPr lang="en-US" sz="3200" dirty="0">
                <a:latin typeface="+mj-lt"/>
                <a:cs typeface="Arial" charset="0"/>
              </a:rPr>
              <a:t> = 0 and </a:t>
            </a:r>
            <a:r>
              <a:rPr lang="en-US" sz="3200" i="1" dirty="0">
                <a:latin typeface="+mj-lt"/>
                <a:cs typeface="Arial" charset="0"/>
              </a:rPr>
              <a:t>Q</a:t>
            </a:r>
            <a:r>
              <a:rPr lang="en-US" sz="3200" dirty="0">
                <a:latin typeface="+mj-lt"/>
                <a:cs typeface="Arial" charset="0"/>
              </a:rPr>
              <a:t> = 1</a:t>
            </a:r>
          </a:p>
          <a:p>
            <a:pPr lvl="1">
              <a:spcBef>
                <a:spcPct val="20000"/>
              </a:spcBef>
            </a:pPr>
            <a:r>
              <a:rPr lang="en-US" sz="3200" b="1" i="1" dirty="0">
                <a:solidFill>
                  <a:srgbClr val="C00000"/>
                </a:solidFill>
                <a:latin typeface="+mj-lt"/>
                <a:cs typeface="Arial" charset="0"/>
              </a:rPr>
              <a:t>   Reset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Arial" charset="0"/>
              </a:rPr>
              <a:t> the output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32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973839" name="Line 1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862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SR Latch Analysis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5638800" y="3505200"/>
          <a:ext cx="2438400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3" name="VISIO" r:id="rId10" imgW="1057895" imgH="885396" progId="Visio.Drawing.6">
                  <p:embed/>
                </p:oleObj>
              </mc:Choice>
              <mc:Fallback>
                <p:oleObj name="VISIO" r:id="rId10" imgW="1057895" imgH="885396" progId="Visio.Drawing.6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505200"/>
                        <a:ext cx="2438400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638800" y="1295400"/>
            <a:ext cx="2438400" cy="2043112"/>
            <a:chOff x="5638800" y="1295400"/>
            <a:chExt cx="2438400" cy="2043112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custDataLst>
                <p:tags r:id="rId7"/>
              </p:custDataLst>
              <p:extLst/>
            </p:nvPr>
          </p:nvGraphicFramePr>
          <p:xfrm>
            <a:off x="5638800" y="1295400"/>
            <a:ext cx="2438400" cy="204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024" name="Visio" r:id="rId12" imgW="1043980" imgH="876354" progId="Visio.Drawing.11">
                    <p:embed/>
                  </p:oleObj>
                </mc:Choice>
                <mc:Fallback>
                  <p:oleObj name="Visio" r:id="rId12" imgW="1043980" imgH="876354" progId="Visio.Drawing.11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1295400"/>
                          <a:ext cx="2438400" cy="2043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6019800" y="2450068"/>
              <a:ext cx="22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6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>
                <a:solidFill>
                  <a:srgbClr val="06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35444" y="2444013"/>
              <a:ext cx="22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68033" y="192922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67600" y="25146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0" y="19050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67600" y="14478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6000" y="24384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19400" y="19812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9600" y="1905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43000" y="25146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67600" y="47244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96000" y="41148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467600" y="365760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6000" y="46482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43200" y="44196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43400" y="4419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66800" y="50292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09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Timing</a:t>
            </a:r>
          </a:p>
          <a:p>
            <a:r>
              <a:rPr lang="en-US" b="1" dirty="0"/>
              <a:t>Sequential Circuits</a:t>
            </a:r>
            <a:endParaRPr lang="en-US" dirty="0"/>
          </a:p>
          <a:p>
            <a:r>
              <a:rPr lang="en-US" b="1" dirty="0"/>
              <a:t>Latches and Flip-Flops</a:t>
            </a:r>
          </a:p>
          <a:p>
            <a:r>
              <a:rPr lang="en-US" b="1" dirty="0"/>
              <a:t>Synchronous Logic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1" y="1066800"/>
            <a:ext cx="17321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861" name="Object 1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3962400" y="916532"/>
          <a:ext cx="5943600" cy="266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7" name="VISIO" r:id="rId9" imgW="2486160" imgH="1114560" progId="Visio.Drawing.6">
                  <p:embed/>
                </p:oleObj>
              </mc:Choice>
              <mc:Fallback>
                <p:oleObj name="VISIO" r:id="rId9" imgW="2486160" imgH="1114560" progId="Visio.Drawing.6">
                  <p:embed/>
                  <p:pic>
                    <p:nvPicPr>
                      <p:cNvPr id="9748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16532"/>
                        <a:ext cx="5943600" cy="2664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48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buFontTx/>
              <a:buChar char="–"/>
            </a:pPr>
            <a:r>
              <a:rPr lang="en-US" sz="3200" b="1" i="1" dirty="0">
                <a:solidFill>
                  <a:schemeClr val="accent1"/>
                </a:solidFill>
                <a:latin typeface="+mj-lt"/>
                <a:cs typeface="Arial" charset="0"/>
              </a:rPr>
              <a:t>S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 = 0, </a:t>
            </a:r>
            <a:r>
              <a:rPr lang="en-US" sz="3200" b="1" i="1" dirty="0">
                <a:solidFill>
                  <a:schemeClr val="accent1"/>
                </a:solidFill>
                <a:latin typeface="+mj-lt"/>
                <a:cs typeface="Arial" charset="0"/>
              </a:rPr>
              <a:t>R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 = 0: </a:t>
            </a:r>
          </a:p>
          <a:p>
            <a:pPr lvl="1"/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   </a:t>
            </a:r>
            <a:r>
              <a:rPr lang="en-US" sz="3200" dirty="0">
                <a:latin typeface="+mj-lt"/>
                <a:cs typeface="Arial" charset="0"/>
              </a:rPr>
              <a:t>then </a:t>
            </a:r>
            <a:r>
              <a:rPr lang="en-US" sz="3200" i="1" dirty="0">
                <a:latin typeface="+mj-lt"/>
                <a:cs typeface="Arial" charset="0"/>
              </a:rPr>
              <a:t>Q</a:t>
            </a:r>
            <a:r>
              <a:rPr lang="en-US" sz="3200" dirty="0">
                <a:latin typeface="+mj-lt"/>
                <a:cs typeface="Arial" charset="0"/>
              </a:rPr>
              <a:t> = </a:t>
            </a:r>
            <a:r>
              <a:rPr lang="en-US" sz="3200" i="1" dirty="0" err="1">
                <a:latin typeface="+mj-lt"/>
                <a:cs typeface="Arial" charset="0"/>
              </a:rPr>
              <a:t>Q</a:t>
            </a:r>
            <a:r>
              <a:rPr lang="en-US" sz="3200" i="1" baseline="-25000" dirty="0" err="1">
                <a:latin typeface="+mj-lt"/>
                <a:cs typeface="Arial" charset="0"/>
              </a:rPr>
              <a:t>prev</a:t>
            </a:r>
            <a:endParaRPr lang="en-US" sz="3200" i="1" baseline="-25000" dirty="0">
              <a:latin typeface="+mj-lt"/>
              <a:cs typeface="Arial" charset="0"/>
            </a:endParaRPr>
          </a:p>
          <a:p>
            <a:pPr lvl="1"/>
            <a:r>
              <a:rPr lang="en-US" sz="3200" b="1" dirty="0">
                <a:solidFill>
                  <a:srgbClr val="C00000"/>
                </a:solidFill>
                <a:latin typeface="+mj-lt"/>
                <a:cs typeface="Arial" charset="0"/>
              </a:rPr>
              <a:t>   Memory!</a:t>
            </a:r>
          </a:p>
          <a:p>
            <a:pPr marL="742950" lvl="1" indent="-285750">
              <a:buFontTx/>
              <a:buChar char="–"/>
            </a:pPr>
            <a:endParaRPr lang="en-US" sz="3200" dirty="0">
              <a:latin typeface="+mj-lt"/>
              <a:cs typeface="Arial" charset="0"/>
            </a:endParaRPr>
          </a:p>
          <a:p>
            <a:pPr lvl="1"/>
            <a:endParaRPr lang="en-US" sz="3200" dirty="0">
              <a:latin typeface="+mj-lt"/>
              <a:cs typeface="Arial" charset="0"/>
            </a:endParaRPr>
          </a:p>
          <a:p>
            <a:pPr marL="742950" lvl="1" indent="-285750">
              <a:buFontTx/>
              <a:buChar char="–"/>
            </a:pPr>
            <a:r>
              <a:rPr lang="en-US" sz="3200" b="1" i="1" dirty="0">
                <a:solidFill>
                  <a:schemeClr val="accent1"/>
                </a:solidFill>
                <a:latin typeface="+mj-lt"/>
                <a:cs typeface="Arial" charset="0"/>
              </a:rPr>
              <a:t>S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 = 1, </a:t>
            </a:r>
            <a:r>
              <a:rPr lang="en-US" sz="3200" b="1" i="1" dirty="0">
                <a:solidFill>
                  <a:schemeClr val="accent1"/>
                </a:solidFill>
                <a:latin typeface="+mj-lt"/>
                <a:cs typeface="Arial" charset="0"/>
              </a:rPr>
              <a:t>R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 = 1: </a:t>
            </a:r>
          </a:p>
          <a:p>
            <a:pPr lvl="1"/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   </a:t>
            </a:r>
            <a:r>
              <a:rPr lang="en-US" sz="3200" dirty="0">
                <a:latin typeface="+mj-lt"/>
                <a:cs typeface="Arial" charset="0"/>
              </a:rPr>
              <a:t>then </a:t>
            </a:r>
            <a:r>
              <a:rPr lang="en-US" sz="3200" i="1" dirty="0">
                <a:latin typeface="+mj-lt"/>
                <a:cs typeface="Arial" charset="0"/>
              </a:rPr>
              <a:t>Q</a:t>
            </a:r>
            <a:r>
              <a:rPr lang="en-US" sz="3200" dirty="0">
                <a:latin typeface="+mj-lt"/>
                <a:cs typeface="Arial" charset="0"/>
              </a:rPr>
              <a:t> = 0, </a:t>
            </a:r>
            <a:r>
              <a:rPr lang="en-US" sz="3200" i="1" dirty="0">
                <a:latin typeface="+mj-lt"/>
                <a:cs typeface="Arial" charset="0"/>
              </a:rPr>
              <a:t>Q</a:t>
            </a:r>
            <a:r>
              <a:rPr lang="en-US" sz="3200" dirty="0">
                <a:latin typeface="+mj-lt"/>
                <a:cs typeface="Arial" charset="0"/>
              </a:rPr>
              <a:t> = 0</a:t>
            </a:r>
            <a:endParaRPr lang="en-US" sz="3200" i="1" dirty="0">
              <a:latin typeface="+mj-lt"/>
              <a:cs typeface="Times New Roman" pitchFamily="18" charset="0"/>
            </a:endParaRPr>
          </a:p>
          <a:p>
            <a:pPr lvl="1"/>
            <a:r>
              <a:rPr lang="en-US" sz="3200" b="1" dirty="0">
                <a:solidFill>
                  <a:srgbClr val="C00000"/>
                </a:solidFill>
                <a:latin typeface="+mj-lt"/>
                <a:cs typeface="Arial" charset="0"/>
              </a:rPr>
              <a:t>   Invalid State</a:t>
            </a:r>
          </a:p>
          <a:p>
            <a:pPr lvl="1"/>
            <a:r>
              <a:rPr lang="en-US" sz="3200" i="1" dirty="0">
                <a:latin typeface="+mj-lt"/>
                <a:cs typeface="Arial" charset="0"/>
              </a:rPr>
              <a:t>   </a:t>
            </a:r>
            <a:r>
              <a:rPr lang="en-US" sz="3200" i="1" dirty="0">
                <a:solidFill>
                  <a:srgbClr val="C00000"/>
                </a:solidFill>
                <a:latin typeface="+mj-lt"/>
                <a:cs typeface="Arial" charset="0"/>
              </a:rPr>
              <a:t>Q </a:t>
            </a:r>
            <a:r>
              <a:rPr lang="en-US" sz="3200" dirty="0">
                <a:solidFill>
                  <a:srgbClr val="C00000"/>
                </a:solidFill>
                <a:latin typeface="+mj-lt"/>
                <a:cs typeface="Arial" charset="0"/>
              </a:rPr>
              <a:t>≠ NOT </a:t>
            </a:r>
            <a:r>
              <a:rPr lang="en-US" sz="3200" i="1" dirty="0">
                <a:solidFill>
                  <a:srgbClr val="C00000"/>
                </a:solidFill>
                <a:latin typeface="+mj-lt"/>
                <a:cs typeface="Arial" charset="0"/>
              </a:rPr>
              <a:t>Q</a:t>
            </a:r>
            <a:endParaRPr lang="en-US" sz="3200" b="1" dirty="0">
              <a:solidFill>
                <a:srgbClr val="C00000"/>
              </a:solidFill>
              <a:latin typeface="+mj-lt"/>
              <a:cs typeface="Arial" charset="0"/>
            </a:endParaRPr>
          </a:p>
          <a:p>
            <a:pPr marL="742950" lvl="1" indent="-285750">
              <a:buFontTx/>
              <a:buChar char="–"/>
            </a:pPr>
            <a:endParaRPr lang="en-US" sz="2000" dirty="0">
              <a:latin typeface="+mj-lt"/>
              <a:cs typeface="Arial" charset="0"/>
            </a:endParaRPr>
          </a:p>
          <a:p>
            <a:pPr marL="742950" lvl="1" indent="-285750"/>
            <a:endParaRPr lang="en-US" sz="2000" dirty="0">
              <a:latin typeface="+mj-lt"/>
              <a:cs typeface="Arial" charset="0"/>
            </a:endParaRPr>
          </a:p>
          <a:p>
            <a:pPr marL="742950" lvl="1" indent="-285750"/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974857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SR Latch Analysis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3962400" y="3733800"/>
          <a:ext cx="2514600" cy="210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8" name="VISIO" r:id="rId11" imgW="1057895" imgH="885396" progId="Visio.Drawing.6">
                  <p:embed/>
                </p:oleObj>
              </mc:Choice>
              <mc:Fallback>
                <p:oleObj name="VISIO" r:id="rId11" imgW="1057895" imgH="885396" progId="Visio.Drawing.6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733800"/>
                        <a:ext cx="2514600" cy="2106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56989" y="5011034"/>
            <a:ext cx="152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1676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606BA"/>
                </a:solidFill>
                <a:latin typeface="Ariel"/>
              </a:rPr>
              <a:t>1</a:t>
            </a:r>
            <a:endParaRPr lang="en-US" sz="2000" dirty="0">
              <a:solidFill>
                <a:srgbClr val="0606BA"/>
              </a:solidFill>
              <a:latin typeface="Ari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1336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4419600"/>
            <a:ext cx="3200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56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7932" name="Object 12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6019800" y="2667000"/>
          <a:ext cx="274320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2" name="VISIO" r:id="rId6" imgW="885960" imgH="857880" progId="Visio.Drawing.6">
                  <p:embed/>
                </p:oleObj>
              </mc:Choice>
              <mc:Fallback>
                <p:oleObj name="VISIO" r:id="rId6" imgW="885960" imgH="857880" progId="Visio.Drawing.6">
                  <p:embed/>
                  <p:pic>
                    <p:nvPicPr>
                      <p:cNvPr id="9779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2743200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792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SR stands for Set/Reset Latch</a:t>
            </a:r>
          </a:p>
          <a:p>
            <a:pPr marL="742950" lvl="1" indent="-285750"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Stores one bit of state (</a:t>
            </a:r>
            <a:r>
              <a:rPr lang="en-US" sz="2600" i="1" dirty="0">
                <a:latin typeface="+mj-lt"/>
                <a:cs typeface="Arial" charset="0"/>
              </a:rPr>
              <a:t>Q</a:t>
            </a:r>
            <a:r>
              <a:rPr lang="en-US" sz="26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Control what value is being stored with </a:t>
            </a:r>
            <a:r>
              <a:rPr lang="en-US" sz="3200" i="1" dirty="0">
                <a:latin typeface="+mj-lt"/>
                <a:cs typeface="Arial" charset="0"/>
              </a:rPr>
              <a:t>S</a:t>
            </a:r>
            <a:r>
              <a:rPr lang="en-US" sz="3200" dirty="0">
                <a:latin typeface="+mj-lt"/>
                <a:cs typeface="Arial" charset="0"/>
              </a:rPr>
              <a:t>, </a:t>
            </a:r>
            <a:r>
              <a:rPr lang="en-US" sz="3200" i="1" dirty="0">
                <a:latin typeface="+mj-lt"/>
                <a:cs typeface="Arial" charset="0"/>
              </a:rPr>
              <a:t>R</a:t>
            </a:r>
            <a:r>
              <a:rPr lang="en-US" sz="3200" dirty="0">
                <a:latin typeface="+mj-lt"/>
                <a:cs typeface="Arial" charset="0"/>
              </a:rPr>
              <a:t> inputs</a:t>
            </a:r>
          </a:p>
          <a:p>
            <a:pPr marL="742950" lvl="1" indent="-285750">
              <a:buFontTx/>
              <a:buChar char="–"/>
            </a:pP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Set: </a:t>
            </a:r>
            <a:r>
              <a:rPr lang="en-US" sz="3200" dirty="0">
                <a:latin typeface="+mj-lt"/>
                <a:cs typeface="Arial" charset="0"/>
              </a:rPr>
              <a:t>Make the output 1 </a:t>
            </a:r>
          </a:p>
          <a:p>
            <a:pPr lvl="1"/>
            <a:r>
              <a:rPr lang="en-US" sz="3200" dirty="0">
                <a:latin typeface="+mj-lt"/>
                <a:cs typeface="Arial" charset="0"/>
              </a:rPr>
              <a:t>   (</a:t>
            </a:r>
            <a:r>
              <a:rPr lang="en-US" sz="3200" i="1" dirty="0">
                <a:latin typeface="+mj-lt"/>
                <a:cs typeface="Arial" charset="0"/>
              </a:rPr>
              <a:t>S </a:t>
            </a:r>
            <a:r>
              <a:rPr lang="en-US" sz="3200" dirty="0">
                <a:latin typeface="+mj-lt"/>
                <a:cs typeface="Arial" charset="0"/>
              </a:rPr>
              <a:t>= 1, </a:t>
            </a:r>
            <a:r>
              <a:rPr lang="en-US" sz="3200" i="1" dirty="0">
                <a:latin typeface="+mj-lt"/>
                <a:cs typeface="Arial" charset="0"/>
              </a:rPr>
              <a:t>R </a:t>
            </a:r>
            <a:r>
              <a:rPr lang="en-US" sz="3200" dirty="0">
                <a:latin typeface="+mj-lt"/>
                <a:cs typeface="Arial" charset="0"/>
              </a:rPr>
              <a:t>= 0, </a:t>
            </a:r>
            <a:r>
              <a:rPr lang="en-US" sz="3200" i="1" dirty="0">
                <a:latin typeface="+mj-lt"/>
                <a:cs typeface="Arial" charset="0"/>
              </a:rPr>
              <a:t>Q</a:t>
            </a:r>
            <a:r>
              <a:rPr lang="en-US" sz="3200" dirty="0">
                <a:latin typeface="+mj-lt"/>
                <a:cs typeface="Arial" charset="0"/>
              </a:rPr>
              <a:t> = 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1</a:t>
            </a:r>
            <a:r>
              <a:rPr lang="en-US" sz="3200" dirty="0">
                <a:latin typeface="+mj-lt"/>
                <a:cs typeface="Arial" charset="0"/>
              </a:rPr>
              <a:t>)</a:t>
            </a:r>
          </a:p>
          <a:p>
            <a:pPr marL="742950" lvl="1" indent="-285750">
              <a:buFontTx/>
              <a:buChar char="–"/>
            </a:pP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Reset: </a:t>
            </a:r>
            <a:r>
              <a:rPr lang="en-US" sz="3200" dirty="0">
                <a:latin typeface="+mj-lt"/>
                <a:cs typeface="Arial" charset="0"/>
              </a:rPr>
              <a:t>Make the output 0 </a:t>
            </a:r>
          </a:p>
          <a:p>
            <a:pPr lvl="1"/>
            <a:r>
              <a:rPr lang="en-US" sz="3200" dirty="0">
                <a:latin typeface="+mj-lt"/>
                <a:cs typeface="Arial" charset="0"/>
              </a:rPr>
              <a:t>   (</a:t>
            </a:r>
            <a:r>
              <a:rPr lang="en-US" sz="3200" i="1" dirty="0">
                <a:latin typeface="+mj-lt"/>
                <a:cs typeface="Arial" charset="0"/>
              </a:rPr>
              <a:t>S </a:t>
            </a:r>
            <a:r>
              <a:rPr lang="en-US" sz="3200" dirty="0">
                <a:latin typeface="+mj-lt"/>
                <a:cs typeface="Arial" charset="0"/>
              </a:rPr>
              <a:t>= 0, </a:t>
            </a:r>
            <a:r>
              <a:rPr lang="en-US" sz="3200" i="1" dirty="0">
                <a:latin typeface="+mj-lt"/>
                <a:cs typeface="Arial" charset="0"/>
              </a:rPr>
              <a:t>R </a:t>
            </a:r>
            <a:r>
              <a:rPr lang="en-US" sz="3200" dirty="0">
                <a:latin typeface="+mj-lt"/>
                <a:cs typeface="Arial" charset="0"/>
              </a:rPr>
              <a:t>= 1, </a:t>
            </a:r>
            <a:r>
              <a:rPr lang="en-US" sz="3200" i="1" dirty="0">
                <a:latin typeface="+mj-lt"/>
                <a:cs typeface="Arial" charset="0"/>
              </a:rPr>
              <a:t>Q</a:t>
            </a:r>
            <a:r>
              <a:rPr lang="en-US" sz="3200" dirty="0">
                <a:latin typeface="+mj-lt"/>
                <a:cs typeface="Arial" charset="0"/>
              </a:rPr>
              <a:t> = 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0</a:t>
            </a:r>
            <a:r>
              <a:rPr lang="en-US" sz="32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buFontTx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+mj-lt"/>
                <a:cs typeface="Arial" charset="0"/>
              </a:rPr>
              <a:t>Avoid invalid state </a:t>
            </a:r>
          </a:p>
          <a:p>
            <a:r>
              <a:rPr lang="en-US" sz="3200" b="1" dirty="0">
                <a:solidFill>
                  <a:srgbClr val="C00000"/>
                </a:solidFill>
                <a:latin typeface="+mj-lt"/>
                <a:cs typeface="Arial" charset="0"/>
              </a:rPr>
              <a:t>	(when </a:t>
            </a:r>
            <a:r>
              <a:rPr lang="en-US" sz="3200" b="1" i="1" dirty="0">
                <a:solidFill>
                  <a:srgbClr val="C00000"/>
                </a:solidFill>
                <a:latin typeface="+mj-lt"/>
                <a:cs typeface="Arial" charset="0"/>
              </a:rPr>
              <a:t>S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Arial" charset="0"/>
              </a:rPr>
              <a:t> = </a:t>
            </a:r>
            <a:r>
              <a:rPr lang="en-US" sz="3200" b="1" i="1" dirty="0">
                <a:solidFill>
                  <a:srgbClr val="C00000"/>
                </a:solidFill>
                <a:latin typeface="+mj-lt"/>
                <a:cs typeface="Arial" charset="0"/>
              </a:rPr>
              <a:t>R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Arial" charset="0"/>
              </a:rPr>
              <a:t> = 1)</a:t>
            </a:r>
          </a:p>
          <a:p>
            <a:pPr marL="342900" indent="-342900"/>
            <a:endParaRPr lang="en-US" sz="2400" b="1" i="1" baseline="-25000" dirty="0">
              <a:solidFill>
                <a:srgbClr val="FF3300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SR Latch Symbol</a:t>
            </a:r>
          </a:p>
        </p:txBody>
      </p:sp>
    </p:spTree>
    <p:extLst>
      <p:ext uri="{BB962C8B-B14F-4D97-AF65-F5344CB8AC3E}">
        <p14:creationId xmlns:p14="http://schemas.microsoft.com/office/powerpoint/2010/main" val="28083149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949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6422505" y="2819400"/>
          <a:ext cx="2752725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6" name="VISIO" r:id="rId8" imgW="885960" imgH="913680" progId="Visio.Drawing.6">
                  <p:embed/>
                </p:oleObj>
              </mc:Choice>
              <mc:Fallback>
                <p:oleObj name="VISIO" r:id="rId8" imgW="885960" imgH="913680" progId="Visio.Drawing.6">
                  <p:embed/>
                  <p:pic>
                    <p:nvPicPr>
                      <p:cNvPr id="95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505" y="2819400"/>
                        <a:ext cx="2752725" cy="284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94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949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0668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Two inputs: </a:t>
            </a:r>
            <a:r>
              <a:rPr lang="en-US" sz="3200" i="1" dirty="0">
                <a:latin typeface="+mj-lt"/>
                <a:cs typeface="Arial" charset="0"/>
              </a:rPr>
              <a:t>CLK</a:t>
            </a:r>
            <a:r>
              <a:rPr lang="en-US" sz="3200" dirty="0">
                <a:latin typeface="+mj-lt"/>
                <a:cs typeface="Arial" charset="0"/>
              </a:rPr>
              <a:t>, </a:t>
            </a:r>
            <a:r>
              <a:rPr lang="en-US" sz="3200" i="1" dirty="0">
                <a:latin typeface="+mj-lt"/>
                <a:cs typeface="Arial" charset="0"/>
              </a:rPr>
              <a:t>D</a:t>
            </a:r>
          </a:p>
          <a:p>
            <a:pPr marL="742950" lvl="1" indent="-285750">
              <a:buFontTx/>
              <a:buChar char="–"/>
            </a:pP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CLK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:</a:t>
            </a:r>
            <a:r>
              <a:rPr lang="en-US" sz="26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controls </a:t>
            </a:r>
            <a:r>
              <a:rPr lang="en-US" sz="2600" i="1" dirty="0">
                <a:latin typeface="+mj-lt"/>
                <a:cs typeface="Arial" charset="0"/>
              </a:rPr>
              <a:t>when</a:t>
            </a:r>
            <a:r>
              <a:rPr lang="en-US" sz="2600" dirty="0">
                <a:latin typeface="+mj-lt"/>
                <a:cs typeface="Arial" charset="0"/>
              </a:rPr>
              <a:t> the output changes</a:t>
            </a:r>
          </a:p>
          <a:p>
            <a:pPr marL="742950" lvl="1" indent="-285750">
              <a:buFontTx/>
              <a:buChar char="–"/>
            </a:pP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D</a:t>
            </a:r>
            <a:r>
              <a:rPr lang="en-US" sz="2600" dirty="0">
                <a:latin typeface="+mj-lt"/>
                <a:cs typeface="Arial" charset="0"/>
              </a:rPr>
              <a:t> (the data input): controls </a:t>
            </a:r>
            <a:r>
              <a:rPr lang="en-US" sz="2600" i="1" dirty="0">
                <a:latin typeface="+mj-lt"/>
                <a:cs typeface="Arial" charset="0"/>
              </a:rPr>
              <a:t>what</a:t>
            </a:r>
            <a:r>
              <a:rPr lang="en-US" sz="2600" dirty="0">
                <a:latin typeface="+mj-lt"/>
                <a:cs typeface="Arial" charset="0"/>
              </a:rPr>
              <a:t> the output changes to</a:t>
            </a:r>
          </a:p>
          <a:p>
            <a:pPr marL="342900" indent="-342900"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Function</a:t>
            </a:r>
          </a:p>
          <a:p>
            <a:pPr marL="742950" lvl="1" indent="-285750"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When </a:t>
            </a:r>
            <a:r>
              <a:rPr lang="en-US" sz="2600" b="1" i="1" dirty="0">
                <a:latin typeface="+mj-lt"/>
                <a:cs typeface="Arial" charset="0"/>
              </a:rPr>
              <a:t>CLK</a:t>
            </a:r>
            <a:r>
              <a:rPr lang="en-US" sz="2600" b="1" dirty="0">
                <a:latin typeface="+mj-lt"/>
                <a:cs typeface="Arial" charset="0"/>
              </a:rPr>
              <a:t> = 1</a:t>
            </a:r>
            <a:r>
              <a:rPr lang="en-US" sz="2600" dirty="0">
                <a:latin typeface="+mj-lt"/>
                <a:cs typeface="Arial" charset="0"/>
              </a:rPr>
              <a:t>, </a:t>
            </a:r>
          </a:p>
          <a:p>
            <a:pPr lvl="1"/>
            <a:r>
              <a:rPr lang="en-US" sz="2600" i="1" dirty="0">
                <a:latin typeface="+mj-lt"/>
                <a:cs typeface="Arial" charset="0"/>
              </a:rPr>
              <a:t>   D</a:t>
            </a:r>
            <a:r>
              <a:rPr lang="en-US" sz="2600" dirty="0">
                <a:latin typeface="+mj-lt"/>
                <a:cs typeface="Arial" charset="0"/>
              </a:rPr>
              <a:t> passes through to </a:t>
            </a:r>
            <a:r>
              <a:rPr lang="en-US" sz="2600" i="1" dirty="0">
                <a:latin typeface="+mj-lt"/>
                <a:cs typeface="Arial" charset="0"/>
              </a:rPr>
              <a:t>Q </a:t>
            </a:r>
            <a:r>
              <a:rPr lang="en-US" sz="2600" dirty="0">
                <a:latin typeface="+mj-lt"/>
                <a:cs typeface="Arial" charset="0"/>
              </a:rPr>
              <a:t>(</a:t>
            </a:r>
            <a:r>
              <a:rPr lang="en-US" sz="2600" i="1" dirty="0">
                <a:latin typeface="+mj-lt"/>
                <a:cs typeface="Arial" charset="0"/>
              </a:rPr>
              <a:t>transparent</a:t>
            </a:r>
            <a:r>
              <a:rPr lang="en-US" sz="2600" dirty="0">
                <a:latin typeface="+mj-lt"/>
                <a:cs typeface="Arial" charset="0"/>
              </a:rPr>
              <a:t>)</a:t>
            </a:r>
            <a:endParaRPr lang="en-US" sz="2600" i="1" dirty="0">
              <a:latin typeface="+mj-lt"/>
              <a:cs typeface="Arial" charset="0"/>
            </a:endParaRPr>
          </a:p>
          <a:p>
            <a:pPr marL="742950" lvl="1" indent="-285750"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When </a:t>
            </a:r>
            <a:r>
              <a:rPr lang="en-US" sz="2600" b="1" i="1" dirty="0">
                <a:latin typeface="+mj-lt"/>
                <a:cs typeface="Arial" charset="0"/>
              </a:rPr>
              <a:t>CLK</a:t>
            </a:r>
            <a:r>
              <a:rPr lang="en-US" sz="2600" b="1" dirty="0">
                <a:latin typeface="+mj-lt"/>
                <a:cs typeface="Arial" charset="0"/>
              </a:rPr>
              <a:t> = 0</a:t>
            </a:r>
            <a:r>
              <a:rPr lang="en-US" sz="2600" dirty="0">
                <a:latin typeface="+mj-lt"/>
                <a:cs typeface="Arial" charset="0"/>
              </a:rPr>
              <a:t>, </a:t>
            </a:r>
          </a:p>
          <a:p>
            <a:pPr lvl="1"/>
            <a:r>
              <a:rPr lang="en-US" sz="2600" i="1" dirty="0">
                <a:latin typeface="+mj-lt"/>
                <a:cs typeface="Arial" charset="0"/>
              </a:rPr>
              <a:t>   Q</a:t>
            </a:r>
            <a:r>
              <a:rPr lang="en-US" sz="2600" dirty="0">
                <a:latin typeface="+mj-lt"/>
                <a:cs typeface="Arial" charset="0"/>
              </a:rPr>
              <a:t> holds its previous value (</a:t>
            </a:r>
            <a:r>
              <a:rPr lang="en-US" sz="2600" i="1" dirty="0">
                <a:latin typeface="+mj-lt"/>
                <a:cs typeface="Arial" charset="0"/>
              </a:rPr>
              <a:t>opaque</a:t>
            </a:r>
            <a:r>
              <a:rPr lang="en-US" sz="2600" dirty="0">
                <a:latin typeface="+mj-lt"/>
                <a:cs typeface="Arial" charset="0"/>
              </a:rPr>
              <a:t>)</a:t>
            </a:r>
            <a:endParaRPr lang="en-US" sz="2600" i="1" baseline="-25000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Avoids invalid case when </a:t>
            </a:r>
          </a:p>
          <a:p>
            <a:r>
              <a:rPr lang="en-US" sz="3200" i="1" dirty="0">
                <a:latin typeface="+mj-lt"/>
                <a:cs typeface="Arial" charset="0"/>
              </a:rPr>
              <a:t>   Q </a:t>
            </a:r>
            <a:r>
              <a:rPr lang="en-US" sz="3200" dirty="0">
                <a:latin typeface="+mj-lt"/>
                <a:cs typeface="Arial" charset="0"/>
              </a:rPr>
              <a:t>≠ NOT </a:t>
            </a:r>
            <a:r>
              <a:rPr lang="en-US" sz="3200" i="1" dirty="0">
                <a:latin typeface="+mj-lt"/>
                <a:cs typeface="Arial" charset="0"/>
              </a:rPr>
              <a:t>Q</a:t>
            </a:r>
          </a:p>
        </p:txBody>
      </p:sp>
      <p:sp>
        <p:nvSpPr>
          <p:cNvPr id="95949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90800" y="502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 Latch</a:t>
            </a:r>
          </a:p>
        </p:txBody>
      </p:sp>
    </p:spTree>
    <p:extLst>
      <p:ext uri="{BB962C8B-B14F-4D97-AF65-F5344CB8AC3E}">
        <p14:creationId xmlns:p14="http://schemas.microsoft.com/office/powerpoint/2010/main" val="3354989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0516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/>
          </p:nvPr>
        </p:nvGraphicFramePr>
        <p:xfrm>
          <a:off x="1143000" y="1295400"/>
          <a:ext cx="49530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8" name="VISIO" r:id="rId8" imgW="1836720" imgH="657360" progId="Visio.Drawing.6">
                  <p:embed/>
                </p:oleObj>
              </mc:Choice>
              <mc:Fallback>
                <p:oleObj name="VISIO" r:id="rId8" imgW="1836720" imgH="657360" progId="Visio.Drawing.6">
                  <p:embed/>
                  <p:pic>
                    <p:nvPicPr>
                      <p:cNvPr id="96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49530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6553200" y="1295400"/>
          <a:ext cx="1677987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9" name="VISIO" r:id="rId10" imgW="491760" imgH="603000" progId="Visio.Drawing.6">
                  <p:embed/>
                </p:oleObj>
              </mc:Choice>
              <mc:Fallback>
                <p:oleObj name="VISIO" r:id="rId10" imgW="491760" imgH="603000" progId="Visio.Drawing.6">
                  <p:embed/>
                  <p:pic>
                    <p:nvPicPr>
                      <p:cNvPr id="96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295400"/>
                        <a:ext cx="1677987" cy="196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8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/>
          </p:nvPr>
        </p:nvGraphicFramePr>
        <p:xfrm>
          <a:off x="1562100" y="3506787"/>
          <a:ext cx="6019800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0" name="VISIO" r:id="rId12" imgW="1857240" imgH="637920" progId="Visio.Drawing.6">
                  <p:embed/>
                </p:oleObj>
              </mc:Choice>
              <mc:Fallback>
                <p:oleObj name="VISIO" r:id="rId12" imgW="1857240" imgH="637920" progId="Visio.Drawing.6">
                  <p:embed/>
                  <p:pic>
                    <p:nvPicPr>
                      <p:cNvPr id="9605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506787"/>
                        <a:ext cx="6019800" cy="197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051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 Latch Internal Circuit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0" y="4572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3400" y="4572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5400" y="4572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200" y="4572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4572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4953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43400" y="4953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4953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4953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53200" y="4953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57600" y="4191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43400" y="4191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4191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91200" y="4191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53200" y="4191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4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1543" name="Object 7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/>
          </p:nvPr>
        </p:nvGraphicFramePr>
        <p:xfrm>
          <a:off x="6280150" y="1108197"/>
          <a:ext cx="2863850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4" name="VISIO" r:id="rId7" imgW="963360" imgH="914400" progId="Visio.Drawing.6">
                  <p:embed/>
                </p:oleObj>
              </mc:Choice>
              <mc:Fallback>
                <p:oleObj name="VISIO" r:id="rId7" imgW="963360" imgH="914400" progId="Visio.Drawing.6">
                  <p:embed/>
                  <p:pic>
                    <p:nvPicPr>
                      <p:cNvPr id="9615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1108197"/>
                        <a:ext cx="2863850" cy="271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15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15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990600"/>
            <a:ext cx="6019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Inputs: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3200" i="1" dirty="0">
                <a:latin typeface="+mj-lt"/>
                <a:cs typeface="Arial" charset="0"/>
              </a:rPr>
              <a:t>CLK</a:t>
            </a:r>
            <a:r>
              <a:rPr lang="en-US" sz="3200" dirty="0">
                <a:latin typeface="+mj-lt"/>
                <a:cs typeface="Arial" charset="0"/>
              </a:rPr>
              <a:t>, </a:t>
            </a:r>
            <a:r>
              <a:rPr lang="en-US" sz="3200" i="1" dirty="0">
                <a:latin typeface="+mj-lt"/>
                <a:cs typeface="Arial" charset="0"/>
              </a:rPr>
              <a:t>D</a:t>
            </a:r>
          </a:p>
          <a:p>
            <a:pPr marL="342900" indent="-342900"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Function</a:t>
            </a:r>
          </a:p>
          <a:p>
            <a:pPr marL="742950" lvl="1" indent="-285750">
              <a:buFontTx/>
              <a:buChar char="–"/>
            </a:pPr>
            <a:r>
              <a:rPr lang="en-US" sz="2500" dirty="0">
                <a:latin typeface="+mj-lt"/>
                <a:cs typeface="Arial" charset="0"/>
              </a:rPr>
              <a:t>Samples </a:t>
            </a:r>
            <a:r>
              <a:rPr lang="en-US" sz="2500" i="1" dirty="0">
                <a:latin typeface="+mj-lt"/>
                <a:cs typeface="Arial" charset="0"/>
              </a:rPr>
              <a:t>D</a:t>
            </a:r>
            <a:r>
              <a:rPr lang="en-US" sz="2500" dirty="0">
                <a:latin typeface="+mj-lt"/>
                <a:cs typeface="Arial" charset="0"/>
              </a:rPr>
              <a:t> on rising edge of </a:t>
            </a:r>
            <a:r>
              <a:rPr lang="en-US" sz="2500" i="1" dirty="0">
                <a:latin typeface="+mj-lt"/>
                <a:cs typeface="Arial" charset="0"/>
              </a:rPr>
              <a:t>CLK</a:t>
            </a:r>
          </a:p>
          <a:p>
            <a:pPr marL="1143000" lvl="2" indent="-228600">
              <a:buFontTx/>
              <a:buChar char="•"/>
            </a:pPr>
            <a:r>
              <a:rPr lang="en-US" sz="2500" dirty="0">
                <a:latin typeface="+mj-lt"/>
                <a:cs typeface="Arial" charset="0"/>
              </a:rPr>
              <a:t>When </a:t>
            </a:r>
            <a:r>
              <a:rPr lang="en-US" sz="2500" i="1" dirty="0">
                <a:latin typeface="+mj-lt"/>
                <a:cs typeface="Arial" charset="0"/>
              </a:rPr>
              <a:t>CLK</a:t>
            </a:r>
            <a:r>
              <a:rPr lang="en-US" sz="2500" dirty="0">
                <a:latin typeface="+mj-lt"/>
                <a:cs typeface="Arial" charset="0"/>
              </a:rPr>
              <a:t> rises from 0 to 1, </a:t>
            </a:r>
            <a:r>
              <a:rPr lang="en-US" sz="2500" i="1" dirty="0">
                <a:latin typeface="+mj-lt"/>
                <a:cs typeface="Arial" charset="0"/>
              </a:rPr>
              <a:t>D</a:t>
            </a:r>
            <a:r>
              <a:rPr lang="en-US" sz="2500" dirty="0">
                <a:latin typeface="+mj-lt"/>
                <a:cs typeface="Arial" charset="0"/>
              </a:rPr>
              <a:t> passes through to </a:t>
            </a:r>
            <a:r>
              <a:rPr lang="en-US" sz="2500" i="1" dirty="0">
                <a:latin typeface="+mj-lt"/>
                <a:cs typeface="Arial" charset="0"/>
              </a:rPr>
              <a:t>Q</a:t>
            </a:r>
          </a:p>
          <a:p>
            <a:pPr marL="1143000" lvl="2" indent="-228600">
              <a:buFontTx/>
              <a:buChar char="•"/>
            </a:pPr>
            <a:r>
              <a:rPr lang="en-US" sz="2500" dirty="0">
                <a:latin typeface="+mj-lt"/>
                <a:cs typeface="Arial" charset="0"/>
              </a:rPr>
              <a:t>Otherwise, </a:t>
            </a:r>
            <a:r>
              <a:rPr lang="en-US" sz="2500" i="1" dirty="0">
                <a:latin typeface="+mj-lt"/>
                <a:cs typeface="Arial" charset="0"/>
              </a:rPr>
              <a:t>Q</a:t>
            </a:r>
            <a:r>
              <a:rPr lang="en-US" sz="2500" dirty="0">
                <a:latin typeface="+mj-lt"/>
                <a:cs typeface="Arial" charset="0"/>
              </a:rPr>
              <a:t> holds its previous value</a:t>
            </a:r>
          </a:p>
          <a:p>
            <a:pPr marL="742950" lvl="1" indent="-285750">
              <a:buFontTx/>
              <a:buChar char="–"/>
            </a:pPr>
            <a:r>
              <a:rPr lang="en-US" sz="2500" i="1" dirty="0">
                <a:latin typeface="+mj-lt"/>
                <a:cs typeface="Arial" charset="0"/>
              </a:rPr>
              <a:t>Q </a:t>
            </a:r>
            <a:r>
              <a:rPr lang="en-US" sz="2500" dirty="0">
                <a:latin typeface="+mj-lt"/>
                <a:cs typeface="Arial" charset="0"/>
              </a:rPr>
              <a:t>changes only on rising edge of </a:t>
            </a:r>
            <a:r>
              <a:rPr lang="en-US" sz="2500" i="1" dirty="0">
                <a:latin typeface="+mj-lt"/>
                <a:cs typeface="Arial" charset="0"/>
              </a:rPr>
              <a:t>CLK</a:t>
            </a:r>
          </a:p>
          <a:p>
            <a:pPr marL="342900" indent="-342900"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Called </a:t>
            </a:r>
            <a:r>
              <a:rPr lang="en-US" sz="3200" i="1" dirty="0">
                <a:latin typeface="+mj-lt"/>
                <a:cs typeface="Arial" charset="0"/>
              </a:rPr>
              <a:t>edge-triggered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Activated on the clock edge</a:t>
            </a:r>
          </a:p>
          <a:p>
            <a:pPr marL="342900" indent="-342900"/>
            <a:endParaRPr lang="en-US" sz="2400" i="1" baseline="-250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 Flip-Flop</a:t>
            </a:r>
          </a:p>
        </p:txBody>
      </p:sp>
    </p:spTree>
    <p:extLst>
      <p:ext uri="{BB962C8B-B14F-4D97-AF65-F5344CB8AC3E}">
        <p14:creationId xmlns:p14="http://schemas.microsoft.com/office/powerpoint/2010/main" val="3879801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6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/>
          </p:nvPr>
        </p:nvGraphicFramePr>
        <p:xfrm>
          <a:off x="4572000" y="1828800"/>
          <a:ext cx="35052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8" name="VISIO" r:id="rId8" imgW="1400040" imgH="1085760" progId="Visio.Drawing.6">
                  <p:embed/>
                </p:oleObj>
              </mc:Choice>
              <mc:Fallback>
                <p:oleObj name="VISIO" r:id="rId8" imgW="1400040" imgH="1085760" progId="Visio.Drawing.6">
                  <p:embed/>
                  <p:pic>
                    <p:nvPicPr>
                      <p:cNvPr id="962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28800"/>
                        <a:ext cx="3505200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6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2569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Two back-to-back latches (L1 and L2) controlled by complementary clocks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When </a:t>
            </a:r>
            <a:r>
              <a:rPr lang="en-US" sz="2400" b="1" i="1" dirty="0">
                <a:solidFill>
                  <a:schemeClr val="accent1"/>
                </a:solidFill>
                <a:latin typeface="+mj-lt"/>
                <a:cs typeface="Arial" charset="0"/>
              </a:rPr>
              <a:t>CLK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Arial" charset="0"/>
              </a:rPr>
              <a:t>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L1 is transparent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L2 is opaque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+mj-lt"/>
                <a:cs typeface="Arial" charset="0"/>
              </a:rPr>
              <a:t>D</a:t>
            </a:r>
            <a:r>
              <a:rPr lang="en-US" sz="2000" dirty="0">
                <a:latin typeface="+mj-lt"/>
                <a:cs typeface="Arial" charset="0"/>
              </a:rPr>
              <a:t> passes through to N1</a:t>
            </a:r>
            <a:endParaRPr lang="en-US" sz="20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When </a:t>
            </a:r>
            <a:r>
              <a:rPr lang="en-US" sz="2400" b="1" i="1" dirty="0">
                <a:solidFill>
                  <a:schemeClr val="accent1"/>
                </a:solidFill>
                <a:latin typeface="+mj-lt"/>
                <a:cs typeface="Arial" charset="0"/>
              </a:rPr>
              <a:t>CLK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Arial" charset="0"/>
              </a:rPr>
              <a:t> = 1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L2 is transparent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L1 is opaque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N1 passes through to </a:t>
            </a:r>
            <a:r>
              <a:rPr lang="en-US" sz="2000" i="1" dirty="0">
                <a:latin typeface="+mj-lt"/>
                <a:cs typeface="Arial" charset="0"/>
              </a:rPr>
              <a:t>Q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Thus, on the edge of the clock (when </a:t>
            </a:r>
            <a:r>
              <a:rPr lang="en-US" sz="2400" b="1" i="1" dirty="0">
                <a:solidFill>
                  <a:schemeClr val="accent1"/>
                </a:solidFill>
                <a:latin typeface="+mj-lt"/>
                <a:cs typeface="Arial" charset="0"/>
              </a:rPr>
              <a:t>CLK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Arial" charset="0"/>
              </a:rPr>
              <a:t> rises from 0   1</a:t>
            </a:r>
            <a:r>
              <a:rPr lang="en-US" sz="2400" dirty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+mj-lt"/>
                <a:cs typeface="Arial" charset="0"/>
              </a:rPr>
              <a:t>D</a:t>
            </a:r>
            <a:r>
              <a:rPr lang="en-US" sz="2000" dirty="0">
                <a:latin typeface="+mj-lt"/>
                <a:cs typeface="Arial" charset="0"/>
              </a:rPr>
              <a:t> passes through to </a:t>
            </a:r>
            <a:r>
              <a:rPr lang="en-US" sz="2000" i="1" dirty="0">
                <a:latin typeface="+mj-lt"/>
                <a:cs typeface="Arial" charset="0"/>
              </a:rPr>
              <a:t>Q</a:t>
            </a:r>
          </a:p>
          <a:p>
            <a:pPr marL="342900" indent="-342900">
              <a:spcBef>
                <a:spcPct val="20000"/>
              </a:spcBef>
            </a:pPr>
            <a:endParaRPr lang="en-US" sz="2400" i="1" baseline="-25000" dirty="0">
              <a:latin typeface="+mj-lt"/>
              <a:cs typeface="Arial" charset="0"/>
            </a:endParaRPr>
          </a:p>
        </p:txBody>
      </p:sp>
      <p:sp>
        <p:nvSpPr>
          <p:cNvPr id="962571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467600" y="5105400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 Flip-Flop Internal Circuit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22860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26670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38100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41910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8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9974" name="Object 6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/>
          </p:nvPr>
        </p:nvGraphicFramePr>
        <p:xfrm>
          <a:off x="685800" y="3276599"/>
          <a:ext cx="8305800" cy="222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0" name="VISIO" r:id="rId7" imgW="4835160" imgH="1292040" progId="Visio.Drawing.6">
                  <p:embed/>
                </p:oleObj>
              </mc:Choice>
              <mc:Fallback>
                <p:oleObj name="VISIO" r:id="rId7" imgW="4835160" imgH="1292040" progId="Visio.Drawing.6">
                  <p:embed/>
                  <p:pic>
                    <p:nvPicPr>
                      <p:cNvPr id="9799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76599"/>
                        <a:ext cx="8305800" cy="2220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 Latch vs. D Flip-Flop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2590800" y="1066800"/>
          <a:ext cx="13668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1" name="VISIO" r:id="rId9" imgW="491547" imgH="602985" progId="Visio.Drawing.6">
                  <p:embed/>
                </p:oleObj>
              </mc:Choice>
              <mc:Fallback>
                <p:oleObj name="VISIO" r:id="rId9" imgW="491547" imgH="602985" progId="Visio.Drawing.6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66800"/>
                        <a:ext cx="136683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4648200" y="1066800"/>
          <a:ext cx="1404938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12" name="VISIO" r:id="rId11" imgW="494600" imgH="602985" progId="Visio.Drawing.6">
                  <p:embed/>
                </p:oleObj>
              </mc:Choice>
              <mc:Fallback>
                <p:oleObj name="VISIO" r:id="rId11" imgW="494600" imgH="602985" progId="Visio.Drawing.6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1404938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67736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461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1371600" y="1066800"/>
          <a:ext cx="2463041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5" name="VISIO" r:id="rId7" imgW="1228680" imgH="2317680" progId="Visio.Drawing.6">
                  <p:embed/>
                </p:oleObj>
              </mc:Choice>
              <mc:Fallback>
                <p:oleObj name="VISIO" r:id="rId7" imgW="1228680" imgH="2317680" progId="Visio.Drawing.6">
                  <p:embed/>
                  <p:pic>
                    <p:nvPicPr>
                      <p:cNvPr id="964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2463041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4613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/>
          </p:nvPr>
        </p:nvGraphicFramePr>
        <p:xfrm>
          <a:off x="4572000" y="2209800"/>
          <a:ext cx="38100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6" name="VISIO" r:id="rId9" imgW="891000" imgH="488880" progId="Visio.Drawing.6">
                  <p:embed/>
                </p:oleObj>
              </mc:Choice>
              <mc:Fallback>
                <p:oleObj name="VISIO" r:id="rId9" imgW="891000" imgH="488880" progId="Visio.Drawing.6">
                  <p:embed/>
                  <p:pic>
                    <p:nvPicPr>
                      <p:cNvPr id="964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09800"/>
                        <a:ext cx="3810000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6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Registers: Multi-bit Flip-Flop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29000" y="1600200"/>
            <a:ext cx="2133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29000" y="4800600"/>
            <a:ext cx="2133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4169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100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321024" y="3429000"/>
          <a:ext cx="4003576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0" name="VISIO" r:id="rId6" imgW="2128680" imgH="1174680" progId="Visio.Drawing.6">
                  <p:embed/>
                </p:oleObj>
              </mc:Choice>
              <mc:Fallback>
                <p:oleObj name="VISIO" r:id="rId6" imgW="2128680" imgH="1174680" progId="Visio.Drawing.6">
                  <p:embed/>
                  <p:pic>
                    <p:nvPicPr>
                      <p:cNvPr id="9810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024" y="3429000"/>
                        <a:ext cx="4003576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1002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Inputs: </a:t>
            </a:r>
            <a:r>
              <a:rPr lang="en-US" sz="3200" i="1" dirty="0">
                <a:latin typeface="+mj-lt"/>
                <a:cs typeface="Arial" charset="0"/>
              </a:rPr>
              <a:t>CLK</a:t>
            </a:r>
            <a:r>
              <a:rPr lang="en-US" sz="3200" dirty="0">
                <a:latin typeface="+mj-lt"/>
                <a:cs typeface="Arial" charset="0"/>
              </a:rPr>
              <a:t>, </a:t>
            </a:r>
            <a:r>
              <a:rPr lang="en-US" sz="3200" i="1" dirty="0">
                <a:latin typeface="+mj-lt"/>
                <a:cs typeface="Arial" charset="0"/>
              </a:rPr>
              <a:t>D</a:t>
            </a:r>
            <a:r>
              <a:rPr lang="en-US" sz="3200" dirty="0">
                <a:latin typeface="+mj-lt"/>
                <a:cs typeface="Arial" charset="0"/>
              </a:rPr>
              <a:t>, </a:t>
            </a:r>
            <a:r>
              <a:rPr lang="en-US" sz="3200" i="1" dirty="0">
                <a:latin typeface="+mj-lt"/>
                <a:cs typeface="Arial" charset="0"/>
              </a:rPr>
              <a:t>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300" dirty="0">
                <a:latin typeface="+mj-lt"/>
                <a:cs typeface="Arial" charset="0"/>
              </a:rPr>
              <a:t>The enable input (</a:t>
            </a:r>
            <a:r>
              <a:rPr lang="en-US" sz="2300" i="1" dirty="0">
                <a:latin typeface="+mj-lt"/>
                <a:cs typeface="Arial" charset="0"/>
              </a:rPr>
              <a:t>EN</a:t>
            </a:r>
            <a:r>
              <a:rPr lang="en-US" sz="2300" dirty="0">
                <a:latin typeface="+mj-lt"/>
                <a:cs typeface="Arial" charset="0"/>
              </a:rPr>
              <a:t>) controls when new data (</a:t>
            </a:r>
            <a:r>
              <a:rPr lang="en-US" sz="2300" i="1" dirty="0">
                <a:latin typeface="+mj-lt"/>
                <a:cs typeface="Arial" charset="0"/>
              </a:rPr>
              <a:t>D</a:t>
            </a:r>
            <a:r>
              <a:rPr lang="en-US" sz="2300" dirty="0">
                <a:latin typeface="+mj-lt"/>
                <a:cs typeface="Arial" charset="0"/>
              </a:rPr>
              <a:t>) is stored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Function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300" b="1" i="1" dirty="0">
                <a:solidFill>
                  <a:schemeClr val="accent1"/>
                </a:solidFill>
                <a:latin typeface="+mj-lt"/>
                <a:cs typeface="Arial" charset="0"/>
              </a:rPr>
              <a:t>EN</a:t>
            </a:r>
            <a:r>
              <a:rPr lang="en-US" sz="2300" b="1" dirty="0">
                <a:solidFill>
                  <a:schemeClr val="accent1"/>
                </a:solidFill>
                <a:latin typeface="+mj-lt"/>
                <a:cs typeface="Arial" charset="0"/>
              </a:rPr>
              <a:t> = 1: </a:t>
            </a:r>
            <a:r>
              <a:rPr lang="en-US" sz="2300" i="1" dirty="0">
                <a:latin typeface="+mj-lt"/>
                <a:cs typeface="Arial" charset="0"/>
              </a:rPr>
              <a:t>D</a:t>
            </a:r>
            <a:r>
              <a:rPr lang="en-US" sz="2300" dirty="0">
                <a:latin typeface="+mj-lt"/>
                <a:cs typeface="Arial" charset="0"/>
              </a:rPr>
              <a:t> passes through to </a:t>
            </a:r>
            <a:r>
              <a:rPr lang="en-US" sz="2300" i="1" dirty="0">
                <a:latin typeface="+mj-lt"/>
                <a:cs typeface="Arial" charset="0"/>
              </a:rPr>
              <a:t>Q</a:t>
            </a:r>
            <a:r>
              <a:rPr lang="en-US" sz="2300" dirty="0">
                <a:latin typeface="+mj-lt"/>
                <a:cs typeface="Arial" charset="0"/>
              </a:rPr>
              <a:t> on the clock edge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300" b="1" i="1" dirty="0">
                <a:solidFill>
                  <a:schemeClr val="accent1"/>
                </a:solidFill>
                <a:latin typeface="+mj-lt"/>
                <a:cs typeface="Arial" charset="0"/>
              </a:rPr>
              <a:t>EN</a:t>
            </a:r>
            <a:r>
              <a:rPr lang="en-US" sz="2300" b="1" dirty="0">
                <a:solidFill>
                  <a:schemeClr val="accent1"/>
                </a:solidFill>
                <a:latin typeface="+mj-lt"/>
                <a:cs typeface="Arial" charset="0"/>
              </a:rPr>
              <a:t> = 0: </a:t>
            </a:r>
            <a:r>
              <a:rPr lang="en-US" sz="2300" dirty="0">
                <a:latin typeface="+mj-lt"/>
                <a:cs typeface="Arial" charset="0"/>
              </a:rPr>
              <a:t>the flip-flop retains its previous state</a:t>
            </a:r>
            <a:endParaRPr lang="en-US" sz="2300" i="1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Enabled Flip-Flops</a:t>
            </a:r>
          </a:p>
        </p:txBody>
      </p:sp>
    </p:spTree>
    <p:extLst>
      <p:ext uri="{BB962C8B-B14F-4D97-AF65-F5344CB8AC3E}">
        <p14:creationId xmlns:p14="http://schemas.microsoft.com/office/powerpoint/2010/main" val="45461793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48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766218" y="2819400"/>
          <a:ext cx="3611563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4" name="VISIO" r:id="rId7" imgW="1066320" imgH="903240" progId="Visio.Drawing.6">
                  <p:embed/>
                </p:oleObj>
              </mc:Choice>
              <mc:Fallback>
                <p:oleObj name="VISIO" r:id="rId7" imgW="1066320" imgH="903240" progId="Visio.Drawing.6">
                  <p:embed/>
                  <p:pic>
                    <p:nvPicPr>
                      <p:cNvPr id="983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218" y="2819400"/>
                        <a:ext cx="3611563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30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Inputs: </a:t>
            </a:r>
            <a:r>
              <a:rPr lang="en-US" sz="3200" i="1" dirty="0">
                <a:latin typeface="+mj-lt"/>
                <a:cs typeface="Arial" charset="0"/>
              </a:rPr>
              <a:t>CLK</a:t>
            </a:r>
            <a:r>
              <a:rPr lang="en-US" sz="3200" dirty="0">
                <a:latin typeface="+mj-lt"/>
                <a:cs typeface="Arial" charset="0"/>
              </a:rPr>
              <a:t>, </a:t>
            </a:r>
            <a:r>
              <a:rPr lang="en-US" sz="3200" i="1" dirty="0">
                <a:latin typeface="+mj-lt"/>
                <a:cs typeface="Arial" charset="0"/>
              </a:rPr>
              <a:t>D</a:t>
            </a:r>
            <a:r>
              <a:rPr lang="en-US" sz="3200" dirty="0">
                <a:latin typeface="+mj-lt"/>
                <a:cs typeface="Arial" charset="0"/>
              </a:rPr>
              <a:t>, </a:t>
            </a:r>
            <a:r>
              <a:rPr lang="en-US" sz="3200" i="1" dirty="0">
                <a:latin typeface="+mj-lt"/>
                <a:cs typeface="Arial" charset="0"/>
              </a:rPr>
              <a:t>Reset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Function: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Reset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= 1:  </a:t>
            </a:r>
            <a:r>
              <a:rPr lang="en-US" sz="2600" i="1" dirty="0">
                <a:latin typeface="+mj-lt"/>
                <a:cs typeface="Arial" charset="0"/>
              </a:rPr>
              <a:t>Q</a:t>
            </a:r>
            <a:r>
              <a:rPr lang="en-US" sz="2600" dirty="0">
                <a:latin typeface="+mj-lt"/>
                <a:cs typeface="Arial" charset="0"/>
              </a:rPr>
              <a:t> is forced to 0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Reset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= 0:  </a:t>
            </a:r>
            <a:r>
              <a:rPr lang="en-US" sz="2600" dirty="0">
                <a:latin typeface="+mj-lt"/>
                <a:cs typeface="Arial" charset="0"/>
              </a:rPr>
              <a:t>flip-flop behaves as ordinary D flip-flop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Resettable Flip-Flops</a:t>
            </a:r>
          </a:p>
        </p:txBody>
      </p:sp>
    </p:spTree>
    <p:extLst>
      <p:ext uri="{BB962C8B-B14F-4D97-AF65-F5344CB8AC3E}">
        <p14:creationId xmlns:p14="http://schemas.microsoft.com/office/powerpoint/2010/main" val="23405841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219200"/>
            <a:ext cx="76200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A logic circuit is composed of:</a:t>
            </a:r>
          </a:p>
          <a:p>
            <a:pPr>
              <a:spcBef>
                <a:spcPts val="0"/>
              </a:spcBef>
            </a:pPr>
            <a:r>
              <a:rPr lang="en-US" dirty="0"/>
              <a:t>Inputs</a:t>
            </a:r>
          </a:p>
          <a:p>
            <a:pPr>
              <a:spcBef>
                <a:spcPts val="0"/>
              </a:spcBef>
            </a:pPr>
            <a:r>
              <a:rPr lang="en-US" dirty="0"/>
              <a:t>Outputs</a:t>
            </a:r>
          </a:p>
          <a:p>
            <a:pPr>
              <a:spcBef>
                <a:spcPts val="0"/>
              </a:spcBef>
            </a:pPr>
            <a:r>
              <a:rPr lang="en-US" dirty="0"/>
              <a:t>Functional specification</a:t>
            </a:r>
          </a:p>
          <a:p>
            <a:pPr>
              <a:spcBef>
                <a:spcPts val="0"/>
              </a:spcBef>
            </a:pPr>
            <a:r>
              <a:rPr lang="en-US" dirty="0"/>
              <a:t>Timing specification</a:t>
            </a:r>
          </a:p>
        </p:txBody>
      </p:sp>
      <p:graphicFrame>
        <p:nvGraphicFramePr>
          <p:cNvPr id="7577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1371600" y="3886200"/>
          <a:ext cx="658517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0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757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658517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50024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50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Two types: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Synchronous: </a:t>
            </a:r>
            <a:r>
              <a:rPr lang="en-US" sz="2600" dirty="0">
                <a:latin typeface="+mj-lt"/>
                <a:cs typeface="Arial" charset="0"/>
              </a:rPr>
              <a:t>resets at the clock edge only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Asynchronous: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resets immediately when </a:t>
            </a:r>
            <a:r>
              <a:rPr lang="en-US" sz="2600" i="1" dirty="0">
                <a:latin typeface="+mj-lt"/>
                <a:cs typeface="Arial" charset="0"/>
              </a:rPr>
              <a:t>Reset</a:t>
            </a:r>
            <a:r>
              <a:rPr lang="en-US" sz="2600" dirty="0">
                <a:latin typeface="+mj-lt"/>
                <a:cs typeface="Arial" charset="0"/>
              </a:rPr>
              <a:t>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Asynchronously resettable flip-flop requires changing the internal circuitry of the flip-flop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Synchronously resettable flip-flop?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Resettable Flip-Flops</a:t>
            </a:r>
          </a:p>
        </p:txBody>
      </p:sp>
    </p:spTree>
    <p:extLst>
      <p:ext uri="{BB962C8B-B14F-4D97-AF65-F5344CB8AC3E}">
        <p14:creationId xmlns:p14="http://schemas.microsoft.com/office/powerpoint/2010/main" val="35770268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Resettable Flip-Flops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2788606" y="3871086"/>
          <a:ext cx="2850194" cy="1996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8" name="VISIO" r:id="rId7" imgW="1514332" imgH="1060948" progId="Visio.Drawing.6">
                  <p:embed/>
                </p:oleObj>
              </mc:Choice>
              <mc:Fallback>
                <p:oleObj name="VISIO" r:id="rId7" imgW="1514332" imgH="1060948" progId="Visio.Drawing.6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606" y="3871086"/>
                        <a:ext cx="2850194" cy="1996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Two types: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Synchronous: </a:t>
            </a:r>
            <a:r>
              <a:rPr lang="en-US" sz="2600" dirty="0">
                <a:latin typeface="+mj-lt"/>
                <a:cs typeface="Arial" charset="0"/>
              </a:rPr>
              <a:t>resets at the clock edge only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Asynchronous: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resets immediately when </a:t>
            </a:r>
            <a:r>
              <a:rPr lang="en-US" sz="2600" i="1" dirty="0">
                <a:latin typeface="+mj-lt"/>
                <a:cs typeface="Arial" charset="0"/>
              </a:rPr>
              <a:t>Reset</a:t>
            </a:r>
            <a:r>
              <a:rPr lang="en-US" sz="2600" dirty="0">
                <a:latin typeface="+mj-lt"/>
                <a:cs typeface="Arial" charset="0"/>
              </a:rPr>
              <a:t>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Asynchronously resettable flip-flop requires changing the internal circuitry of the flip-flop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Synchronously resettable flip-flop</a:t>
            </a:r>
          </a:p>
        </p:txBody>
      </p:sp>
    </p:spTree>
    <p:extLst>
      <p:ext uri="{BB962C8B-B14F-4D97-AF65-F5344CB8AC3E}">
        <p14:creationId xmlns:p14="http://schemas.microsoft.com/office/powerpoint/2010/main" val="88616753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407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743200" y="2971800"/>
          <a:ext cx="3306763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2" name="VISIO" r:id="rId7" imgW="1066320" imgH="903240" progId="Visio.Drawing.6">
                  <p:embed/>
                </p:oleObj>
              </mc:Choice>
              <mc:Fallback>
                <p:oleObj name="VISIO" r:id="rId7" imgW="1066320" imgH="903240" progId="Visio.Drawing.6">
                  <p:embed/>
                  <p:pic>
                    <p:nvPicPr>
                      <p:cNvPr id="984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971800"/>
                        <a:ext cx="3306763" cy="279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40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40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Inputs: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>
                <a:latin typeface="+mj-lt"/>
                <a:cs typeface="Arial" charset="0"/>
              </a:rPr>
              <a:t>CLK</a:t>
            </a:r>
            <a:r>
              <a:rPr lang="en-US" sz="3200" dirty="0">
                <a:latin typeface="+mj-lt"/>
                <a:cs typeface="Arial" charset="0"/>
              </a:rPr>
              <a:t>, </a:t>
            </a:r>
            <a:r>
              <a:rPr lang="en-US" sz="3200" i="1" dirty="0">
                <a:latin typeface="+mj-lt"/>
                <a:cs typeface="Arial" charset="0"/>
              </a:rPr>
              <a:t>D</a:t>
            </a:r>
            <a:r>
              <a:rPr lang="en-US" sz="3200" dirty="0">
                <a:latin typeface="+mj-lt"/>
                <a:cs typeface="Arial" charset="0"/>
              </a:rPr>
              <a:t>, </a:t>
            </a:r>
            <a:r>
              <a:rPr lang="en-US" sz="3200" i="1" dirty="0">
                <a:latin typeface="+mj-lt"/>
                <a:cs typeface="Arial" charset="0"/>
              </a:rPr>
              <a:t>Set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Function: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Set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= 1:  </a:t>
            </a:r>
            <a:r>
              <a:rPr lang="en-US" sz="2600" i="1" dirty="0">
                <a:latin typeface="+mj-lt"/>
                <a:cs typeface="Arial" charset="0"/>
              </a:rPr>
              <a:t>Q</a:t>
            </a:r>
            <a:r>
              <a:rPr lang="en-US" sz="2600" dirty="0">
                <a:latin typeface="+mj-lt"/>
                <a:cs typeface="Arial" charset="0"/>
              </a:rPr>
              <a:t> is set to 1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i="1" dirty="0">
                <a:solidFill>
                  <a:schemeClr val="accent1"/>
                </a:solidFill>
                <a:latin typeface="+mj-lt"/>
                <a:cs typeface="Arial" charset="0"/>
              </a:rPr>
              <a:t>Set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= 0:  </a:t>
            </a:r>
            <a:r>
              <a:rPr lang="en-US" sz="2600" dirty="0">
                <a:latin typeface="+mj-lt"/>
                <a:cs typeface="Arial" charset="0"/>
              </a:rPr>
              <a:t>the flip-flop behaves as ordinary D flip-flop</a:t>
            </a:r>
            <a:endParaRPr lang="en-US" sz="2600" i="1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Settable Flip-Flops</a:t>
            </a:r>
          </a:p>
        </p:txBody>
      </p:sp>
    </p:spTree>
    <p:extLst>
      <p:ext uri="{BB962C8B-B14F-4D97-AF65-F5344CB8AC3E}">
        <p14:creationId xmlns:p14="http://schemas.microsoft.com/office/powerpoint/2010/main" val="340706084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714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1555750" y="3048000"/>
          <a:ext cx="354965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5" name="VISIO" r:id="rId8" imgW="1460520" imgH="431640" progId="Visio.Drawing.6">
                  <p:embed/>
                </p:oleObj>
              </mc:Choice>
              <mc:Fallback>
                <p:oleObj name="VISIO" r:id="rId8" imgW="1460520" imgH="431640" progId="Visio.Drawing.6">
                  <p:embed/>
                  <p:pic>
                    <p:nvPicPr>
                      <p:cNvPr id="9871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048000"/>
                        <a:ext cx="3549650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71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71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Sequential circuits: all circuits that aren’t combinational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 problematic circuit: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+mj-lt"/>
                <a:cs typeface="Arial" charset="0"/>
              </a:rPr>
              <a:t>No inputs and 1-3 outputs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 err="1">
                <a:latin typeface="+mj-lt"/>
                <a:cs typeface="Arial" charset="0"/>
              </a:rPr>
              <a:t>Astable</a:t>
            </a:r>
            <a:r>
              <a:rPr lang="en-US" sz="2200" dirty="0">
                <a:latin typeface="+mj-lt"/>
                <a:cs typeface="Arial" charset="0"/>
              </a:rPr>
              <a:t> circuit, oscillates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+mj-lt"/>
                <a:cs typeface="Arial" charset="0"/>
              </a:rPr>
              <a:t>Period depends on inverter delay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+mj-lt"/>
                <a:cs typeface="Arial" charset="0"/>
              </a:rPr>
              <a:t>It has a </a:t>
            </a:r>
            <a:r>
              <a:rPr lang="en-US" sz="2200" b="1" i="1" dirty="0">
                <a:latin typeface="+mj-lt"/>
                <a:cs typeface="Arial" charset="0"/>
              </a:rPr>
              <a:t>cyclic path</a:t>
            </a:r>
            <a:r>
              <a:rPr lang="en-US" sz="2200" dirty="0">
                <a:latin typeface="+mj-lt"/>
                <a:cs typeface="Arial" charset="0"/>
              </a:rPr>
              <a:t>: output fed back to 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Sequential Logic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5943600" y="3033906"/>
          <a:ext cx="2971800" cy="1461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6" name="VISIO" r:id="rId10" imgW="1744980" imgH="856488" progId="Visio.Drawing.6">
                  <p:embed/>
                </p:oleObj>
              </mc:Choice>
              <mc:Fallback>
                <p:oleObj name="VISIO" r:id="rId10" imgW="1744980" imgH="856488" progId="Visio.Drawing.6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33906"/>
                        <a:ext cx="2971800" cy="1461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73381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5943600"/>
            <a:ext cx="475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Multi-input XOR: Odd parity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Description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4648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4876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5181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410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3505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3733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4038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0400" y="4267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4800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0400" y="5105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5334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5334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module flop(input  logic </a:t>
            </a:r>
            <a:r>
              <a:rPr lang="en-US" sz="2000" dirty="0" err="1">
                <a:latin typeface="Courier New"/>
                <a:cs typeface="Courier New"/>
              </a:rPr>
              <a:t>clk</a:t>
            </a:r>
            <a:r>
              <a:rPr lang="en-US" sz="2000" dirty="0">
                <a:latin typeface="Courier New"/>
                <a:cs typeface="Courier New"/>
              </a:rPr>
              <a:t>, d,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		output logic q);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err="1">
                <a:latin typeface="Courier New"/>
                <a:cs typeface="Courier New"/>
              </a:rPr>
              <a:t>always_ff</a:t>
            </a:r>
            <a:r>
              <a:rPr lang="en-US" sz="2000" dirty="0">
                <a:latin typeface="Courier New"/>
                <a:cs typeface="Courier New"/>
              </a:rPr>
              <a:t> @(</a:t>
            </a:r>
            <a:r>
              <a:rPr lang="en-US" sz="2000" dirty="0" err="1">
                <a:latin typeface="Courier New"/>
                <a:cs typeface="Courier New"/>
              </a:rPr>
              <a:t>posedge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clk</a:t>
            </a:r>
            <a:r>
              <a:rPr lang="en-US" sz="2000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  q &lt;= d;</a:t>
            </a:r>
          </a:p>
          <a:p>
            <a:pPr marL="0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endmodule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625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5943600"/>
            <a:ext cx="475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Multi-input XOR: Odd parity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Description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4648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4876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5181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410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3505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3733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4038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0400" y="4267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4800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0400" y="5105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5334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5334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module </a:t>
            </a:r>
            <a:r>
              <a:rPr lang="en-US" sz="2000" dirty="0" err="1">
                <a:latin typeface="Courier New"/>
                <a:cs typeface="Courier New"/>
              </a:rPr>
              <a:t>flopenr</a:t>
            </a:r>
            <a:r>
              <a:rPr lang="en-US" sz="2000" dirty="0">
                <a:latin typeface="Courier New"/>
                <a:cs typeface="Courier New"/>
              </a:rPr>
              <a:t>(input  logic </a:t>
            </a:r>
            <a:r>
              <a:rPr lang="en-US" sz="2000" dirty="0" err="1">
                <a:latin typeface="Courier New"/>
                <a:cs typeface="Courier New"/>
              </a:rPr>
              <a:t>clk</a:t>
            </a:r>
            <a:r>
              <a:rPr lang="en-US" sz="2000" dirty="0">
                <a:latin typeface="Courier New"/>
                <a:cs typeface="Courier New"/>
              </a:rPr>
              <a:t>, en, reset, d,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		   output logic q);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err="1">
                <a:latin typeface="Courier New"/>
                <a:cs typeface="Courier New"/>
              </a:rPr>
              <a:t>always_ff</a:t>
            </a:r>
            <a:r>
              <a:rPr lang="en-US" sz="2000" dirty="0">
                <a:latin typeface="Courier New"/>
                <a:cs typeface="Courier New"/>
              </a:rPr>
              <a:t> @(</a:t>
            </a:r>
            <a:r>
              <a:rPr lang="en-US" sz="2000" dirty="0" err="1">
                <a:latin typeface="Courier New"/>
                <a:cs typeface="Courier New"/>
              </a:rPr>
              <a:t>posedge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clk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posedge</a:t>
            </a:r>
            <a:r>
              <a:rPr lang="en-US" sz="2000" dirty="0">
                <a:latin typeface="Courier New"/>
                <a:cs typeface="Courier New"/>
              </a:rPr>
              <a:t> reset)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  if (reset)   q &lt;= 0;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  else if (en) q &lt;= d;</a:t>
            </a:r>
          </a:p>
          <a:p>
            <a:pPr marL="0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endmodule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782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5943600"/>
            <a:ext cx="475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Multi-input XOR: Odd parity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Description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4648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4876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5181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410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3505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3733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4038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0400" y="4267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4800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0400" y="5105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5334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5334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module </a:t>
            </a:r>
            <a:r>
              <a:rPr lang="en-US" sz="2000" dirty="0" err="1">
                <a:latin typeface="Courier New"/>
                <a:cs typeface="Courier New"/>
              </a:rPr>
              <a:t>flopenr</a:t>
            </a:r>
            <a:r>
              <a:rPr lang="en-US" sz="2000" dirty="0">
                <a:latin typeface="Courier New"/>
                <a:cs typeface="Courier New"/>
              </a:rPr>
              <a:t> #(parameter WIDTH = 4)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              (input  logic </a:t>
            </a:r>
            <a:r>
              <a:rPr lang="en-US" sz="2000" dirty="0" err="1">
                <a:latin typeface="Courier New"/>
                <a:cs typeface="Courier New"/>
              </a:rPr>
              <a:t>clk</a:t>
            </a:r>
            <a:r>
              <a:rPr lang="en-US" sz="2000" dirty="0">
                <a:latin typeface="Courier New"/>
                <a:cs typeface="Courier New"/>
              </a:rPr>
              <a:t>, reset, en,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               input  logic [WIDTH-1:0] d, 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               output logic [WIDTH-1:0] q);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err="1">
                <a:latin typeface="Courier New"/>
                <a:cs typeface="Courier New"/>
              </a:rPr>
              <a:t>always_ff</a:t>
            </a:r>
            <a:r>
              <a:rPr lang="en-US" sz="2000" dirty="0">
                <a:latin typeface="Courier New"/>
                <a:cs typeface="Courier New"/>
              </a:rPr>
              <a:t> @(</a:t>
            </a:r>
            <a:r>
              <a:rPr lang="en-US" sz="2000" dirty="0" err="1">
                <a:latin typeface="Courier New"/>
                <a:cs typeface="Courier New"/>
              </a:rPr>
              <a:t>posedge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clk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posedge</a:t>
            </a:r>
            <a:r>
              <a:rPr lang="en-US" sz="2000" dirty="0">
                <a:latin typeface="Courier New"/>
                <a:cs typeface="Courier New"/>
              </a:rPr>
              <a:t> reset) 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  if (reset) q &lt;= 0;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  else if (en) q &lt;= d;</a:t>
            </a:r>
          </a:p>
          <a:p>
            <a:pPr marL="0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endmodule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310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02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Breaks cyclic paths by </a:t>
            </a:r>
            <a:r>
              <a:rPr lang="en-US" sz="2400" b="1" dirty="0">
                <a:latin typeface="+mj-lt"/>
                <a:cs typeface="Arial" charset="0"/>
              </a:rPr>
              <a:t>inserting registers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Registers contain </a:t>
            </a:r>
            <a:r>
              <a:rPr lang="en-US" sz="2400" b="1" dirty="0">
                <a:latin typeface="+mj-lt"/>
                <a:cs typeface="Arial" charset="0"/>
              </a:rPr>
              <a:t>state</a:t>
            </a:r>
            <a:r>
              <a:rPr lang="en-US" sz="2400" dirty="0">
                <a:latin typeface="+mj-lt"/>
                <a:cs typeface="Arial" charset="0"/>
              </a:rPr>
              <a:t> of the system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State changes at clock edge: system </a:t>
            </a:r>
            <a:r>
              <a:rPr lang="en-US" sz="2400" b="1" dirty="0">
                <a:latin typeface="+mj-lt"/>
                <a:cs typeface="Arial" charset="0"/>
              </a:rPr>
              <a:t>synchronized</a:t>
            </a:r>
            <a:r>
              <a:rPr lang="en-US" sz="2400" dirty="0">
                <a:latin typeface="+mj-lt"/>
                <a:cs typeface="Arial" charset="0"/>
              </a:rPr>
              <a:t>  to the clock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Rules</a:t>
            </a:r>
            <a:r>
              <a:rPr lang="en-US" sz="2400" dirty="0">
                <a:latin typeface="+mj-lt"/>
                <a:cs typeface="Arial" charset="0"/>
              </a:rPr>
              <a:t> of synchronous sequential circuit composition: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Every circuit element is either a register or a combinational circuit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At least one circuit element is a register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All registers receive the same clock signal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Every cyclic path contains at least one register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Two common synchronous sequential circuits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Finite State Machines (FSMs)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Pipelines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Synchronous Sequential Logic Design</a:t>
            </a:r>
          </a:p>
        </p:txBody>
      </p:sp>
    </p:spTree>
    <p:extLst>
      <p:ext uri="{BB962C8B-B14F-4D97-AF65-F5344CB8AC3E}">
        <p14:creationId xmlns:p14="http://schemas.microsoft.com/office/powerpoint/2010/main" val="23452799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6185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2640197" y="2743200"/>
          <a:ext cx="337960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2" name="VISIO" r:id="rId6" imgW="1735560" imgH="1603080" progId="Visio.Drawing.6">
                  <p:embed/>
                </p:oleObj>
              </mc:Choice>
              <mc:Fallback>
                <p:oleObj name="VISIO" r:id="rId6" imgW="1735560" imgH="1603080" progId="Visio.Drawing.6">
                  <p:embed/>
                  <p:pic>
                    <p:nvPicPr>
                      <p:cNvPr id="9461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197" y="2743200"/>
                        <a:ext cx="3379603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9906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Delay: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time between input change and output changing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How to build fast circuits?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13251994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9258" name="Object 10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2590800" y="2251003"/>
          <a:ext cx="3836555" cy="354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6" name="VISIO" r:id="rId6" imgW="1768320" imgH="1631880" progId="Visio.Drawing.6">
                  <p:embed/>
                </p:oleObj>
              </mc:Choice>
              <mc:Fallback>
                <p:oleObj name="VISIO" r:id="rId6" imgW="1768320" imgH="1631880" progId="Visio.Drawing.6">
                  <p:embed/>
                  <p:pic>
                    <p:nvPicPr>
                      <p:cNvPr id="949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51003"/>
                        <a:ext cx="3836555" cy="3540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92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0668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Propagation delay:</a:t>
            </a:r>
            <a:r>
              <a:rPr lang="en-US" sz="28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i="1" baseline="-25000" dirty="0" err="1">
                <a:latin typeface="+mj-lt"/>
                <a:cs typeface="Arial" charset="0"/>
              </a:rPr>
              <a:t>pd</a:t>
            </a:r>
            <a:r>
              <a:rPr lang="en-US" sz="2400" dirty="0">
                <a:latin typeface="+mj-lt"/>
                <a:cs typeface="Arial" charset="0"/>
              </a:rPr>
              <a:t> = max delay from input to output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Contamination delay: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i="1" baseline="-25000" dirty="0" err="1">
                <a:latin typeface="+mj-lt"/>
                <a:cs typeface="Arial" charset="0"/>
              </a:rPr>
              <a:t>cd</a:t>
            </a:r>
            <a:r>
              <a:rPr lang="en-US" sz="2400" dirty="0">
                <a:latin typeface="+mj-lt"/>
                <a:cs typeface="Arial" charset="0"/>
              </a:rPr>
              <a:t> = min delay from input to 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Propagation &amp; Contamination Delay</a:t>
            </a:r>
          </a:p>
        </p:txBody>
      </p:sp>
    </p:spTree>
    <p:extLst>
      <p:ext uri="{BB962C8B-B14F-4D97-AF65-F5344CB8AC3E}">
        <p14:creationId xmlns:p14="http://schemas.microsoft.com/office/powerpoint/2010/main" val="27756036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130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0668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Delay is caused by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Capacitance and resistance in a circuit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Speed of light limitation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Reasons why </a:t>
            </a:r>
            <a:r>
              <a:rPr lang="en-US" sz="3200" i="1" dirty="0" err="1">
                <a:latin typeface="+mj-lt"/>
                <a:cs typeface="Arial" charset="0"/>
              </a:rPr>
              <a:t>t</a:t>
            </a:r>
            <a:r>
              <a:rPr lang="en-US" sz="3200" i="1" baseline="-25000" dirty="0" err="1">
                <a:latin typeface="+mj-lt"/>
                <a:cs typeface="Arial" charset="0"/>
              </a:rPr>
              <a:t>pd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 err="1">
                <a:latin typeface="+mj-lt"/>
                <a:cs typeface="Arial" charset="0"/>
              </a:rPr>
              <a:t>t</a:t>
            </a:r>
            <a:r>
              <a:rPr lang="en-US" sz="3200" i="1" baseline="-25000" dirty="0" err="1">
                <a:latin typeface="+mj-lt"/>
                <a:cs typeface="Arial" charset="0"/>
              </a:rPr>
              <a:t>cd</a:t>
            </a:r>
            <a:r>
              <a:rPr lang="en-US" sz="3200" dirty="0">
                <a:latin typeface="+mj-lt"/>
                <a:cs typeface="Arial" charset="0"/>
              </a:rPr>
              <a:t> may be different: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Different rising and falling delays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Multiple inputs and outputs, some of which are faster than others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Circuits slow down when hot and speed up when cold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Propagation &amp; Contamination Delay</a:t>
            </a:r>
          </a:p>
        </p:txBody>
      </p:sp>
    </p:spTree>
    <p:extLst>
      <p:ext uri="{BB962C8B-B14F-4D97-AF65-F5344CB8AC3E}">
        <p14:creationId xmlns:p14="http://schemas.microsoft.com/office/powerpoint/2010/main" val="18685821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7990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2057400" y="1371600"/>
          <a:ext cx="5343525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0" name="VISIO" r:id="rId7" imgW="2000160" imgH="1178640" progId="Visio.Drawing.6">
                  <p:embed/>
                </p:oleObj>
              </mc:Choice>
              <mc:Fallback>
                <p:oleObj name="VISIO" r:id="rId7" imgW="2000160" imgH="1178640" progId="Visio.Drawing.6">
                  <p:embed/>
                  <p:pic>
                    <p:nvPicPr>
                      <p:cNvPr id="937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5343525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88" name="Rectangl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799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723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Critical (Long) Path: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pd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_AND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_OR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               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Short Path: 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_AND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Critical (Long) &amp; Short Paths</a:t>
            </a:r>
          </a:p>
        </p:txBody>
      </p:sp>
    </p:spTree>
    <p:extLst>
      <p:ext uri="{BB962C8B-B14F-4D97-AF65-F5344CB8AC3E}">
        <p14:creationId xmlns:p14="http://schemas.microsoft.com/office/powerpoint/2010/main" val="24096477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8" name="Rectangle 4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8-input OR Delay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90E0DE-4704-1246-A047-EC8EF3AA8AD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0668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Find the minimum and maximum delay of this 8-input OR</a:t>
            </a:r>
            <a:endParaRPr lang="en-US" sz="2600" dirty="0">
              <a:latin typeface="+mj-lt"/>
              <a:cs typeface="Arial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7B721E-EA1D-7842-A3E7-B8B162E0E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577610"/>
              </p:ext>
            </p:extLst>
          </p:nvPr>
        </p:nvGraphicFramePr>
        <p:xfrm>
          <a:off x="1505857" y="2148840"/>
          <a:ext cx="6324600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3868614002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93821138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872623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Cell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Propagation Delay (</a:t>
                      </a:r>
                      <a:r>
                        <a:rPr lang="en-US" sz="1100" dirty="0" err="1">
                          <a:effectLst/>
                        </a:rPr>
                        <a:t>ps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Contamination Delay (ps)</a:t>
                      </a:r>
                      <a:endParaRPr lang="en-US" sz="1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503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OR2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734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OR3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07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OR4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31029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0C5A61D-F60E-5147-A164-D98A009BA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212465"/>
            <a:ext cx="4611914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060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8" name="Rectangle 4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Solution: 8-input OR Delay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90E0DE-4704-1246-A047-EC8EF3AA8AD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0668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Find the minimum and maximum delay of this 8-input 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Annotate each node with earliest and latest arrivals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Min = 15 </a:t>
            </a:r>
            <a:r>
              <a:rPr lang="en-US" sz="2600" dirty="0" err="1">
                <a:latin typeface="+mj-lt"/>
                <a:cs typeface="Arial" charset="0"/>
              </a:rPr>
              <a:t>ps</a:t>
            </a:r>
            <a:r>
              <a:rPr lang="en-US" sz="2600" dirty="0">
                <a:latin typeface="+mj-lt"/>
                <a:cs typeface="Arial" charset="0"/>
              </a:rPr>
              <a:t> from A</a:t>
            </a:r>
            <a:r>
              <a:rPr lang="en-US" sz="2600" baseline="-25000" dirty="0">
                <a:latin typeface="+mj-lt"/>
                <a:cs typeface="Arial" charset="0"/>
              </a:rPr>
              <a:t>7</a:t>
            </a:r>
            <a:r>
              <a:rPr lang="en-US" sz="2600" dirty="0">
                <a:latin typeface="+mj-lt"/>
                <a:cs typeface="Arial" charset="0"/>
              </a:rPr>
              <a:t> to Y.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Max = 140 </a:t>
            </a:r>
            <a:r>
              <a:rPr lang="en-US" sz="2600" dirty="0" err="1">
                <a:latin typeface="+mj-lt"/>
                <a:cs typeface="Arial" charset="0"/>
              </a:rPr>
              <a:t>ps</a:t>
            </a:r>
            <a:r>
              <a:rPr lang="en-US" sz="2600" dirty="0">
                <a:latin typeface="+mj-lt"/>
                <a:cs typeface="Arial" charset="0"/>
              </a:rPr>
              <a:t> from A</a:t>
            </a:r>
            <a:r>
              <a:rPr lang="en-US" sz="2600" baseline="-25000" dirty="0">
                <a:latin typeface="+mj-lt"/>
                <a:cs typeface="Arial" charset="0"/>
              </a:rPr>
              <a:t>0</a:t>
            </a:r>
            <a:r>
              <a:rPr lang="en-US" sz="2600" dirty="0">
                <a:latin typeface="+mj-lt"/>
                <a:cs typeface="Arial" charset="0"/>
              </a:rPr>
              <a:t> to Y.</a:t>
            </a:r>
            <a:endParaRPr lang="en-US" sz="3200" dirty="0">
              <a:latin typeface="+mj-lt"/>
              <a:cs typeface="Arial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7B721E-EA1D-7842-A3E7-B8B162E0E7D5}"/>
              </a:ext>
            </a:extLst>
          </p:cNvPr>
          <p:cNvGraphicFramePr>
            <a:graphicFrameLocks noGrp="1"/>
          </p:cNvGraphicFramePr>
          <p:nvPr/>
        </p:nvGraphicFramePr>
        <p:xfrm>
          <a:off x="1505857" y="2148840"/>
          <a:ext cx="6324600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3868614002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93821138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872623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Cell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Propagation Delay (</a:t>
                      </a:r>
                      <a:r>
                        <a:rPr lang="en-US" sz="1100" dirty="0" err="1">
                          <a:effectLst/>
                        </a:rPr>
                        <a:t>ps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Contamination Delay (ps)</a:t>
                      </a:r>
                      <a:endParaRPr lang="en-US" sz="1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503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OR2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734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OR3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07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OR4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35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31029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20D5699-A598-EE4E-81E0-EB0765FB2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190" y="3141219"/>
            <a:ext cx="4622524" cy="14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3562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17924</TotalTime>
  <Words>1392</Words>
  <Application>Microsoft Macintosh PowerPoint</Application>
  <PresentationFormat>On-screen Show (4:3)</PresentationFormat>
  <Paragraphs>365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ＭＳ Ｐゴシック</vt:lpstr>
      <vt:lpstr>Arial</vt:lpstr>
      <vt:lpstr>Arial Black</vt:lpstr>
      <vt:lpstr>Ariel</vt:lpstr>
      <vt:lpstr>Calibri</vt:lpstr>
      <vt:lpstr>Century Schoolbook</vt:lpstr>
      <vt:lpstr>Courier New</vt:lpstr>
      <vt:lpstr>Times New Roman</vt:lpstr>
      <vt:lpstr>Office Theme</vt:lpstr>
      <vt:lpstr>VISIO</vt:lpstr>
      <vt:lpstr>Visio</vt:lpstr>
      <vt:lpstr>Lecture 3:  Timing &amp; Sequential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153</cp:revision>
  <cp:lastPrinted>2018-01-16T16:40:17Z</cp:lastPrinted>
  <dcterms:created xsi:type="dcterms:W3CDTF">2012-08-07T04:56:47Z</dcterms:created>
  <dcterms:modified xsi:type="dcterms:W3CDTF">2019-09-16T14:54:20Z</dcterms:modified>
</cp:coreProperties>
</file>