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8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9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4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5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84" r:id="rId2"/>
    <p:sldId id="385" r:id="rId3"/>
    <p:sldId id="638" r:id="rId4"/>
    <p:sldId id="637" r:id="rId5"/>
    <p:sldId id="475" r:id="rId6"/>
    <p:sldId id="476" r:id="rId7"/>
    <p:sldId id="477" r:id="rId8"/>
    <p:sldId id="478" r:id="rId9"/>
    <p:sldId id="479" r:id="rId10"/>
    <p:sldId id="571" r:id="rId11"/>
    <p:sldId id="480" r:id="rId12"/>
    <p:sldId id="481" r:id="rId13"/>
    <p:sldId id="482" r:id="rId14"/>
    <p:sldId id="483" r:id="rId15"/>
    <p:sldId id="484" r:id="rId16"/>
    <p:sldId id="485" r:id="rId17"/>
    <p:sldId id="572" r:id="rId18"/>
    <p:sldId id="486" r:id="rId19"/>
    <p:sldId id="573" r:id="rId20"/>
    <p:sldId id="639" r:id="rId21"/>
    <p:sldId id="488" r:id="rId22"/>
    <p:sldId id="489" r:id="rId23"/>
    <p:sldId id="490" r:id="rId24"/>
    <p:sldId id="491" r:id="rId25"/>
    <p:sldId id="575" r:id="rId26"/>
    <p:sldId id="576" r:id="rId27"/>
    <p:sldId id="492" r:id="rId28"/>
    <p:sldId id="574" r:id="rId29"/>
    <p:sldId id="577" r:id="rId30"/>
    <p:sldId id="498" r:id="rId31"/>
    <p:sldId id="578" r:id="rId32"/>
    <p:sldId id="501" r:id="rId33"/>
    <p:sldId id="640" r:id="rId34"/>
    <p:sldId id="502" r:id="rId35"/>
    <p:sldId id="503" r:id="rId36"/>
    <p:sldId id="641" r:id="rId37"/>
    <p:sldId id="504" r:id="rId38"/>
    <p:sldId id="537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8" autoAdjust="0"/>
    <p:restoredTop sz="90787" autoAdjust="0"/>
  </p:normalViewPr>
  <p:slideViewPr>
    <p:cSldViewPr>
      <p:cViewPr varScale="1">
        <p:scale>
          <a:sx n="86" d="100"/>
          <a:sy n="86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10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97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4DEA3-25D5-4603-B984-4A488CC8E538}" type="slidenum">
              <a:rPr lang="en-US"/>
              <a:pPr/>
              <a:t>11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22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66E8A-C797-4C9B-9D3A-7827445D777A}" type="slidenum">
              <a:rPr lang="en-US"/>
              <a:pPr/>
              <a:t>12</a:t>
            </a:fld>
            <a:endParaRPr lang="en-US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62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D43F-D11A-439E-A2E3-AE659895A2EF}" type="slidenum">
              <a:rPr lang="en-US"/>
              <a:pPr/>
              <a:t>13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5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3316F-328F-418C-A7E2-87315872C0A5}" type="slidenum">
              <a:rPr lang="en-US"/>
              <a:pPr/>
              <a:t>14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D0BD1-CD86-4E00-AFFB-63A734364820}" type="slidenum">
              <a:rPr lang="en-US"/>
              <a:pPr/>
              <a:t>15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2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16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46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17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D2598-CECF-4725-8E73-E6498698778A}" type="slidenum">
              <a:rPr lang="en-US"/>
              <a:pPr/>
              <a:t>18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6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19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3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20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2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F83D-A788-465D-8F6C-62F60A745528}" type="slidenum">
              <a:rPr lang="en-US"/>
              <a:pPr/>
              <a:t>21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79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32D8E-8CD6-4B81-97F7-5F8D03F2A0A0}" type="slidenum">
              <a:rPr lang="en-US"/>
              <a:pPr/>
              <a:t>22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3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58592-DAED-4876-A72F-034A0267A593}" type="slidenum">
              <a:rPr lang="en-US"/>
              <a:pPr/>
              <a:t>23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93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24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8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25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81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26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2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27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2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28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29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3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5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30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2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31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80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32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2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33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0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84BA1-219F-4B11-A353-85AD5E96ACFB}" type="slidenum">
              <a:rPr lang="en-US"/>
              <a:pPr/>
              <a:t>34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56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E6B2-1B9C-4B23-AF73-FDB55FF9BE0C}" type="slidenum">
              <a:rPr lang="en-US"/>
              <a:pPr/>
              <a:t>35</a:t>
            </a:fld>
            <a:endParaRPr lang="en-US"/>
          </a:p>
        </p:txBody>
      </p:sp>
      <p:sp>
        <p:nvSpPr>
          <p:cNvPr id="145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91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E6B2-1B9C-4B23-AF73-FDB55FF9BE0C}" type="slidenum">
              <a:rPr lang="en-US"/>
              <a:pPr/>
              <a:t>36</a:t>
            </a:fld>
            <a:endParaRPr lang="en-US"/>
          </a:p>
        </p:txBody>
      </p:sp>
      <p:sp>
        <p:nvSpPr>
          <p:cNvPr id="145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396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37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8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38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4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2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13C2A-3FE9-4C28-9AA5-0A2689172120}" type="slidenum">
              <a:rPr lang="en-US"/>
              <a:pPr/>
              <a:t>5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C497D-BAAF-4663-94BD-869D41A91B61}" type="slidenum">
              <a:rPr lang="en-US"/>
              <a:pPr/>
              <a:t>6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BCA3-1859-43AB-8F11-EED879A75AE8}" type="slidenum">
              <a:rPr lang="en-US"/>
              <a:pPr/>
              <a:t>7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E2FF9-E030-419D-B53F-CD75372687CF}" type="slidenum">
              <a:rPr lang="en-US"/>
              <a:pPr/>
              <a:t>8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9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0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22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9.xml"/><Relationship Id="rId7" Type="http://schemas.openxmlformats.org/officeDocument/2006/relationships/package" Target="../embeddings/Microsoft_Visio_Drawing262626.vsdx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emf"/><Relationship Id="rId4" Type="http://schemas.openxmlformats.org/officeDocument/2006/relationships/tags" Target="../tags/tag20.xml"/><Relationship Id="rId9" Type="http://schemas.openxmlformats.org/officeDocument/2006/relationships/package" Target="../embeddings/Microsoft_Visio_Drawing272727.vsd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2.xml"/><Relationship Id="rId7" Type="http://schemas.openxmlformats.org/officeDocument/2006/relationships/package" Target="../embeddings/Microsoft_Visio_Drawing282828.vsdx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9.xml"/><Relationship Id="rId7" Type="http://schemas.openxmlformats.org/officeDocument/2006/relationships/package" Target="../embeddings/Microsoft_Visio_Drawing292929.vsdx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03030.vsdx"/><Relationship Id="rId3" Type="http://schemas.openxmlformats.org/officeDocument/2006/relationships/tags" Target="../tags/tag3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40.xml"/><Relationship Id="rId7" Type="http://schemas.openxmlformats.org/officeDocument/2006/relationships/package" Target="../embeddings/Microsoft_Visio_Drawing313131.vsdx"/><Relationship Id="rId2" Type="http://schemas.openxmlformats.org/officeDocument/2006/relationships/tags" Target="../tags/tag39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43.xml"/><Relationship Id="rId7" Type="http://schemas.openxmlformats.org/officeDocument/2006/relationships/package" Target="../embeddings/Microsoft_Visio_Drawing3131311.vsdx"/><Relationship Id="rId2" Type="http://schemas.openxmlformats.org/officeDocument/2006/relationships/tags" Target="../tags/tag42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46.xml"/><Relationship Id="rId7" Type="http://schemas.openxmlformats.org/officeDocument/2006/relationships/package" Target="../embeddings/Microsoft_Visio_Drawing333333.vsdx"/><Relationship Id="rId2" Type="http://schemas.openxmlformats.org/officeDocument/2006/relationships/tags" Target="../tags/tag45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43434.vsdx"/><Relationship Id="rId3" Type="http://schemas.openxmlformats.org/officeDocument/2006/relationships/tags" Target="../tags/tag53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53535.vsdx"/><Relationship Id="rId3" Type="http://schemas.openxmlformats.org/officeDocument/2006/relationships/tags" Target="../tags/tag57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63636.vsdx"/><Relationship Id="rId3" Type="http://schemas.openxmlformats.org/officeDocument/2006/relationships/tags" Target="../tags/tag61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vmlDrawing" Target="../drawings/vmlDrawing16.v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10" Type="http://schemas.openxmlformats.org/officeDocument/2006/relationships/image" Target="../media/image22.emf"/><Relationship Id="rId4" Type="http://schemas.openxmlformats.org/officeDocument/2006/relationships/tags" Target="../tags/tag76.xml"/><Relationship Id="rId9" Type="http://schemas.openxmlformats.org/officeDocument/2006/relationships/package" Target="../embeddings/Microsoft_Visio_Drawing373737.vsd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83838.vsdx"/><Relationship Id="rId3" Type="http://schemas.openxmlformats.org/officeDocument/2006/relationships/tags" Target="../tags/tag85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93939.vsdx"/><Relationship Id="rId3" Type="http://schemas.openxmlformats.org/officeDocument/2006/relationships/tags" Target="../tags/tag89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212121.vsdx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404040.vsdx"/><Relationship Id="rId3" Type="http://schemas.openxmlformats.org/officeDocument/2006/relationships/tags" Target="../tags/tag98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97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8.e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Visio_Drawing222222.vsdx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9.emf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Drawing232323.vsdx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0.emf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Visio_Drawing242424.vsdx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6.xml"/><Relationship Id="rId7" Type="http://schemas.openxmlformats.org/officeDocument/2006/relationships/package" Target="../embeddings/Microsoft_Visio_Drawing252525.vsdx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22: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Pipelined Processor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5143500"/>
            <a:ext cx="8991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Remove adder by using </a:t>
            </a:r>
            <a:r>
              <a:rPr lang="en-US" sz="2400" b="1" i="1" dirty="0">
                <a:latin typeface="+mj-lt"/>
                <a:cs typeface="Arial" charset="0"/>
              </a:rPr>
              <a:t>PCPlus4F</a:t>
            </a:r>
            <a:r>
              <a:rPr lang="en-US" sz="2400" b="1" dirty="0">
                <a:latin typeface="+mj-lt"/>
                <a:cs typeface="Arial" charset="0"/>
              </a:rPr>
              <a:t> after </a:t>
            </a:r>
            <a:r>
              <a:rPr lang="en-US" sz="2400" b="1" i="1" dirty="0">
                <a:latin typeface="+mj-lt"/>
                <a:cs typeface="Arial" charset="0"/>
              </a:rPr>
              <a:t>PC</a:t>
            </a:r>
            <a:r>
              <a:rPr lang="en-US" sz="2400" b="1" dirty="0">
                <a:latin typeface="+mj-lt"/>
                <a:cs typeface="Arial" charset="0"/>
              </a:rPr>
              <a:t> has been updated to </a:t>
            </a:r>
            <a:r>
              <a:rPr lang="en-US" sz="2400" b="1" i="1" dirty="0">
                <a:latin typeface="+mj-lt"/>
                <a:cs typeface="Arial" charset="0"/>
              </a:rPr>
              <a:t>PC</a:t>
            </a:r>
            <a:r>
              <a:rPr lang="en-US" sz="2400" b="1" dirty="0">
                <a:latin typeface="+mj-lt"/>
                <a:cs typeface="Arial" charset="0"/>
              </a:rPr>
              <a:t>+4</a:t>
            </a:r>
            <a:endParaRPr lang="en-US" sz="2400" b="1" i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Optimized Pipelined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86758" y="3048000"/>
          <a:ext cx="796375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5" name="Visio" r:id="rId7" imgW="6562641" imgH="1695585" progId="Visio.Drawing.15">
                  <p:embed/>
                </p:oleObj>
              </mc:Choice>
              <mc:Fallback>
                <p:oleObj name="Visio" r:id="rId7" imgW="6562641" imgH="1695585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758" y="3048000"/>
                        <a:ext cx="796375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79644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6" name="Visio" r:id="rId9" imgW="6591233" imgH="1790700" progId="Visio.Drawing.15">
                  <p:embed/>
                </p:oleObj>
              </mc:Choice>
              <mc:Fallback>
                <p:oleObj name="Visio" r:id="rId9" imgW="6591233" imgH="1790700" progId="Visio.Drawing.15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9644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2236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84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843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511260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Same control unit as single-cycle processor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Control delayed to proper pipeline stage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Processor Control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1099456"/>
          <a:ext cx="7836771" cy="392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5" name="Visio" r:id="rId7" imgW="6572351" imgH="3295785" progId="Visio.Drawing.15">
                  <p:embed/>
                </p:oleObj>
              </mc:Choice>
              <mc:Fallback>
                <p:oleObj name="Visio" r:id="rId7" imgW="6572351" imgH="3295785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9456"/>
                        <a:ext cx="7836771" cy="3929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7883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/>
              <a:t>When an instruction depends on result from instruction that hasn’t completed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Data hazard: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register value not yet written back to register file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Control hazard: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next instruction not decided yet (caused by branch)</a:t>
            </a:r>
          </a:p>
        </p:txBody>
      </p:sp>
      <p:sp>
        <p:nvSpPr>
          <p:cNvPr id="1300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04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04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 Hazards</a:t>
            </a:r>
          </a:p>
        </p:txBody>
      </p:sp>
    </p:spTree>
    <p:extLst>
      <p:ext uri="{BB962C8B-B14F-4D97-AF65-F5344CB8AC3E}">
        <p14:creationId xmlns:p14="http://schemas.microsoft.com/office/powerpoint/2010/main" val="24568920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68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68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Hazard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9600" y="1414462"/>
          <a:ext cx="7695960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Visio" r:id="rId7" imgW="4886241" imgH="1714500" progId="Visio.Drawing.15">
                  <p:embed/>
                </p:oleObj>
              </mc:Choice>
              <mc:Fallback>
                <p:oleObj name="Visio" r:id="rId7" imgW="4886241" imgH="17145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414462"/>
                        <a:ext cx="7695960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765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latin typeface="Courier New" pitchFamily="49" charset="0"/>
              </a:rPr>
              <a:t>NOP</a:t>
            </a:r>
            <a:r>
              <a:rPr lang="en-US" dirty="0"/>
              <a:t>s in code at compile time</a:t>
            </a:r>
          </a:p>
          <a:p>
            <a:r>
              <a:rPr lang="en-US" dirty="0"/>
              <a:t>Rearrange code at compile time</a:t>
            </a:r>
          </a:p>
          <a:p>
            <a:r>
              <a:rPr lang="en-US" dirty="0"/>
              <a:t>Forward data at run time</a:t>
            </a:r>
          </a:p>
          <a:p>
            <a:r>
              <a:rPr lang="en-US" dirty="0"/>
              <a:t>Stall the processor at run time</a:t>
            </a:r>
          </a:p>
        </p:txBody>
      </p:sp>
      <p:sp>
        <p:nvSpPr>
          <p:cNvPr id="132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0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0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Handling Data Hazards</a:t>
            </a:r>
          </a:p>
        </p:txBody>
      </p:sp>
    </p:spTree>
    <p:extLst>
      <p:ext uri="{BB962C8B-B14F-4D97-AF65-F5344CB8AC3E}">
        <p14:creationId xmlns:p14="http://schemas.microsoft.com/office/powerpoint/2010/main" val="5478008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88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4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Insert enough NOPs for result to be ready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Or move independent useful instructions forward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Compile-Time Hazard Elimination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066799" y="2495550"/>
          <a:ext cx="7409089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3" name="Visio" r:id="rId8" imgW="5772049" imgH="2419485" progId="Visio.Drawing.15">
                  <p:embed/>
                </p:oleObj>
              </mc:Choice>
              <mc:Fallback>
                <p:oleObj name="Visio" r:id="rId8" imgW="5772049" imgH="2419485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6799" y="2495550"/>
                        <a:ext cx="7409089" cy="314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2478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Forwarding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1295400"/>
          <a:ext cx="803529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name="Visio" r:id="rId7" imgW="4886241" imgH="1714500" progId="Visio.Drawing.15">
                  <p:embed/>
                </p:oleObj>
              </mc:Choice>
              <mc:Fallback>
                <p:oleObj name="Visio" r:id="rId7" imgW="4886241" imgH="17145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1295400"/>
                        <a:ext cx="803529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8306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Forwarding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43434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Check if register read in Execute stage matches register written in Memory or </a:t>
            </a:r>
            <a:r>
              <a:rPr lang="en-US" sz="2200" dirty="0" err="1"/>
              <a:t>Writeback</a:t>
            </a:r>
            <a:r>
              <a:rPr lang="en-US" sz="2200" dirty="0"/>
              <a:t> stage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If so, forward result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85800" y="1295400"/>
          <a:ext cx="80359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name="Visio" r:id="rId7" imgW="4886241" imgH="1714500" progId="Visio.Drawing.15">
                  <p:embed/>
                </p:oleObj>
              </mc:Choice>
              <mc:Fallback>
                <p:oleObj name="Visio" r:id="rId7" imgW="4886241" imgH="1714500" progId="Visio.Drawing.15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80359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425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2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2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Forwarding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24055" y="990600"/>
          <a:ext cx="745314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" name="Visio" r:id="rId7" imgW="6572351" imgH="4086157" progId="Visio.Drawing.15">
                  <p:embed/>
                </p:oleObj>
              </mc:Choice>
              <mc:Fallback>
                <p:oleObj name="Visio" r:id="rId7" imgW="6572351" imgH="40861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055" y="990600"/>
                        <a:ext cx="7453145" cy="463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4335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Forwarding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81534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Execute</a:t>
            </a:r>
            <a:r>
              <a:rPr lang="en-US" sz="2400" dirty="0"/>
              <a:t> stage register matches </a:t>
            </a:r>
            <a:r>
              <a:rPr lang="en-US" sz="2400" b="1" dirty="0"/>
              <a:t>Memory</a:t>
            </a:r>
            <a:r>
              <a:rPr lang="en-US" sz="2400" dirty="0"/>
              <a:t> stage register?</a:t>
            </a:r>
          </a:p>
          <a:p>
            <a:r>
              <a:rPr lang="en-US" sz="2400" dirty="0"/>
              <a:t>	Match_1E_M = (RA1E == WA3M)</a:t>
            </a:r>
          </a:p>
          <a:p>
            <a:r>
              <a:rPr lang="en-US" sz="2400" dirty="0"/>
              <a:t>	Match_2E_M = (RA2E == WA3M)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Execute</a:t>
            </a:r>
            <a:r>
              <a:rPr lang="en-US" sz="2400" dirty="0"/>
              <a:t> stage register matches </a:t>
            </a:r>
            <a:r>
              <a:rPr lang="en-US" sz="2400" b="1" dirty="0" err="1"/>
              <a:t>Writeback</a:t>
            </a:r>
            <a:r>
              <a:rPr lang="en-US" sz="2400" dirty="0"/>
              <a:t> stage register?</a:t>
            </a:r>
          </a:p>
          <a:p>
            <a:r>
              <a:rPr lang="en-US" sz="2400" dirty="0"/>
              <a:t>	Match_1E_W = (RA1E == WA3W)</a:t>
            </a:r>
          </a:p>
          <a:p>
            <a:r>
              <a:rPr lang="en-US" sz="2400" dirty="0"/>
              <a:t>	Match_2E_W = (RA2E == WA3W)</a:t>
            </a:r>
          </a:p>
          <a:p>
            <a:r>
              <a:rPr lang="en-US" sz="5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it matches, forward result:</a:t>
            </a:r>
          </a:p>
          <a:p>
            <a:r>
              <a:rPr lang="en-US" sz="2400" dirty="0"/>
              <a:t>       </a:t>
            </a:r>
          </a:p>
          <a:p>
            <a:r>
              <a:rPr lang="en-US" sz="2400" b="1" dirty="0"/>
              <a:t>       if          (Match_1E_M • </a:t>
            </a:r>
            <a:r>
              <a:rPr lang="en-US" sz="2400" b="1" dirty="0" err="1"/>
              <a:t>RegWriteM</a:t>
            </a:r>
            <a:r>
              <a:rPr lang="en-US" sz="2400" b="1" dirty="0"/>
              <a:t>)  	</a:t>
            </a:r>
            <a:r>
              <a:rPr lang="en-US" sz="2400" b="1" dirty="0" err="1"/>
              <a:t>ForwardAE</a:t>
            </a:r>
            <a:r>
              <a:rPr lang="en-US" sz="2400" b="1" dirty="0"/>
              <a:t> = 10; </a:t>
            </a:r>
          </a:p>
          <a:p>
            <a:r>
              <a:rPr lang="en-US" sz="2400" b="1" dirty="0"/>
              <a:t>       else if  (Match_1E_W • </a:t>
            </a:r>
            <a:r>
              <a:rPr lang="en-US" sz="2400" b="1" dirty="0" err="1"/>
              <a:t>RegWriteW</a:t>
            </a:r>
            <a:r>
              <a:rPr lang="en-US" sz="2400" b="1" dirty="0"/>
              <a:t>) 	</a:t>
            </a:r>
            <a:r>
              <a:rPr lang="en-US" sz="2400" b="1" dirty="0" err="1"/>
              <a:t>ForwardAE</a:t>
            </a:r>
            <a:r>
              <a:rPr lang="en-US" sz="2400" b="1" dirty="0"/>
              <a:t> = 01; </a:t>
            </a:r>
          </a:p>
          <a:p>
            <a:r>
              <a:rPr lang="en-US" sz="2400" b="1" dirty="0"/>
              <a:t>       else                             			</a:t>
            </a:r>
            <a:r>
              <a:rPr lang="en-US" sz="2400" b="1" dirty="0" err="1"/>
              <a:t>ForwardAE</a:t>
            </a:r>
            <a:r>
              <a:rPr lang="en-US" sz="2400" b="1" dirty="0"/>
              <a:t> = 00;</a:t>
            </a:r>
          </a:p>
          <a:p>
            <a:endParaRPr lang="en-US" sz="500" dirty="0"/>
          </a:p>
          <a:p>
            <a:r>
              <a:rPr lang="en-US" sz="2400" dirty="0"/>
              <a:t>		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965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Pipelined Processor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Forwarding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81534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Execute</a:t>
            </a:r>
            <a:r>
              <a:rPr lang="en-US" sz="2400" dirty="0"/>
              <a:t> stage register matches </a:t>
            </a:r>
            <a:r>
              <a:rPr lang="en-US" sz="2400" b="1" dirty="0"/>
              <a:t>Memory</a:t>
            </a:r>
            <a:r>
              <a:rPr lang="en-US" sz="2400" dirty="0"/>
              <a:t> stage register?</a:t>
            </a:r>
          </a:p>
          <a:p>
            <a:r>
              <a:rPr lang="en-US" sz="2400" dirty="0"/>
              <a:t>	Match_1E_M = (RA1E == WA3M)</a:t>
            </a:r>
          </a:p>
          <a:p>
            <a:r>
              <a:rPr lang="en-US" sz="2400" dirty="0"/>
              <a:t>	Match_2E_M = (RA2E == WA3M)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Execute</a:t>
            </a:r>
            <a:r>
              <a:rPr lang="en-US" sz="2400" dirty="0"/>
              <a:t> stage register matches </a:t>
            </a:r>
            <a:r>
              <a:rPr lang="en-US" sz="2400" b="1" dirty="0" err="1"/>
              <a:t>Writeback</a:t>
            </a:r>
            <a:r>
              <a:rPr lang="en-US" sz="2400" dirty="0"/>
              <a:t> stage register?</a:t>
            </a:r>
          </a:p>
          <a:p>
            <a:r>
              <a:rPr lang="en-US" sz="2400" dirty="0"/>
              <a:t>	Match_1E_W = (RA1E == WA3W)</a:t>
            </a:r>
          </a:p>
          <a:p>
            <a:r>
              <a:rPr lang="en-US" sz="2400" dirty="0"/>
              <a:t>	Match_2E_W = (RA2E == WA3W)</a:t>
            </a:r>
          </a:p>
          <a:p>
            <a:r>
              <a:rPr lang="en-US" sz="5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it matches, forward result:</a:t>
            </a:r>
          </a:p>
          <a:p>
            <a:r>
              <a:rPr lang="en-US" sz="2400" dirty="0"/>
              <a:t>       </a:t>
            </a:r>
          </a:p>
          <a:p>
            <a:r>
              <a:rPr lang="en-US" sz="2400" b="1" dirty="0"/>
              <a:t>       if          (Match_1E_M • </a:t>
            </a:r>
            <a:r>
              <a:rPr lang="en-US" sz="2400" b="1" dirty="0" err="1"/>
              <a:t>RegWriteM</a:t>
            </a:r>
            <a:r>
              <a:rPr lang="en-US" sz="2400" b="1" dirty="0"/>
              <a:t>)  	</a:t>
            </a:r>
            <a:r>
              <a:rPr lang="en-US" sz="2400" b="1" dirty="0" err="1"/>
              <a:t>ForwardAE</a:t>
            </a:r>
            <a:r>
              <a:rPr lang="en-US" sz="2400" b="1" dirty="0"/>
              <a:t> = 10; </a:t>
            </a:r>
          </a:p>
          <a:p>
            <a:r>
              <a:rPr lang="en-US" sz="2400" b="1" dirty="0"/>
              <a:t>       else if  (Match_1E_W • </a:t>
            </a:r>
            <a:r>
              <a:rPr lang="en-US" sz="2400" b="1" dirty="0" err="1"/>
              <a:t>RegWriteW</a:t>
            </a:r>
            <a:r>
              <a:rPr lang="en-US" sz="2400" b="1" dirty="0"/>
              <a:t>) 	</a:t>
            </a:r>
            <a:r>
              <a:rPr lang="en-US" sz="2400" b="1" dirty="0" err="1"/>
              <a:t>ForwardAE</a:t>
            </a:r>
            <a:r>
              <a:rPr lang="en-US" sz="2400" b="1" dirty="0"/>
              <a:t> = 01; </a:t>
            </a:r>
          </a:p>
          <a:p>
            <a:r>
              <a:rPr lang="en-US" sz="2400" b="1" dirty="0"/>
              <a:t>       else                             			</a:t>
            </a:r>
            <a:r>
              <a:rPr lang="en-US" sz="2400" b="1" dirty="0" err="1"/>
              <a:t>ForwardAE</a:t>
            </a:r>
            <a:r>
              <a:rPr lang="en-US" sz="2400" b="1" dirty="0"/>
              <a:t> = 00;</a:t>
            </a:r>
          </a:p>
          <a:p>
            <a:endParaRPr lang="en-US" sz="500" dirty="0"/>
          </a:p>
          <a:p>
            <a:r>
              <a:rPr lang="en-US" sz="2400" dirty="0"/>
              <a:t>		</a:t>
            </a:r>
            <a:r>
              <a:rPr lang="en-US" sz="2400" b="1" dirty="0" err="1">
                <a:solidFill>
                  <a:srgbClr val="0070C0"/>
                </a:solidFill>
              </a:rPr>
              <a:t>ForwardBE</a:t>
            </a:r>
            <a:r>
              <a:rPr lang="en-US" sz="2400" b="1" dirty="0">
                <a:solidFill>
                  <a:srgbClr val="0070C0"/>
                </a:solidFill>
              </a:rPr>
              <a:t> same but with Match2E</a:t>
            </a:r>
          </a:p>
        </p:txBody>
      </p:sp>
    </p:spTree>
    <p:extLst>
      <p:ext uri="{BB962C8B-B14F-4D97-AF65-F5344CB8AC3E}">
        <p14:creationId xmlns:p14="http://schemas.microsoft.com/office/powerpoint/2010/main" val="42409127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Stalling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2400" y="1398337"/>
          <a:ext cx="8534400" cy="299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9" name="Visio" r:id="rId8" imgW="4886241" imgH="1714500" progId="Visio.Drawing.15">
                  <p:embed/>
                </p:oleObj>
              </mc:Choice>
              <mc:Fallback>
                <p:oleObj name="Visio" r:id="rId8" imgW="4886241" imgH="17145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1398337"/>
                        <a:ext cx="8534400" cy="2994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8105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45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Stalling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05377" y="1447800"/>
          <a:ext cx="863854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3" name="Visio" r:id="rId8" imgW="5114976" imgH="1714500" progId="Visio.Drawing.15">
                  <p:embed/>
                </p:oleObj>
              </mc:Choice>
              <mc:Fallback>
                <p:oleObj name="Visio" r:id="rId8" imgW="5114976" imgH="17145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377" y="1447800"/>
                        <a:ext cx="863854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2577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5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Stalling Hardware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2000" y="1066800"/>
          <a:ext cx="7784276" cy="483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7" name="Visio" r:id="rId8" imgW="6572351" imgH="4086157" progId="Visio.Drawing.15">
                  <p:embed/>
                </p:oleObj>
              </mc:Choice>
              <mc:Fallback>
                <p:oleObj name="Visio" r:id="rId8" imgW="6572351" imgH="40861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784276" cy="4839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8930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1219200"/>
            <a:ext cx="80010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Is either source register in the Decode stage the same as the one being written in the Execute stage?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800" i="1" dirty="0"/>
              <a:t>Match_12D_E</a:t>
            </a:r>
            <a:r>
              <a:rPr lang="en-US" sz="2800" dirty="0"/>
              <a:t> = (</a:t>
            </a:r>
            <a:r>
              <a:rPr lang="en-US" sz="2800" i="1" dirty="0"/>
              <a:t>RA1D</a:t>
            </a:r>
            <a:r>
              <a:rPr lang="en-US" sz="2800" dirty="0"/>
              <a:t> == </a:t>
            </a:r>
            <a:r>
              <a:rPr lang="en-US" sz="2800" i="1" dirty="0"/>
              <a:t>WA3E</a:t>
            </a:r>
            <a:r>
              <a:rPr lang="en-US" sz="2800" dirty="0"/>
              <a:t>) + (</a:t>
            </a:r>
            <a:r>
              <a:rPr lang="en-US" sz="2800" i="1" dirty="0"/>
              <a:t>RA2D</a:t>
            </a:r>
            <a:r>
              <a:rPr lang="en-US" sz="2800" dirty="0"/>
              <a:t> == </a:t>
            </a:r>
            <a:r>
              <a:rPr lang="en-US" sz="2800" i="1" dirty="0"/>
              <a:t>WA3E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Is a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2800" dirty="0"/>
              <a:t> in the Execute stage AND </a:t>
            </a:r>
            <a:r>
              <a:rPr lang="en-US" sz="2800" i="1" dirty="0"/>
              <a:t>Match_12D_E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800" i="1" dirty="0" err="1"/>
              <a:t>ldrstall</a:t>
            </a:r>
            <a:r>
              <a:rPr lang="en-US" sz="2800" dirty="0"/>
              <a:t> = </a:t>
            </a:r>
            <a:r>
              <a:rPr lang="en-US" sz="2800" i="1" dirty="0"/>
              <a:t>Match_12D_E</a:t>
            </a:r>
            <a:r>
              <a:rPr lang="en-US" sz="2800" dirty="0"/>
              <a:t> • </a:t>
            </a:r>
            <a:r>
              <a:rPr lang="en-US" sz="2800" i="1" dirty="0" err="1"/>
              <a:t>MemtoRegE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 err="1"/>
              <a:t>StallF</a:t>
            </a:r>
            <a:r>
              <a:rPr lang="en-US" sz="2800" dirty="0"/>
              <a:t> = </a:t>
            </a:r>
            <a:r>
              <a:rPr lang="en-US" sz="2800" i="1" dirty="0" err="1"/>
              <a:t>StallD</a:t>
            </a:r>
            <a:r>
              <a:rPr lang="en-US" sz="2800" dirty="0"/>
              <a:t> = </a:t>
            </a:r>
            <a:r>
              <a:rPr lang="en-US" sz="2800" i="1" dirty="0" err="1"/>
              <a:t>FlushE</a:t>
            </a:r>
            <a:r>
              <a:rPr lang="en-US" sz="2800" dirty="0"/>
              <a:t> = </a:t>
            </a:r>
            <a:r>
              <a:rPr lang="en-US" sz="2800" i="1" dirty="0" err="1"/>
              <a:t>ldrstall</a:t>
            </a:r>
            <a:endParaRPr lang="en-US" sz="2800" i="1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Stalling Logic</a:t>
            </a:r>
          </a:p>
        </p:txBody>
      </p:sp>
    </p:spTree>
    <p:extLst>
      <p:ext uri="{BB962C8B-B14F-4D97-AF65-F5344CB8AC3E}">
        <p14:creationId xmlns:p14="http://schemas.microsoft.com/office/powerpoint/2010/main" val="78964752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32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86097" y="1219200"/>
            <a:ext cx="7724503" cy="4525963"/>
          </a:xfrm>
        </p:spPr>
        <p:txBody>
          <a:bodyPr>
            <a:noAutofit/>
          </a:bodyPr>
          <a:lstStyle/>
          <a:p>
            <a:r>
              <a:rPr lang="en-US" b="1" dirty="0">
                <a:latin typeface="Courier New" pitchFamily="49" charset="0"/>
              </a:rPr>
              <a:t>B</a:t>
            </a:r>
            <a:r>
              <a:rPr lang="en-US" b="1" dirty="0"/>
              <a:t>: </a:t>
            </a:r>
          </a:p>
          <a:p>
            <a:pPr lvl="1"/>
            <a:r>
              <a:rPr lang="en-US" sz="2600" dirty="0"/>
              <a:t>branch not determined until the </a:t>
            </a:r>
            <a:r>
              <a:rPr lang="en-US" sz="2600" dirty="0" err="1"/>
              <a:t>Writeback</a:t>
            </a:r>
            <a:r>
              <a:rPr lang="en-US" sz="2600" dirty="0"/>
              <a:t> stage of pipeline</a:t>
            </a:r>
          </a:p>
          <a:p>
            <a:pPr lvl="1"/>
            <a:r>
              <a:rPr lang="en-US" sz="2600" dirty="0"/>
              <a:t>Instructions after branch fetched before branch occurs</a:t>
            </a:r>
          </a:p>
          <a:p>
            <a:pPr lvl="1"/>
            <a:r>
              <a:rPr lang="en-US" sz="2600" dirty="0"/>
              <a:t>These 4 instructions must be flushed if branch happens</a:t>
            </a:r>
          </a:p>
          <a:p>
            <a:r>
              <a:rPr lang="en-US" b="1" dirty="0"/>
              <a:t>Writes t</a:t>
            </a:r>
            <a:r>
              <a:rPr lang="en-US" b="1" dirty="0">
                <a:latin typeface="+mj-lt"/>
              </a:rPr>
              <a:t>o </a:t>
            </a:r>
            <a:r>
              <a:rPr lang="en-US" b="1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b="1" dirty="0">
                <a:latin typeface="+mj-lt"/>
              </a:rPr>
              <a:t> (</a:t>
            </a:r>
            <a:r>
              <a:rPr lang="en-US" b="1" dirty="0">
                <a:latin typeface="+mj-lt"/>
                <a:cs typeface="Courier New" panose="02070309020205020404" pitchFamily="49" charset="0"/>
              </a:rPr>
              <a:t>R15</a:t>
            </a:r>
            <a:r>
              <a:rPr lang="en-US" b="1" dirty="0">
                <a:latin typeface="+mj-lt"/>
              </a:rPr>
              <a:t>) similar</a:t>
            </a:r>
            <a:endParaRPr lang="en-US" sz="2600" dirty="0">
              <a:latin typeface="+mj-lt"/>
            </a:endParaRPr>
          </a:p>
        </p:txBody>
      </p:sp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Hazards</a:t>
            </a:r>
          </a:p>
        </p:txBody>
      </p:sp>
    </p:spTree>
    <p:extLst>
      <p:ext uri="{BB962C8B-B14F-4D97-AF65-F5344CB8AC3E}">
        <p14:creationId xmlns:p14="http://schemas.microsoft.com/office/powerpoint/2010/main" val="37499652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Hazards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38200" y="990600"/>
          <a:ext cx="775710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1" name="Visio" r:id="rId9" imgW="5953041" imgH="2514600" progId="Visio.Drawing.15">
                  <p:embed/>
                </p:oleObj>
              </mc:Choice>
              <mc:Fallback>
                <p:oleObj name="Visio" r:id="rId9" imgW="5953041" imgH="25146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200" y="990600"/>
                        <a:ext cx="7757102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886097" y="4343400"/>
            <a:ext cx="8181703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Branch </a:t>
            </a:r>
            <a:r>
              <a:rPr lang="en-US" b="1" dirty="0" err="1"/>
              <a:t>misprediction</a:t>
            </a:r>
            <a:r>
              <a:rPr lang="en-US" b="1" dirty="0"/>
              <a:t> penalty</a:t>
            </a:r>
          </a:p>
          <a:p>
            <a:r>
              <a:rPr lang="en-US" sz="2600" dirty="0"/>
              <a:t>number of instruction flushed when branch is taken (4)</a:t>
            </a:r>
          </a:p>
          <a:p>
            <a:r>
              <a:rPr lang="en-US" sz="2600" dirty="0"/>
              <a:t>May be reduced by determining BTA earlier</a:t>
            </a:r>
          </a:p>
        </p:txBody>
      </p:sp>
    </p:spTree>
    <p:extLst>
      <p:ext uri="{BB962C8B-B14F-4D97-AF65-F5344CB8AC3E}">
        <p14:creationId xmlns:p14="http://schemas.microsoft.com/office/powerpoint/2010/main" val="34735169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Early Branch Resolution</a:t>
            </a:r>
          </a:p>
        </p:txBody>
      </p:sp>
      <p:sp>
        <p:nvSpPr>
          <p:cNvPr id="9" name="Rectangle 8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44880" y="1143000"/>
            <a:ext cx="8181703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Determine BTA in Execute stage</a:t>
            </a:r>
          </a:p>
          <a:p>
            <a:pPr lvl="1"/>
            <a:r>
              <a:rPr lang="en-US" dirty="0"/>
              <a:t>Branch </a:t>
            </a:r>
            <a:r>
              <a:rPr lang="en-US" dirty="0" err="1"/>
              <a:t>misprediction</a:t>
            </a:r>
            <a:r>
              <a:rPr lang="en-US" dirty="0"/>
              <a:t> penalty = 2 cycles</a:t>
            </a:r>
          </a:p>
          <a:p>
            <a:r>
              <a:rPr lang="en-US" b="1" dirty="0"/>
              <a:t>Hardware changes</a:t>
            </a:r>
          </a:p>
          <a:p>
            <a:pPr lvl="1"/>
            <a:r>
              <a:rPr lang="en-US" sz="2400" dirty="0"/>
              <a:t>Add a branch multiplexer before </a:t>
            </a:r>
            <a:r>
              <a:rPr lang="en-US" sz="2400" i="1" dirty="0"/>
              <a:t>PC</a:t>
            </a:r>
            <a:r>
              <a:rPr lang="en-US" sz="2400" dirty="0"/>
              <a:t> register to select BTA from </a:t>
            </a:r>
            <a:r>
              <a:rPr lang="en-US" sz="2400" i="1" dirty="0" err="1"/>
              <a:t>ALUResultE</a:t>
            </a:r>
            <a:endParaRPr lang="en-US" sz="2400" dirty="0"/>
          </a:p>
          <a:p>
            <a:pPr lvl="1"/>
            <a:r>
              <a:rPr lang="en-US" sz="2400" dirty="0"/>
              <a:t>Add </a:t>
            </a:r>
            <a:r>
              <a:rPr lang="en-US" sz="2400" i="1" dirty="0" err="1"/>
              <a:t>BranchTakenE</a:t>
            </a:r>
            <a:r>
              <a:rPr lang="en-US" sz="2400" dirty="0"/>
              <a:t> select signal for this multiplexer (only asserted if branch condition satisfied)</a:t>
            </a:r>
          </a:p>
          <a:p>
            <a:pPr lvl="1"/>
            <a:r>
              <a:rPr lang="en-US" sz="2400" i="1" dirty="0" err="1"/>
              <a:t>PCSrcW</a:t>
            </a:r>
            <a:r>
              <a:rPr lang="en-US" sz="2400" dirty="0"/>
              <a:t> now only asserted for writes to </a:t>
            </a:r>
            <a:r>
              <a:rPr lang="en-US" sz="2400" i="1" dirty="0"/>
              <a:t>PC</a:t>
            </a:r>
            <a:r>
              <a:rPr lang="en-US" sz="24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8461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Pipelined processor with Early BTA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2000" y="990600"/>
          <a:ext cx="7915564" cy="476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5" name="Visio" r:id="rId8" imgW="6781935" imgH="4086157" progId="Visio.Drawing.15">
                  <p:embed/>
                </p:oleObj>
              </mc:Choice>
              <mc:Fallback>
                <p:oleObj name="Visio" r:id="rId8" imgW="6781935" imgH="40861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990600"/>
                        <a:ext cx="7915564" cy="4769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7568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Hazards with Early BTA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90600" y="1066800"/>
          <a:ext cx="7924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9" name="Visio" r:id="rId8" imgW="5943600" imgH="2514600" progId="Visio.Drawing.15">
                  <p:embed/>
                </p:oleObj>
              </mc:Choice>
              <mc:Fallback>
                <p:oleObj name="Visio" r:id="rId8" imgW="5943600" imgH="25146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9248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624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Single-Cycle ARM Processor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57439" y="1143000"/>
          <a:ext cx="8230961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Visio" r:id="rId6" imgW="5010049" imgH="2667000" progId="Visio.Drawing.15">
                  <p:embed/>
                </p:oleObj>
              </mc:Choice>
              <mc:Fallback>
                <p:oleObj name="Visio" r:id="rId6" imgW="5010049" imgH="26670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439" y="1143000"/>
                        <a:ext cx="8230961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32134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91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700" b="1" i="1" dirty="0" err="1"/>
              <a:t>PCWrPendingF</a:t>
            </a:r>
            <a:r>
              <a:rPr lang="en-US" sz="3700" b="1" dirty="0"/>
              <a:t> = 1</a:t>
            </a:r>
            <a:r>
              <a:rPr lang="en-US" sz="3700" dirty="0"/>
              <a:t> if write to </a:t>
            </a:r>
            <a:r>
              <a:rPr lang="en-US" sz="3700" i="1" dirty="0"/>
              <a:t>PC</a:t>
            </a:r>
            <a:r>
              <a:rPr lang="en-US" sz="3700" dirty="0"/>
              <a:t> in Decode, Execute or Memory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PCWrPendingF</a:t>
            </a:r>
            <a:r>
              <a:rPr lang="en-US" dirty="0"/>
              <a:t> = </a:t>
            </a:r>
            <a:r>
              <a:rPr lang="en-US" i="1" dirty="0" err="1"/>
              <a:t>PCSrcD</a:t>
            </a:r>
            <a:r>
              <a:rPr lang="en-US" dirty="0"/>
              <a:t> + </a:t>
            </a:r>
            <a:r>
              <a:rPr lang="en-US" i="1" dirty="0" err="1"/>
              <a:t>PCSrcE</a:t>
            </a:r>
            <a:r>
              <a:rPr lang="en-US" dirty="0"/>
              <a:t> + </a:t>
            </a:r>
            <a:r>
              <a:rPr lang="en-US" i="1" dirty="0" err="1"/>
              <a:t>PCSrcM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3700" b="1" dirty="0"/>
              <a:t>Stall Fetch</a:t>
            </a:r>
            <a:r>
              <a:rPr lang="en-US" sz="3700" dirty="0"/>
              <a:t> if </a:t>
            </a:r>
            <a:r>
              <a:rPr lang="en-US" sz="3700" i="1" dirty="0" err="1"/>
              <a:t>PCWrPendingF</a:t>
            </a:r>
            <a:endParaRPr lang="en-US" sz="37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StallF</a:t>
            </a:r>
            <a:r>
              <a:rPr lang="en-US" dirty="0"/>
              <a:t> = </a:t>
            </a:r>
            <a:r>
              <a:rPr lang="en-US" dirty="0" err="1"/>
              <a:t>ldrStallD</a:t>
            </a:r>
            <a:r>
              <a:rPr lang="en-US" dirty="0"/>
              <a:t> + </a:t>
            </a:r>
            <a:r>
              <a:rPr lang="en-US" dirty="0" err="1"/>
              <a:t>PCWrPendingF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3700" b="1" dirty="0"/>
              <a:t>Flush Decode</a:t>
            </a:r>
            <a:r>
              <a:rPr lang="en-US" sz="3700" dirty="0"/>
              <a:t> if </a:t>
            </a:r>
            <a:r>
              <a:rPr lang="en-US" sz="3700" i="1" dirty="0" err="1"/>
              <a:t>PCWrPendingF</a:t>
            </a:r>
            <a:r>
              <a:rPr lang="en-US" sz="3700" dirty="0"/>
              <a:t> OR </a:t>
            </a:r>
            <a:r>
              <a:rPr lang="en-US" sz="3700" i="1" dirty="0"/>
              <a:t>PC</a:t>
            </a:r>
            <a:r>
              <a:rPr lang="en-US" sz="3700" dirty="0"/>
              <a:t> is written in </a:t>
            </a:r>
            <a:r>
              <a:rPr lang="en-US" sz="3700" dirty="0" err="1"/>
              <a:t>Writeback</a:t>
            </a:r>
            <a:r>
              <a:rPr lang="en-US" sz="3700" dirty="0"/>
              <a:t> OR branch is taken</a:t>
            </a:r>
            <a:endParaRPr lang="en-US" sz="3700" i="1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FlushD</a:t>
            </a:r>
            <a:r>
              <a:rPr lang="en-US" dirty="0"/>
              <a:t> = </a:t>
            </a:r>
            <a:r>
              <a:rPr lang="en-US" i="1" dirty="0" err="1"/>
              <a:t>PCWrPendingF</a:t>
            </a:r>
            <a:r>
              <a:rPr lang="en-US" dirty="0"/>
              <a:t> + </a:t>
            </a:r>
            <a:r>
              <a:rPr lang="en-US" i="1" dirty="0" err="1"/>
              <a:t>PCSrcW</a:t>
            </a:r>
            <a:r>
              <a:rPr lang="en-US" dirty="0"/>
              <a:t> + </a:t>
            </a:r>
            <a:r>
              <a:rPr lang="en-US" i="1" dirty="0" err="1"/>
              <a:t>BranchTakenE</a:t>
            </a:r>
            <a:endParaRPr lang="en-US" i="1" dirty="0"/>
          </a:p>
          <a:p>
            <a:endParaRPr lang="en-US" sz="1400" dirty="0"/>
          </a:p>
          <a:p>
            <a:r>
              <a:rPr lang="en-US" sz="3700" b="1" dirty="0"/>
              <a:t>Flush Execute</a:t>
            </a:r>
            <a:r>
              <a:rPr lang="en-US" sz="3700" dirty="0"/>
              <a:t> if branch is taken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err="1"/>
              <a:t>FlushE</a:t>
            </a:r>
            <a:r>
              <a:rPr lang="en-US" dirty="0"/>
              <a:t> = </a:t>
            </a:r>
            <a:r>
              <a:rPr lang="en-US" i="1" dirty="0" err="1"/>
              <a:t>ldrStallD</a:t>
            </a:r>
            <a:r>
              <a:rPr lang="en-US" dirty="0"/>
              <a:t> + </a:t>
            </a:r>
            <a:r>
              <a:rPr lang="en-US" i="1" dirty="0" err="1"/>
              <a:t>BranchTakenE</a:t>
            </a:r>
            <a:endParaRPr lang="en-US" i="1" dirty="0"/>
          </a:p>
          <a:p>
            <a:pPr marL="0" indent="0">
              <a:buNone/>
            </a:pPr>
            <a:endParaRPr lang="en-US" sz="1400" i="1" dirty="0"/>
          </a:p>
          <a:p>
            <a:r>
              <a:rPr lang="en-US" sz="3700" b="1" dirty="0"/>
              <a:t>Stall Decode</a:t>
            </a:r>
            <a:r>
              <a:rPr lang="en-US" sz="3700" dirty="0"/>
              <a:t> if </a:t>
            </a:r>
            <a:r>
              <a:rPr lang="en-US" sz="3700" i="1" dirty="0" err="1"/>
              <a:t>ldrStallD</a:t>
            </a:r>
            <a:r>
              <a:rPr lang="en-US" sz="3700" dirty="0"/>
              <a:t> (as before)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StallD</a:t>
            </a:r>
            <a:r>
              <a:rPr lang="en-US" dirty="0"/>
              <a:t> = </a:t>
            </a:r>
            <a:r>
              <a:rPr lang="en-US" i="1" dirty="0" err="1"/>
              <a:t>ldrStallD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Control Stalling Logic</a:t>
            </a:r>
          </a:p>
        </p:txBody>
      </p:sp>
    </p:spTree>
    <p:extLst>
      <p:ext uri="{BB962C8B-B14F-4D97-AF65-F5344CB8AC3E}">
        <p14:creationId xmlns:p14="http://schemas.microsoft.com/office/powerpoint/2010/main" val="24446184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1058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+mj-lt"/>
              </a:rPr>
              <a:t>ARM Pipelined Processor with Hazard Unit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9600" y="990600"/>
          <a:ext cx="809389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3" name="Visio" r:id="rId8" imgW="6781935" imgH="4086157" progId="Visio.Drawing.15">
                  <p:embed/>
                </p:oleObj>
              </mc:Choice>
              <mc:Fallback>
                <p:oleObj name="Visio" r:id="rId8" imgW="6781935" imgH="40861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990600"/>
                        <a:ext cx="8093897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15580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13%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52% </a:t>
            </a:r>
            <a:r>
              <a:rPr lang="en-US" sz="1800">
                <a:latin typeface="+mj-lt"/>
                <a:cs typeface="Arial" charset="0"/>
              </a:rPr>
              <a:t>data processing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50% of branches </a:t>
            </a:r>
            <a:r>
              <a:rPr lang="en-US" sz="1800" dirty="0" err="1">
                <a:latin typeface="+mj-lt"/>
                <a:cs typeface="Arial" charset="0"/>
              </a:rPr>
              <a:t>mispredicted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What is the average CPI?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373067847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13%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52% </a:t>
            </a:r>
            <a:r>
              <a:rPr lang="en-US" dirty="0">
                <a:latin typeface="+mj-lt"/>
                <a:cs typeface="Arial" charset="0"/>
              </a:rPr>
              <a:t>data processing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50% of branches </a:t>
            </a:r>
            <a:r>
              <a:rPr lang="en-US" sz="1800" dirty="0" err="1">
                <a:latin typeface="+mj-lt"/>
                <a:cs typeface="Arial" charset="0"/>
              </a:rPr>
              <a:t>mispredicted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What is the average CPI?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Load CPI = 1 when not stalling, 2 when stalling</a:t>
            </a: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+mj-lt"/>
                <a:cs typeface="Arial" charset="0"/>
              </a:rPr>
              <a:t>So, </a:t>
            </a:r>
            <a:r>
              <a:rPr lang="en-US" b="1" dirty="0" err="1">
                <a:latin typeface="+mj-lt"/>
                <a:cs typeface="Arial" charset="0"/>
              </a:rPr>
              <a:t>CPI</a:t>
            </a:r>
            <a:r>
              <a:rPr lang="en-US" b="1" baseline="-25000" dirty="0" err="1">
                <a:latin typeface="+mj-lt"/>
                <a:cs typeface="Arial" charset="0"/>
              </a:rPr>
              <a:t>lw</a:t>
            </a:r>
            <a:r>
              <a:rPr lang="en-US" dirty="0">
                <a:latin typeface="+mj-lt"/>
                <a:cs typeface="Arial" charset="0"/>
              </a:rPr>
              <a:t> = 1(0.6) + 2(0.4) = 1.4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+mj-lt"/>
                <a:cs typeface="Arial" charset="0"/>
              </a:rPr>
              <a:t>Branch CPI = 1 when not stalling, 3 when stalling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+mj-lt"/>
                <a:cs typeface="Arial" charset="0"/>
              </a:rPr>
              <a:t>	So, </a:t>
            </a:r>
            <a:r>
              <a:rPr lang="en-US" sz="1800" b="1" dirty="0" err="1">
                <a:latin typeface="+mj-lt"/>
                <a:cs typeface="Arial" charset="0"/>
              </a:rPr>
              <a:t>CPI</a:t>
            </a:r>
            <a:r>
              <a:rPr lang="en-US" sz="1800" b="1" baseline="-25000" dirty="0" err="1">
                <a:latin typeface="+mj-lt"/>
                <a:cs typeface="Arial" charset="0"/>
              </a:rPr>
              <a:t>beq</a:t>
            </a:r>
            <a:r>
              <a:rPr lang="en-US" sz="1800" dirty="0">
                <a:latin typeface="+mj-lt"/>
                <a:cs typeface="Arial" charset="0"/>
              </a:rPr>
              <a:t> = 1(0.5) + 3(0.5) = 2</a:t>
            </a: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00" b="1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j-lt"/>
                <a:cs typeface="Arial" charset="0"/>
              </a:rPr>
              <a:t>Average CPI = </a:t>
            </a:r>
            <a:r>
              <a:rPr lang="en-US" sz="2000" dirty="0">
                <a:latin typeface="+mj-lt"/>
                <a:cs typeface="Arial" charset="0"/>
              </a:rPr>
              <a:t>(0.25)(1.4) + (0.1)(1) + (0.13)(2) + (0.52)(1)</a:t>
            </a:r>
            <a:r>
              <a:rPr lang="en-US" sz="2000" b="1" dirty="0">
                <a:latin typeface="+mj-lt"/>
                <a:cs typeface="Arial" charset="0"/>
              </a:rPr>
              <a:t>  = 1.23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7071533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4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4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Pipelined processor critical path: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	= max [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Fetch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2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RFread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	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Decode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+ 2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mux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ALU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Execute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Memory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    2(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RFwrite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 ]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dirty="0" err="1">
                <a:latin typeface="Times New Roman" pitchFamily="18" charset="0"/>
                <a:cs typeface="Arial" charset="0"/>
              </a:rPr>
              <a:t>Writeback</a:t>
            </a: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Performance</a:t>
            </a:r>
          </a:p>
        </p:txBody>
      </p:sp>
    </p:spTree>
    <p:extLst>
      <p:ext uri="{BB962C8B-B14F-4D97-AF65-F5344CB8AC3E}">
        <p14:creationId xmlns:p14="http://schemas.microsoft.com/office/powerpoint/2010/main" val="65459778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5141" name="Group 8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/>
          </p:nvPr>
        </p:nvGraphicFramePr>
        <p:xfrm>
          <a:off x="1371600" y="1066800"/>
          <a:ext cx="6934200" cy="326136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17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17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17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25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5142" name="Rectangle 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6453" y="4572000"/>
            <a:ext cx="66855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Cycle time: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>
                <a:latin typeface="Times New Roman" pitchFamily="18" charset="0"/>
                <a:cs typeface="Arial" charset="0"/>
              </a:rPr>
              <a:t>c3</a:t>
            </a:r>
            <a:r>
              <a:rPr lang="en-US" sz="2800" dirty="0">
                <a:latin typeface="Times New Roman" pitchFamily="18" charset="0"/>
                <a:cs typeface="Arial" charset="0"/>
              </a:rPr>
              <a:t> = ?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231740075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5141" name="Group 8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/>
          </p:nvPr>
        </p:nvGraphicFramePr>
        <p:xfrm>
          <a:off x="1371600" y="1066800"/>
          <a:ext cx="6934200" cy="326136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17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17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17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25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5142" name="Rectangle 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6453" y="4572000"/>
            <a:ext cx="66855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Cycle time: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>
                <a:latin typeface="Times New Roman" pitchFamily="18" charset="0"/>
                <a:cs typeface="Arial" charset="0"/>
              </a:rPr>
              <a:t>c3</a:t>
            </a:r>
            <a:r>
              <a:rPr lang="en-US" sz="2800" dirty="0">
                <a:latin typeface="Times New Roman" pitchFamily="18" charset="0"/>
                <a:cs typeface="Arial" charset="0"/>
              </a:rPr>
              <a:t> = 2(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err="1">
                <a:latin typeface="Times New Roman" pitchFamily="18" charset="0"/>
                <a:cs typeface="Arial" charset="0"/>
              </a:rPr>
              <a:t>RFread</a:t>
            </a:r>
            <a:r>
              <a:rPr lang="en-US" sz="2800" dirty="0">
                <a:latin typeface="Times New Roman" pitchFamily="18" charset="0"/>
                <a:cs typeface="Arial" charset="0"/>
              </a:rPr>
              <a:t> + 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aseline="-25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)</a:t>
            </a:r>
            <a:endParaRPr lang="en-US" sz="28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Arial" charset="0"/>
              </a:rPr>
              <a:t>    		     = 2[100 + 50] </a:t>
            </a:r>
            <a:r>
              <a:rPr lang="en-US" sz="28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= 300 </a:t>
            </a:r>
            <a:r>
              <a:rPr lang="en-US" sz="2800" b="1" dirty="0" err="1">
                <a:latin typeface="Times New Roman" pitchFamily="18" charset="0"/>
                <a:cs typeface="Arial" charset="0"/>
              </a:rPr>
              <a:t>ps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280330946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60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latin typeface="+mj-lt"/>
                <a:cs typeface="Arial" charset="0"/>
              </a:rPr>
              <a:t>Program with 100 billion instructions</a:t>
            </a:r>
            <a:endParaRPr lang="en-US" sz="30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latin typeface="+mj-lt"/>
                <a:cs typeface="Arial" charset="0"/>
              </a:rPr>
              <a:t>Execution Time  	</a:t>
            </a:r>
            <a:r>
              <a:rPr lang="en-US" sz="3000" dirty="0">
                <a:latin typeface="+mj-lt"/>
                <a:cs typeface="Arial" charset="0"/>
              </a:rPr>
              <a:t>= (# instructions) </a:t>
            </a:r>
            <a:r>
              <a:rPr lang="en-US" sz="3000" dirty="0">
                <a:latin typeface="+mj-lt"/>
                <a:cs typeface="Times New Roman" pitchFamily="18" charset="0"/>
              </a:rPr>
              <a:t>× </a:t>
            </a:r>
            <a:r>
              <a:rPr lang="en-US" sz="3000" dirty="0">
                <a:latin typeface="+mj-lt"/>
                <a:cs typeface="Arial" charset="0"/>
              </a:rPr>
              <a:t>CPI </a:t>
            </a:r>
            <a:r>
              <a:rPr lang="en-US" sz="3000" dirty="0">
                <a:latin typeface="+mj-lt"/>
                <a:cs typeface="Times New Roman" pitchFamily="18" charset="0"/>
              </a:rPr>
              <a:t>×</a:t>
            </a:r>
            <a:r>
              <a:rPr lang="en-US" sz="3000" dirty="0">
                <a:latin typeface="+mj-lt"/>
                <a:cs typeface="Arial" charset="0"/>
              </a:rPr>
              <a:t> </a:t>
            </a:r>
            <a:r>
              <a:rPr lang="en-US" sz="3000" i="1" dirty="0">
                <a:latin typeface="+mj-lt"/>
                <a:cs typeface="Arial" charset="0"/>
              </a:rPr>
              <a:t>T</a:t>
            </a:r>
            <a:r>
              <a:rPr lang="en-US" sz="30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i="1" dirty="0">
                <a:latin typeface="+mj-lt"/>
                <a:cs typeface="Arial" charset="0"/>
              </a:rPr>
              <a:t>		              	</a:t>
            </a:r>
            <a:r>
              <a:rPr lang="en-US" sz="3000" dirty="0">
                <a:latin typeface="+mj-lt"/>
                <a:cs typeface="Arial" charset="0"/>
              </a:rPr>
              <a:t>= (100 </a:t>
            </a:r>
            <a:r>
              <a:rPr lang="en-US" sz="3000" dirty="0">
                <a:latin typeface="+mj-lt"/>
                <a:cs typeface="Times New Roman" pitchFamily="18" charset="0"/>
              </a:rPr>
              <a:t>× 10</a:t>
            </a:r>
            <a:r>
              <a:rPr lang="en-US" sz="30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3000" dirty="0">
                <a:latin typeface="+mj-lt"/>
                <a:cs typeface="Arial" charset="0"/>
              </a:rPr>
              <a:t>)(1.23)(300  </a:t>
            </a:r>
            <a:r>
              <a:rPr lang="en-US" sz="3000" dirty="0">
                <a:latin typeface="+mj-lt"/>
                <a:cs typeface="Times New Roman" pitchFamily="18" charset="0"/>
              </a:rPr>
              <a:t>× 10</a:t>
            </a:r>
            <a:r>
              <a:rPr lang="en-US" sz="30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30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latin typeface="+mj-lt"/>
                <a:cs typeface="Arial" charset="0"/>
              </a:rPr>
              <a:t>		            	</a:t>
            </a:r>
            <a:r>
              <a:rPr lang="en-US" sz="3000" b="1" dirty="0">
                <a:latin typeface="+mj-lt"/>
                <a:cs typeface="Arial" charset="0"/>
              </a:rPr>
              <a:t>= 36.9 seconds</a:t>
            </a:r>
            <a:endParaRPr lang="en-US" sz="3000" b="1" i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229055932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6133" name="Group 53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/>
          </p:nvPr>
        </p:nvGraphicFramePr>
        <p:xfrm>
          <a:off x="1066800" y="1305441"/>
          <a:ext cx="7848600" cy="3266559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0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Processor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Execution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(seconds)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Speedup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(single-cycle as baseline)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Single-cycle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Multicycle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26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Processor Performance Comparison</a:t>
            </a:r>
          </a:p>
        </p:txBody>
      </p:sp>
    </p:spTree>
    <p:extLst>
      <p:ext uri="{BB962C8B-B14F-4D97-AF65-F5344CB8AC3E}">
        <p14:creationId xmlns:p14="http://schemas.microsoft.com/office/powerpoint/2010/main" val="20807654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ARM Processor</a:t>
            </a: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144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5762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27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2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Aim to really improve performance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Use temporal parallelism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Divide single-cycle processor into 5 stages: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Fetch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Decode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Execute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Memory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+mj-lt"/>
                <a:cs typeface="Arial" charset="0"/>
              </a:rPr>
              <a:t>Writeback</a:t>
            </a:r>
            <a:endParaRPr lang="en-US" sz="26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Add pipeline registers between stages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ARM Processor</a:t>
            </a:r>
          </a:p>
        </p:txBody>
      </p:sp>
    </p:spTree>
    <p:extLst>
      <p:ext uri="{BB962C8B-B14F-4D97-AF65-F5344CB8AC3E}">
        <p14:creationId xmlns:p14="http://schemas.microsoft.com/office/powerpoint/2010/main" val="12230936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vs. Pipelined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38200" y="838200"/>
          <a:ext cx="7391400" cy="529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Visio" r:id="rId6" imgW="3867184" imgH="2771843" progId="Visio.Drawing.15">
                  <p:embed/>
                </p:oleObj>
              </mc:Choice>
              <mc:Fallback>
                <p:oleObj name="Visio" r:id="rId6" imgW="3867184" imgH="2771843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838200"/>
                        <a:ext cx="7391400" cy="529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0071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5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Processor Abstraction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3400" y="1221014"/>
          <a:ext cx="8051167" cy="342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9" name="Visio" r:id="rId6" imgW="5638800" imgH="2400300" progId="Visio.Drawing.15">
                  <p:embed/>
                </p:oleObj>
              </mc:Choice>
              <mc:Fallback>
                <p:oleObj name="Visio" r:id="rId6" imgW="5638800" imgH="2400300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1221014"/>
                        <a:ext cx="8051167" cy="3427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3742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63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&amp; Pipelined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38200" y="1314450"/>
          <a:ext cx="7513012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3" name="Visio" r:id="rId6" imgW="6553200" imgH="3771900" progId="Visio.Drawing.15">
                  <p:embed/>
                </p:oleObj>
              </mc:Choice>
              <mc:Fallback>
                <p:oleObj name="Visio" r:id="rId6" imgW="6553200" imgH="3771900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314450"/>
                        <a:ext cx="7513012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7814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038600"/>
            <a:ext cx="8001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i="1" dirty="0">
                <a:latin typeface="+mj-lt"/>
                <a:cs typeface="Arial" charset="0"/>
              </a:rPr>
              <a:t>WA3</a:t>
            </a:r>
            <a:r>
              <a:rPr lang="en-US" sz="3000" b="1" dirty="0">
                <a:latin typeface="+mj-lt"/>
                <a:cs typeface="Arial" charset="0"/>
              </a:rPr>
              <a:t> must arrive at same time as </a:t>
            </a:r>
            <a:r>
              <a:rPr lang="en-US" sz="3000" b="1" i="1" dirty="0">
                <a:latin typeface="+mj-lt"/>
                <a:cs typeface="Arial" charset="0"/>
              </a:rPr>
              <a:t>Result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  <a:cs typeface="Arial" charset="0"/>
              </a:rPr>
              <a:t>Register file written on falling edge of </a:t>
            </a:r>
            <a:r>
              <a:rPr lang="en-US" sz="3000" b="1" i="1" dirty="0">
                <a:latin typeface="+mj-lt"/>
                <a:cs typeface="Arial" charset="0"/>
              </a:rPr>
              <a:t>CLK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Corrected Pipelined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9600" y="1295400"/>
          <a:ext cx="796375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Visio" r:id="rId7" imgW="6562641" imgH="1695585" progId="Visio.Drawing.15">
                  <p:embed/>
                </p:oleObj>
              </mc:Choice>
              <mc:Fallback>
                <p:oleObj name="Visio" r:id="rId7" imgW="6562641" imgH="1695585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295400"/>
                        <a:ext cx="796375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27367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17130</TotalTime>
  <Words>758</Words>
  <Application>Microsoft Macintosh PowerPoint</Application>
  <PresentationFormat>On-screen Show (4:3)</PresentationFormat>
  <Paragraphs>305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Lecture 22:  Pipelined Processor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129</cp:revision>
  <cp:lastPrinted>2018-01-16T16:40:17Z</cp:lastPrinted>
  <dcterms:created xsi:type="dcterms:W3CDTF">2012-08-07T04:56:47Z</dcterms:created>
  <dcterms:modified xsi:type="dcterms:W3CDTF">2019-11-09T15:01:07Z</dcterms:modified>
</cp:coreProperties>
</file>