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sdx" ContentType="application/vnd.ms-visio.drawing"/>
  <Default Extension="tiff" ContentType="image/tif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7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8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9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10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11.xml" ContentType="application/vnd.openxmlformats-officedocument.presentationml.notesSlid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12.xml" ContentType="application/vnd.openxmlformats-officedocument.presentationml.notesSlid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notesSlides/notesSlide13.xml" ContentType="application/vnd.openxmlformats-officedocument.presentationml.notesSlide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notesSlides/notesSlide14.xml" ContentType="application/vnd.openxmlformats-officedocument.presentationml.notesSlide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notesSlides/notesSlide15.xml" ContentType="application/vnd.openxmlformats-officedocument.presentationml.notesSlide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notesSlides/notesSlide16.xml" ContentType="application/vnd.openxmlformats-officedocument.presentationml.notesSlide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notesSlides/notesSlide17.xml" ContentType="application/vnd.openxmlformats-officedocument.presentationml.notesSlide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notesSlides/notesSlide18.xml" ContentType="application/vnd.openxmlformats-officedocument.presentationml.notesSlide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notesSlides/notesSlide19.xml" ContentType="application/vnd.openxmlformats-officedocument.presentationml.notesSlide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notesSlides/notesSlide20.xml" ContentType="application/vnd.openxmlformats-officedocument.presentationml.notesSlide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notesSlides/notesSlide21.xml" ContentType="application/vnd.openxmlformats-officedocument.presentationml.notesSlide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notesSlides/notesSlide22.xml" ContentType="application/vnd.openxmlformats-officedocument.presentationml.notesSlide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notesSlides/notesSlide23.xml" ContentType="application/vnd.openxmlformats-officedocument.presentationml.notesSlide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notesSlides/notesSlide24.xml" ContentType="application/vnd.openxmlformats-officedocument.presentationml.notesSlide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notesSlides/notesSlide25.xml" ContentType="application/vnd.openxmlformats-officedocument.presentationml.notesSlide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notesSlides/notesSlide26.xml" ContentType="application/vnd.openxmlformats-officedocument.presentationml.notesSlide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notesSlides/notesSlide27.xml" ContentType="application/vnd.openxmlformats-officedocument.presentationml.notesSlide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notesSlides/notesSlide28.xml" ContentType="application/vnd.openxmlformats-officedocument.presentationml.notesSlide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notesSlides/notesSlide29.xml" ContentType="application/vnd.openxmlformats-officedocument.presentationml.notesSlide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notesSlides/notesSlide30.xml" ContentType="application/vnd.openxmlformats-officedocument.presentationml.notesSlide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notesSlides/notesSlide31.xml" ContentType="application/vnd.openxmlformats-officedocument.presentationml.notesSlide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notesSlides/notesSlide32.xml" ContentType="application/vnd.openxmlformats-officedocument.presentationml.notesSlide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notesSlides/notesSlide33.xml" ContentType="application/vnd.openxmlformats-officedocument.presentationml.notesSlide+xml"/>
  <Override PartName="/ppt/tags/tag79.xml" ContentType="application/vnd.openxmlformats-officedocument.presentationml.tags+xml"/>
  <Override PartName="/ppt/notesSlides/notesSlide34.xml" ContentType="application/vnd.openxmlformats-officedocument.presentationml.notesSlide+xml"/>
  <Override PartName="/ppt/tags/tag80.xml" ContentType="application/vnd.openxmlformats-officedocument.presentationml.tags+xml"/>
  <Override PartName="/ppt/notesSlides/notesSlide35.xml" ContentType="application/vnd.openxmlformats-officedocument.presentationml.notesSlide+xml"/>
  <Override PartName="/ppt/tags/tag81.xml" ContentType="application/vnd.openxmlformats-officedocument.presentationml.tags+xml"/>
  <Override PartName="/ppt/notesSlides/notesSlide36.xml" ContentType="application/vnd.openxmlformats-officedocument.presentationml.notesSlide+xml"/>
  <Override PartName="/ppt/tags/tag82.xml" ContentType="application/vnd.openxmlformats-officedocument.presentationml.tags+xml"/>
  <Override PartName="/ppt/notesSlides/notesSlide37.xml" ContentType="application/vnd.openxmlformats-officedocument.presentationml.notesSlide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notesSlides/notesSlide38.xml" ContentType="application/vnd.openxmlformats-officedocument.presentationml.notesSlide+xml"/>
  <Override PartName="/ppt/tags/tag85.xml" ContentType="application/vnd.openxmlformats-officedocument.presentationml.tags+xml"/>
  <Override PartName="/ppt/notesSlides/notesSlide39.xml" ContentType="application/vnd.openxmlformats-officedocument.presentationml.notesSlide+xml"/>
  <Override PartName="/ppt/tags/tag86.xml" ContentType="application/vnd.openxmlformats-officedocument.presentationml.tags+xml"/>
  <Override PartName="/ppt/notesSlides/notesSlide40.xml" ContentType="application/vnd.openxmlformats-officedocument.presentationml.notesSlide+xml"/>
  <Override PartName="/ppt/tags/tag87.xml" ContentType="application/vnd.openxmlformats-officedocument.presentationml.tags+xml"/>
  <Override PartName="/ppt/notesSlides/notesSlide41.xml" ContentType="application/vnd.openxmlformats-officedocument.presentationml.notesSlide+xml"/>
  <Override PartName="/ppt/tags/tag88.xml" ContentType="application/vnd.openxmlformats-officedocument.presentationml.tags+xml"/>
  <Override PartName="/ppt/notesSlides/notesSlide42.xml" ContentType="application/vnd.openxmlformats-officedocument.presentationml.notesSlide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notesSlides/notesSlide43.xml" ContentType="application/vnd.openxmlformats-officedocument.presentationml.notesSlide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notesSlides/notesSlide44.xml" ContentType="application/vnd.openxmlformats-officedocument.presentationml.notesSlide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notesSlides/notesSlide45.xml" ContentType="application/vnd.openxmlformats-officedocument.presentationml.notesSlide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notesSlides/notesSlide46.xml" ContentType="application/vnd.openxmlformats-officedocument.presentationml.notesSlide+xml"/>
  <Override PartName="/ppt/tags/tag98.xml" ContentType="application/vnd.openxmlformats-officedocument.presentationml.tags+xml"/>
  <Override PartName="/ppt/notesSlides/notesSlide47.xml" ContentType="application/vnd.openxmlformats-officedocument.presentationml.notesSlide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notesSlides/notesSlide48.xml" ContentType="application/vnd.openxmlformats-officedocument.presentationml.notesSlide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notesSlides/notesSlide49.xml" ContentType="application/vnd.openxmlformats-officedocument.presentationml.notesSlide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notesSlides/notesSlide50.xml" ContentType="application/vnd.openxmlformats-officedocument.presentationml.notesSlide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notesSlides/notesSlide51.xml" ContentType="application/vnd.openxmlformats-officedocument.presentationml.notesSlide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notesSlides/notesSlide52.xml" ContentType="application/vnd.openxmlformats-officedocument.presentationml.notesSlide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notesSlides/notesSlide53.xml" ContentType="application/vnd.openxmlformats-officedocument.presentationml.notesSlide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notesSlides/notesSlide54.xml" ContentType="application/vnd.openxmlformats-officedocument.presentationml.notesSlide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notesSlides/notesSlide55.xml" ContentType="application/vnd.openxmlformats-officedocument.presentationml.notesSlide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notesSlides/notesSlide56.xml" ContentType="application/vnd.openxmlformats-officedocument.presentationml.notesSlide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notesSlides/notesSlide57.xml" ContentType="application/vnd.openxmlformats-officedocument.presentationml.notesSlide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notesSlides/notesSlide58.xml" ContentType="application/vnd.openxmlformats-officedocument.presentationml.notesSlide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notesSlides/notesSlide59.xml" ContentType="application/vnd.openxmlformats-officedocument.presentationml.notesSlide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notesSlides/notesSlide6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2"/>
  </p:notesMasterIdLst>
  <p:handoutMasterIdLst>
    <p:handoutMasterId r:id="rId63"/>
  </p:handoutMasterIdLst>
  <p:sldIdLst>
    <p:sldId id="384" r:id="rId2"/>
    <p:sldId id="385" r:id="rId3"/>
    <p:sldId id="436" r:id="rId4"/>
    <p:sldId id="561" r:id="rId5"/>
    <p:sldId id="605" r:id="rId6"/>
    <p:sldId id="437" r:id="rId7"/>
    <p:sldId id="438" r:id="rId8"/>
    <p:sldId id="439" r:id="rId9"/>
    <p:sldId id="441" r:id="rId10"/>
    <p:sldId id="442" r:id="rId11"/>
    <p:sldId id="443" r:id="rId12"/>
    <p:sldId id="444" r:id="rId13"/>
    <p:sldId id="607" r:id="rId14"/>
    <p:sldId id="669" r:id="rId15"/>
    <p:sldId id="670" r:id="rId16"/>
    <p:sldId id="671" r:id="rId17"/>
    <p:sldId id="672" r:id="rId18"/>
    <p:sldId id="668" r:id="rId19"/>
    <p:sldId id="615" r:id="rId20"/>
    <p:sldId id="616" r:id="rId21"/>
    <p:sldId id="617" r:id="rId22"/>
    <p:sldId id="445" r:id="rId23"/>
    <p:sldId id="446" r:id="rId24"/>
    <p:sldId id="563" r:id="rId25"/>
    <p:sldId id="447" r:id="rId26"/>
    <p:sldId id="619" r:id="rId27"/>
    <p:sldId id="449" r:id="rId28"/>
    <p:sldId id="674" r:id="rId29"/>
    <p:sldId id="564" r:id="rId30"/>
    <p:sldId id="618" r:id="rId31"/>
    <p:sldId id="565" r:id="rId32"/>
    <p:sldId id="567" r:id="rId33"/>
    <p:sldId id="620" r:id="rId34"/>
    <p:sldId id="450" r:id="rId35"/>
    <p:sldId id="452" r:id="rId36"/>
    <p:sldId id="621" r:id="rId37"/>
    <p:sldId id="622" r:id="rId38"/>
    <p:sldId id="623" r:id="rId39"/>
    <p:sldId id="455" r:id="rId40"/>
    <p:sldId id="456" r:id="rId41"/>
    <p:sldId id="457" r:id="rId42"/>
    <p:sldId id="625" r:id="rId43"/>
    <p:sldId id="459" r:id="rId44"/>
    <p:sldId id="626" r:id="rId45"/>
    <p:sldId id="675" r:id="rId46"/>
    <p:sldId id="583" r:id="rId47"/>
    <p:sldId id="584" r:id="rId48"/>
    <p:sldId id="629" r:id="rId49"/>
    <p:sldId id="627" r:id="rId50"/>
    <p:sldId id="465" r:id="rId51"/>
    <p:sldId id="630" r:id="rId52"/>
    <p:sldId id="631" r:id="rId53"/>
    <p:sldId id="632" r:id="rId54"/>
    <p:sldId id="467" r:id="rId55"/>
    <p:sldId id="568" r:id="rId56"/>
    <p:sldId id="633" r:id="rId57"/>
    <p:sldId id="634" r:id="rId58"/>
    <p:sldId id="635" r:id="rId59"/>
    <p:sldId id="636" r:id="rId60"/>
    <p:sldId id="638" r:id="rId61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bw"/>
  <p:clrMru>
    <a:srgbClr val="32A6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388" autoAdjust="0"/>
    <p:restoredTop sz="90787" autoAdjust="0"/>
  </p:normalViewPr>
  <p:slideViewPr>
    <p:cSldViewPr>
      <p:cViewPr varScale="1">
        <p:scale>
          <a:sx n="86" d="100"/>
          <a:sy n="86" d="100"/>
        </p:scale>
        <p:origin x="840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358DC7-2DB0-F743-B206-666BD2CB356D}" type="datetimeFigureOut">
              <a:rPr lang="en-US" smtClean="0"/>
              <a:t>11/9/19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EB4F19-52D0-CA4D-A6ED-ADA89533F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4364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BD5E47-F045-4C01-A154-66E3997AD169}" type="datetimeFigureOut">
              <a:rPr lang="en-US" smtClean="0"/>
              <a:t>11/9/19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3EC52C-64D1-4EF5-AC14-14AF6A3FC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8102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>
            <a:extLst>
              <a:ext uri="{FF2B5EF4-FFF2-40B4-BE49-F238E27FC236}">
                <a16:creationId xmlns:a16="http://schemas.microsoft.com/office/drawing/2014/main" id="{D2E1503E-EACF-3142-AD1F-7CBD8573E15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20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20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20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20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4DB4F368-4724-3841-AF0B-812A139452A8}" type="slidenum">
              <a:rPr lang="en-US" altLang="en-US" sz="1200"/>
              <a:pPr eaLnBrk="1" hangingPunct="1"/>
              <a:t>1</a:t>
            </a:fld>
            <a:endParaRPr lang="en-US" altLang="en-US" sz="1200"/>
          </a:p>
        </p:txBody>
      </p:sp>
      <p:sp>
        <p:nvSpPr>
          <p:cNvPr id="16386" name="Rectangle 2">
            <a:extLst>
              <a:ext uri="{FF2B5EF4-FFF2-40B4-BE49-F238E27FC236}">
                <a16:creationId xmlns:a16="http://schemas.microsoft.com/office/drawing/2014/main" id="{3F3080A3-914E-214E-94F9-BAD243FFF55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265B9C15-9878-DC40-B9B9-8BA996DE78C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521450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C3CF00-53FD-4EC4-AA76-ED57C6ED0CE5}" type="slidenum">
              <a:rPr lang="en-US"/>
              <a:pPr/>
              <a:t>10</a:t>
            </a:fld>
            <a:endParaRPr lang="en-US"/>
          </a:p>
        </p:txBody>
      </p:sp>
      <p:sp>
        <p:nvSpPr>
          <p:cNvPr id="139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9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8126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1F5C8C5-F143-4EF2-8770-B4CA20903ACA}" type="slidenum">
              <a:rPr lang="en-US"/>
              <a:pPr/>
              <a:t>11</a:t>
            </a:fld>
            <a:endParaRPr lang="en-US"/>
          </a:p>
        </p:txBody>
      </p:sp>
      <p:sp>
        <p:nvSpPr>
          <p:cNvPr id="1400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0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8047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102650-1280-436C-B31C-078740FDD024}" type="slidenum">
              <a:rPr lang="en-US"/>
              <a:pPr/>
              <a:t>12</a:t>
            </a:fld>
            <a:endParaRPr lang="en-US"/>
          </a:p>
        </p:txBody>
      </p:sp>
      <p:sp>
        <p:nvSpPr>
          <p:cNvPr id="140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1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5495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102650-1280-436C-B31C-078740FDD024}" type="slidenum">
              <a:rPr lang="en-US"/>
              <a:pPr/>
              <a:t>13</a:t>
            </a:fld>
            <a:endParaRPr lang="en-US"/>
          </a:p>
        </p:txBody>
      </p:sp>
      <p:sp>
        <p:nvSpPr>
          <p:cNvPr id="140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1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6422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102650-1280-436C-B31C-078740FDD024}" type="slidenum">
              <a:rPr lang="en-US"/>
              <a:pPr/>
              <a:t>14</a:t>
            </a:fld>
            <a:endParaRPr lang="en-US"/>
          </a:p>
        </p:txBody>
      </p:sp>
      <p:sp>
        <p:nvSpPr>
          <p:cNvPr id="140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1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6655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102650-1280-436C-B31C-078740FDD024}" type="slidenum">
              <a:rPr lang="en-US"/>
              <a:pPr/>
              <a:t>15</a:t>
            </a:fld>
            <a:endParaRPr lang="en-US"/>
          </a:p>
        </p:txBody>
      </p:sp>
      <p:sp>
        <p:nvSpPr>
          <p:cNvPr id="140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1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1926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102650-1280-436C-B31C-078740FDD024}" type="slidenum">
              <a:rPr lang="en-US"/>
              <a:pPr/>
              <a:t>16</a:t>
            </a:fld>
            <a:endParaRPr lang="en-US"/>
          </a:p>
        </p:txBody>
      </p:sp>
      <p:sp>
        <p:nvSpPr>
          <p:cNvPr id="140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1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55140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102650-1280-436C-B31C-078740FDD024}" type="slidenum">
              <a:rPr lang="en-US"/>
              <a:pPr/>
              <a:t>17</a:t>
            </a:fld>
            <a:endParaRPr lang="en-US"/>
          </a:p>
        </p:txBody>
      </p:sp>
      <p:sp>
        <p:nvSpPr>
          <p:cNvPr id="140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1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8167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102650-1280-436C-B31C-078740FDD024}" type="slidenum">
              <a:rPr lang="en-US"/>
              <a:pPr/>
              <a:t>18</a:t>
            </a:fld>
            <a:endParaRPr lang="en-US"/>
          </a:p>
        </p:txBody>
      </p:sp>
      <p:sp>
        <p:nvSpPr>
          <p:cNvPr id="140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1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74581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102650-1280-436C-B31C-078740FDD024}" type="slidenum">
              <a:rPr lang="en-US"/>
              <a:pPr/>
              <a:t>19</a:t>
            </a:fld>
            <a:endParaRPr lang="en-US"/>
          </a:p>
        </p:txBody>
      </p:sp>
      <p:sp>
        <p:nvSpPr>
          <p:cNvPr id="140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1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0721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107E65D-A422-4C30-B3F0-AE1AD199FA59}" type="slidenum">
              <a:rPr lang="en-US" sz="1200">
                <a:latin typeface="Times New Roman" pitchFamily="18" charset="0"/>
              </a:rPr>
              <a:pPr eaLnBrk="1" hangingPunct="1"/>
              <a:t>2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26238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102650-1280-436C-B31C-078740FDD024}" type="slidenum">
              <a:rPr lang="en-US"/>
              <a:pPr/>
              <a:t>20</a:t>
            </a:fld>
            <a:endParaRPr lang="en-US"/>
          </a:p>
        </p:txBody>
      </p:sp>
      <p:sp>
        <p:nvSpPr>
          <p:cNvPr id="140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1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99537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102650-1280-436C-B31C-078740FDD024}" type="slidenum">
              <a:rPr lang="en-US"/>
              <a:pPr/>
              <a:t>21</a:t>
            </a:fld>
            <a:endParaRPr lang="en-US"/>
          </a:p>
        </p:txBody>
      </p:sp>
      <p:sp>
        <p:nvSpPr>
          <p:cNvPr id="140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1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55709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905E55D-E1B3-4D24-BC5E-4AB59900FF09}" type="slidenum">
              <a:rPr lang="en-US"/>
              <a:pPr/>
              <a:t>22</a:t>
            </a:fld>
            <a:endParaRPr lang="en-US"/>
          </a:p>
        </p:txBody>
      </p:sp>
      <p:sp>
        <p:nvSpPr>
          <p:cNvPr id="140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56931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B81BB1-3957-41BF-B808-F5DC72124A2A}" type="slidenum">
              <a:rPr lang="en-US"/>
              <a:pPr/>
              <a:t>23</a:t>
            </a:fld>
            <a:endParaRPr lang="en-US"/>
          </a:p>
        </p:txBody>
      </p:sp>
      <p:sp>
        <p:nvSpPr>
          <p:cNvPr id="1404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4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15012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B81BB1-3957-41BF-B808-F5DC72124A2A}" type="slidenum">
              <a:rPr lang="en-US"/>
              <a:pPr/>
              <a:t>24</a:t>
            </a:fld>
            <a:endParaRPr lang="en-US"/>
          </a:p>
        </p:txBody>
      </p:sp>
      <p:sp>
        <p:nvSpPr>
          <p:cNvPr id="1404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4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68867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C3F9E9-4C7D-4C8C-B4A2-7798B431B1C8}" type="slidenum">
              <a:rPr lang="en-US"/>
              <a:pPr/>
              <a:t>25</a:t>
            </a:fld>
            <a:endParaRPr lang="en-US"/>
          </a:p>
        </p:txBody>
      </p:sp>
      <p:sp>
        <p:nvSpPr>
          <p:cNvPr id="140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5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53107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4976475-67CF-4992-815A-DD875D6A7AC4}" type="slidenum">
              <a:rPr lang="en-US"/>
              <a:pPr/>
              <a:t>26</a:t>
            </a:fld>
            <a:endParaRPr lang="en-US"/>
          </a:p>
        </p:txBody>
      </p:sp>
      <p:sp>
        <p:nvSpPr>
          <p:cNvPr id="140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8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67720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6612F5-24BD-4EFD-9A6D-759B23633A65}" type="slidenum">
              <a:rPr lang="en-US"/>
              <a:pPr/>
              <a:t>27</a:t>
            </a:fld>
            <a:endParaRPr lang="en-US"/>
          </a:p>
        </p:txBody>
      </p:sp>
      <p:sp>
        <p:nvSpPr>
          <p:cNvPr id="140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9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9099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6612F5-24BD-4EFD-9A6D-759B23633A65}" type="slidenum">
              <a:rPr lang="en-US"/>
              <a:pPr/>
              <a:t>28</a:t>
            </a:fld>
            <a:endParaRPr lang="en-US"/>
          </a:p>
        </p:txBody>
      </p:sp>
      <p:sp>
        <p:nvSpPr>
          <p:cNvPr id="140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9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07480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6612F5-24BD-4EFD-9A6D-759B23633A65}" type="slidenum">
              <a:rPr lang="en-US"/>
              <a:pPr/>
              <a:t>29</a:t>
            </a:fld>
            <a:endParaRPr lang="en-US"/>
          </a:p>
        </p:txBody>
      </p:sp>
      <p:sp>
        <p:nvSpPr>
          <p:cNvPr id="140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9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9615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5E8EF40-91B1-421E-92B6-E19FF298737A}" type="slidenum">
              <a:rPr lang="en-US"/>
              <a:pPr/>
              <a:t>3</a:t>
            </a:fld>
            <a:endParaRPr lang="en-US"/>
          </a:p>
        </p:txBody>
      </p:sp>
      <p:sp>
        <p:nvSpPr>
          <p:cNvPr id="139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09443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6612F5-24BD-4EFD-9A6D-759B23633A65}" type="slidenum">
              <a:rPr lang="en-US"/>
              <a:pPr/>
              <a:t>30</a:t>
            </a:fld>
            <a:endParaRPr lang="en-US"/>
          </a:p>
        </p:txBody>
      </p:sp>
      <p:sp>
        <p:nvSpPr>
          <p:cNvPr id="140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9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78803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6612F5-24BD-4EFD-9A6D-759B23633A65}" type="slidenum">
              <a:rPr lang="en-US"/>
              <a:pPr/>
              <a:t>31</a:t>
            </a:fld>
            <a:endParaRPr lang="en-US"/>
          </a:p>
        </p:txBody>
      </p:sp>
      <p:sp>
        <p:nvSpPr>
          <p:cNvPr id="140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9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75261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4976475-67CF-4992-815A-DD875D6A7AC4}" type="slidenum">
              <a:rPr lang="en-US"/>
              <a:pPr/>
              <a:t>32</a:t>
            </a:fld>
            <a:endParaRPr lang="en-US"/>
          </a:p>
        </p:txBody>
      </p:sp>
      <p:sp>
        <p:nvSpPr>
          <p:cNvPr id="140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8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12897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6612F5-24BD-4EFD-9A6D-759B23633A65}" type="slidenum">
              <a:rPr lang="en-US"/>
              <a:pPr/>
              <a:t>33</a:t>
            </a:fld>
            <a:endParaRPr lang="en-US"/>
          </a:p>
        </p:txBody>
      </p:sp>
      <p:sp>
        <p:nvSpPr>
          <p:cNvPr id="140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9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91658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4571284-1B79-4AFD-9A6D-9A8DAC1A8E10}" type="slidenum">
              <a:rPr lang="en-US"/>
              <a:pPr/>
              <a:t>34</a:t>
            </a:fld>
            <a:endParaRPr lang="en-US"/>
          </a:p>
        </p:txBody>
      </p:sp>
      <p:sp>
        <p:nvSpPr>
          <p:cNvPr id="141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1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17827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727CD3-8663-475F-9C54-7E46CC622A44}" type="slidenum">
              <a:rPr lang="en-US"/>
              <a:pPr/>
              <a:t>35</a:t>
            </a:fld>
            <a:endParaRPr lang="en-US"/>
          </a:p>
        </p:txBody>
      </p:sp>
      <p:sp>
        <p:nvSpPr>
          <p:cNvPr id="1412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2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63452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2D3AE3-BEA1-4576-93E5-E4729F4CB26F}" type="slidenum">
              <a:rPr lang="en-US"/>
              <a:pPr/>
              <a:t>36</a:t>
            </a:fld>
            <a:endParaRPr lang="en-US"/>
          </a:p>
        </p:txBody>
      </p:sp>
      <p:sp>
        <p:nvSpPr>
          <p:cNvPr id="1413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47837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2D3AE3-BEA1-4576-93E5-E4729F4CB26F}" type="slidenum">
              <a:rPr lang="en-US"/>
              <a:pPr/>
              <a:t>37</a:t>
            </a:fld>
            <a:endParaRPr lang="en-US"/>
          </a:p>
        </p:txBody>
      </p:sp>
      <p:sp>
        <p:nvSpPr>
          <p:cNvPr id="1413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8284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4976475-67CF-4992-815A-DD875D6A7AC4}" type="slidenum">
              <a:rPr lang="en-US"/>
              <a:pPr/>
              <a:t>38</a:t>
            </a:fld>
            <a:endParaRPr lang="en-US"/>
          </a:p>
        </p:txBody>
      </p:sp>
      <p:sp>
        <p:nvSpPr>
          <p:cNvPr id="140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8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0573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8E4369-C59B-4132-AEF9-B908C8515B57}" type="slidenum">
              <a:rPr lang="en-US"/>
              <a:pPr/>
              <a:t>39</a:t>
            </a:fld>
            <a:endParaRPr lang="en-US"/>
          </a:p>
        </p:txBody>
      </p:sp>
      <p:sp>
        <p:nvSpPr>
          <p:cNvPr id="1414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4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7520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5E8EF40-91B1-421E-92B6-E19FF298737A}" type="slidenum">
              <a:rPr lang="en-US"/>
              <a:pPr/>
              <a:t>4</a:t>
            </a:fld>
            <a:endParaRPr lang="en-US"/>
          </a:p>
        </p:txBody>
      </p:sp>
      <p:sp>
        <p:nvSpPr>
          <p:cNvPr id="139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24062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D2A29C2-1754-4C70-A74F-89D7AF981303}" type="slidenum">
              <a:rPr lang="en-US"/>
              <a:pPr/>
              <a:t>40</a:t>
            </a:fld>
            <a:endParaRPr lang="en-US"/>
          </a:p>
        </p:txBody>
      </p:sp>
      <p:sp>
        <p:nvSpPr>
          <p:cNvPr id="1415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5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92419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7E090C-9127-4D69-BD1F-73F10E6BFF94}" type="slidenum">
              <a:rPr lang="en-US"/>
              <a:pPr/>
              <a:t>41</a:t>
            </a:fld>
            <a:endParaRPr lang="en-US"/>
          </a:p>
        </p:txBody>
      </p:sp>
      <p:sp>
        <p:nvSpPr>
          <p:cNvPr id="1416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6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51948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7E090C-9127-4D69-BD1F-73F10E6BFF94}" type="slidenum">
              <a:rPr lang="en-US"/>
              <a:pPr/>
              <a:t>42</a:t>
            </a:fld>
            <a:endParaRPr lang="en-US"/>
          </a:p>
        </p:txBody>
      </p:sp>
      <p:sp>
        <p:nvSpPr>
          <p:cNvPr id="1416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6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7731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07937B-67E4-4A18-8020-062B046C5AE8}" type="slidenum">
              <a:rPr lang="en-US"/>
              <a:pPr/>
              <a:t>43</a:t>
            </a:fld>
            <a:endParaRPr lang="en-US"/>
          </a:p>
        </p:txBody>
      </p:sp>
      <p:sp>
        <p:nvSpPr>
          <p:cNvPr id="141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95832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6612F5-24BD-4EFD-9A6D-759B23633A65}" type="slidenum">
              <a:rPr lang="en-US"/>
              <a:pPr/>
              <a:t>44</a:t>
            </a:fld>
            <a:endParaRPr lang="en-US"/>
          </a:p>
        </p:txBody>
      </p:sp>
      <p:sp>
        <p:nvSpPr>
          <p:cNvPr id="140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9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50290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6612F5-24BD-4EFD-9A6D-759B23633A65}" type="slidenum">
              <a:rPr lang="en-US"/>
              <a:pPr/>
              <a:t>45</a:t>
            </a:fld>
            <a:endParaRPr lang="en-US"/>
          </a:p>
        </p:txBody>
      </p:sp>
      <p:sp>
        <p:nvSpPr>
          <p:cNvPr id="140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9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61952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0B36AC-B89B-4A9D-8A2F-8274ABA61DB6}" type="slidenum">
              <a:rPr lang="en-US"/>
              <a:pPr/>
              <a:t>46</a:t>
            </a:fld>
            <a:endParaRPr lang="en-US"/>
          </a:p>
        </p:txBody>
      </p:sp>
      <p:sp>
        <p:nvSpPr>
          <p:cNvPr id="137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522154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6612F5-24BD-4EFD-9A6D-759B23633A65}" type="slidenum">
              <a:rPr lang="en-US"/>
              <a:pPr/>
              <a:t>47</a:t>
            </a:fld>
            <a:endParaRPr lang="en-US"/>
          </a:p>
        </p:txBody>
      </p:sp>
      <p:sp>
        <p:nvSpPr>
          <p:cNvPr id="140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9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719170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F48B08-792C-4BB4-9021-8F53B11D9C7E}" type="slidenum">
              <a:rPr lang="en-US"/>
              <a:pPr/>
              <a:t>48</a:t>
            </a:fld>
            <a:endParaRPr lang="en-US"/>
          </a:p>
        </p:txBody>
      </p:sp>
      <p:sp>
        <p:nvSpPr>
          <p:cNvPr id="1423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435427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07937B-67E4-4A18-8020-062B046C5AE8}" type="slidenum">
              <a:rPr lang="en-US"/>
              <a:pPr/>
              <a:t>49</a:t>
            </a:fld>
            <a:endParaRPr lang="en-US"/>
          </a:p>
        </p:txBody>
      </p:sp>
      <p:sp>
        <p:nvSpPr>
          <p:cNvPr id="141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6440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5E8EF40-91B1-421E-92B6-E19FF298737A}" type="slidenum">
              <a:rPr lang="en-US"/>
              <a:pPr/>
              <a:t>5</a:t>
            </a:fld>
            <a:endParaRPr lang="en-US"/>
          </a:p>
        </p:txBody>
      </p:sp>
      <p:sp>
        <p:nvSpPr>
          <p:cNvPr id="139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644393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F48B08-792C-4BB4-9021-8F53B11D9C7E}" type="slidenum">
              <a:rPr lang="en-US"/>
              <a:pPr/>
              <a:t>50</a:t>
            </a:fld>
            <a:endParaRPr lang="en-US"/>
          </a:p>
        </p:txBody>
      </p:sp>
      <p:sp>
        <p:nvSpPr>
          <p:cNvPr id="1423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83401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F48B08-792C-4BB4-9021-8F53B11D9C7E}" type="slidenum">
              <a:rPr lang="en-US"/>
              <a:pPr/>
              <a:t>51</a:t>
            </a:fld>
            <a:endParaRPr lang="en-US"/>
          </a:p>
        </p:txBody>
      </p:sp>
      <p:sp>
        <p:nvSpPr>
          <p:cNvPr id="1423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442346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F48B08-792C-4BB4-9021-8F53B11D9C7E}" type="slidenum">
              <a:rPr lang="en-US"/>
              <a:pPr/>
              <a:t>52</a:t>
            </a:fld>
            <a:endParaRPr lang="en-US"/>
          </a:p>
        </p:txBody>
      </p:sp>
      <p:sp>
        <p:nvSpPr>
          <p:cNvPr id="1423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452749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F48B08-792C-4BB4-9021-8F53B11D9C7E}" type="slidenum">
              <a:rPr lang="en-US"/>
              <a:pPr/>
              <a:t>53</a:t>
            </a:fld>
            <a:endParaRPr lang="en-US"/>
          </a:p>
        </p:txBody>
      </p:sp>
      <p:sp>
        <p:nvSpPr>
          <p:cNvPr id="1423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702980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52CE4E-D4E8-4018-AB00-F83A89CFFEF1}" type="slidenum">
              <a:rPr lang="en-US"/>
              <a:pPr/>
              <a:t>54</a:t>
            </a:fld>
            <a:endParaRPr lang="en-US"/>
          </a:p>
        </p:txBody>
      </p:sp>
      <p:sp>
        <p:nvSpPr>
          <p:cNvPr id="1522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934349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A6CD9A-0FD0-4841-981D-F74740CD1FBE}" type="slidenum">
              <a:rPr lang="en-US"/>
              <a:pPr/>
              <a:t>55</a:t>
            </a:fld>
            <a:endParaRPr lang="en-US"/>
          </a:p>
        </p:txBody>
      </p:sp>
      <p:sp>
        <p:nvSpPr>
          <p:cNvPr id="1504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4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371488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A6CD9A-0FD0-4841-981D-F74740CD1FBE}" type="slidenum">
              <a:rPr lang="en-US"/>
              <a:pPr/>
              <a:t>56</a:t>
            </a:fld>
            <a:endParaRPr lang="en-US"/>
          </a:p>
        </p:txBody>
      </p:sp>
      <p:sp>
        <p:nvSpPr>
          <p:cNvPr id="1504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4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557646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DD7850-26B2-439F-A874-4E5393F43965}" type="slidenum">
              <a:rPr lang="en-US"/>
              <a:pPr/>
              <a:t>57</a:t>
            </a:fld>
            <a:endParaRPr lang="en-US"/>
          </a:p>
        </p:txBody>
      </p:sp>
      <p:sp>
        <p:nvSpPr>
          <p:cNvPr id="1510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0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6228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DD7850-26B2-439F-A874-4E5393F43965}" type="slidenum">
              <a:rPr lang="en-US"/>
              <a:pPr/>
              <a:t>58</a:t>
            </a:fld>
            <a:endParaRPr lang="en-US"/>
          </a:p>
        </p:txBody>
      </p:sp>
      <p:sp>
        <p:nvSpPr>
          <p:cNvPr id="1510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0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02421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DD7850-26B2-439F-A874-4E5393F43965}" type="slidenum">
              <a:rPr lang="en-US"/>
              <a:pPr/>
              <a:t>59</a:t>
            </a:fld>
            <a:endParaRPr lang="en-US"/>
          </a:p>
        </p:txBody>
      </p:sp>
      <p:sp>
        <p:nvSpPr>
          <p:cNvPr id="1510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0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0152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978179E-AA07-44A3-8B05-F6226C0FBDE4}" type="slidenum">
              <a:rPr lang="en-US"/>
              <a:pPr/>
              <a:t>6</a:t>
            </a:fld>
            <a:endParaRPr lang="en-US"/>
          </a:p>
        </p:txBody>
      </p:sp>
      <p:sp>
        <p:nvSpPr>
          <p:cNvPr id="139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1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022031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EA40A60-4161-4AA9-B4A0-BB2E25B9069F}" type="slidenum">
              <a:rPr lang="en-US"/>
              <a:pPr/>
              <a:t>60</a:t>
            </a:fld>
            <a:endParaRPr lang="en-US"/>
          </a:p>
        </p:txBody>
      </p:sp>
      <p:sp>
        <p:nvSpPr>
          <p:cNvPr id="137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9053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7B0D39A-A66A-40DB-8874-60674FBA9AB5}" type="slidenum">
              <a:rPr lang="en-US"/>
              <a:pPr/>
              <a:t>7</a:t>
            </a:fld>
            <a:endParaRPr lang="en-US"/>
          </a:p>
        </p:txBody>
      </p:sp>
      <p:sp>
        <p:nvSpPr>
          <p:cNvPr id="139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3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3411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5CE023-FBA8-432C-927B-41A14ED06F98}" type="slidenum">
              <a:rPr lang="en-US"/>
              <a:pPr/>
              <a:t>8</a:t>
            </a:fld>
            <a:endParaRPr lang="en-US"/>
          </a:p>
        </p:txBody>
      </p:sp>
      <p:sp>
        <p:nvSpPr>
          <p:cNvPr id="139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5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3728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276A372-B076-4BD4-8B6B-5EFE102C3D7C}" type="slidenum">
              <a:rPr lang="en-US"/>
              <a:pPr/>
              <a:t>9</a:t>
            </a:fld>
            <a:endParaRPr lang="en-US"/>
          </a:p>
        </p:txBody>
      </p:sp>
      <p:sp>
        <p:nvSpPr>
          <p:cNvPr id="1398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8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9531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5928846"/>
            <a:ext cx="9144000" cy="929154"/>
          </a:xfrm>
          <a:prstGeom prst="rect">
            <a:avLst/>
          </a:prstGeom>
          <a:solidFill>
            <a:srgbClr val="231F20"/>
          </a:solidFill>
          <a:ln>
            <a:solidFill>
              <a:srgbClr val="231F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144000" cy="919089"/>
          </a:xfrm>
          <a:prstGeom prst="rect">
            <a:avLst/>
          </a:prstGeom>
          <a:solidFill>
            <a:srgbClr val="231F20"/>
          </a:solidFill>
          <a:ln>
            <a:solidFill>
              <a:srgbClr val="231F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72064"/>
            <a:ext cx="990600" cy="885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5943600"/>
            <a:ext cx="773569" cy="864310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6477000" y="6248400"/>
            <a:ext cx="1981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aseline="0" dirty="0">
                <a:solidFill>
                  <a:schemeClr val="bg1"/>
                </a:solidFill>
              </a:rPr>
              <a:t>Chapter 1 &lt;</a:t>
            </a:r>
            <a:fld id="{D1B2EFE9-D440-4A3B-858C-5FEDF5DD0E10}" type="slidenum">
              <a:rPr lang="en-US" sz="1400" smtClean="0">
                <a:solidFill>
                  <a:schemeClr val="bg1"/>
                </a:solidFill>
              </a:rPr>
              <a:pPr/>
              <a:t>‹#›</a:t>
            </a:fld>
            <a:r>
              <a:rPr lang="en-US" sz="1400" dirty="0">
                <a:solidFill>
                  <a:schemeClr val="bg1"/>
                </a:solidFill>
              </a:rPr>
              <a:t>&gt; 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1295400" y="6248400"/>
            <a:ext cx="5257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Digital Design and Computer Architecture:</a:t>
            </a:r>
            <a:r>
              <a:rPr lang="en-US" sz="1400" baseline="0" dirty="0">
                <a:solidFill>
                  <a:schemeClr val="bg1"/>
                </a:solidFill>
              </a:rPr>
              <a:t> ARM® Edition © 2015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81393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5928846"/>
            <a:ext cx="9144000" cy="929154"/>
          </a:xfrm>
          <a:prstGeom prst="rect">
            <a:avLst/>
          </a:prstGeom>
          <a:solidFill>
            <a:srgbClr val="231F20"/>
          </a:solidFill>
          <a:ln>
            <a:solidFill>
              <a:srgbClr val="231F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919089"/>
          </a:xfrm>
          <a:prstGeom prst="rect">
            <a:avLst/>
          </a:prstGeom>
          <a:solidFill>
            <a:srgbClr val="231F20"/>
          </a:solidFill>
          <a:ln>
            <a:solidFill>
              <a:srgbClr val="231F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72064"/>
            <a:ext cx="990600" cy="885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5943600"/>
            <a:ext cx="773569" cy="864310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6477000" y="6248400"/>
            <a:ext cx="1981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aseline="0" dirty="0">
                <a:solidFill>
                  <a:schemeClr val="bg1"/>
                </a:solidFill>
              </a:rPr>
              <a:t>Lecture 21 &lt;</a:t>
            </a:r>
            <a:fld id="{D1B2EFE9-D440-4A3B-858C-5FEDF5DD0E10}" type="slidenum">
              <a:rPr lang="en-US" sz="1400" smtClean="0">
                <a:solidFill>
                  <a:schemeClr val="bg1"/>
                </a:solidFill>
              </a:rPr>
              <a:pPr/>
              <a:t>‹#›</a:t>
            </a:fld>
            <a:r>
              <a:rPr lang="en-US" sz="1400" dirty="0">
                <a:solidFill>
                  <a:schemeClr val="bg1"/>
                </a:solidFill>
              </a:rPr>
              <a:t>&gt; 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1295400" y="6248400"/>
            <a:ext cx="5257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Digital Design and Computer Architecture:</a:t>
            </a:r>
            <a:r>
              <a:rPr lang="en-US" sz="1400" baseline="0" dirty="0">
                <a:solidFill>
                  <a:schemeClr val="bg1"/>
                </a:solidFill>
              </a:rPr>
              <a:t> ARM® Edition © 2015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3080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/>
              <a:t>Copyright © 2012  Elsevier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1-&lt;</a:t>
            </a:r>
            <a:fld id="{CC12C447-90FA-420C-B74C-1A635C444937}" type="slidenum">
              <a:rPr lang="en-US"/>
              <a:pPr>
                <a:defRPr/>
              </a:pPr>
              <a:t>‹#›</a:t>
            </a:fld>
            <a:r>
              <a:rPr lang="en-US"/>
              <a:t>&gt;</a:t>
            </a:r>
          </a:p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4295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" y="101600"/>
            <a:ext cx="7772400" cy="889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219200"/>
            <a:ext cx="3810000" cy="495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219200"/>
            <a:ext cx="3810000" cy="2400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771900"/>
            <a:ext cx="3810000" cy="2400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/>
              <a:t>Copyright © 2012  Elsevier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1-&lt;</a:t>
            </a:r>
            <a:fld id="{E7ED6BBA-2425-4A43-B586-383F2BB07C4C}" type="slidenum">
              <a:rPr lang="en-US"/>
              <a:pPr>
                <a:defRPr/>
              </a:pPr>
              <a:t>‹#›</a:t>
            </a:fld>
            <a:r>
              <a:rPr lang="en-US"/>
              <a:t>&gt;</a:t>
            </a:r>
          </a:p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1367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" y="101600"/>
            <a:ext cx="7772400" cy="889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219200"/>
            <a:ext cx="7772400" cy="49530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Copyright © 2012  Elsevier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1-&lt;</a:t>
            </a:r>
            <a:fld id="{68946159-E475-47D9-8550-A9F0B445C791}" type="slidenum">
              <a:rPr lang="en-US"/>
              <a:pPr>
                <a:defRPr/>
              </a:pPr>
              <a:t>‹#›</a:t>
            </a:fld>
            <a:r>
              <a:rPr lang="en-US"/>
              <a:t>&gt;</a:t>
            </a:r>
          </a:p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334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01600" y="101600"/>
            <a:ext cx="7772400" cy="889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219200"/>
            <a:ext cx="3810000" cy="2400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219200"/>
            <a:ext cx="3810000" cy="2400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3771900"/>
            <a:ext cx="3810000" cy="2400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771900"/>
            <a:ext cx="3810000" cy="2400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Copyright © 2012  Elsevier</a:t>
            </a:r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1-&lt;</a:t>
            </a:r>
            <a:fld id="{CCDCC2DC-EBCD-44EE-92DB-9C06DDE632FD}" type="slidenum">
              <a:rPr lang="en-US"/>
              <a:pPr>
                <a:defRPr/>
              </a:pPr>
              <a:t>‹#›</a:t>
            </a:fld>
            <a:r>
              <a:rPr lang="en-US"/>
              <a:t>&gt;</a:t>
            </a:r>
          </a:p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3468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219200"/>
            <a:ext cx="38100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38100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2012  Elsevier</a:t>
            </a:r>
            <a:endParaRPr lang="en-GB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1-&lt;</a:t>
            </a:r>
            <a:fld id="{B4FEF99E-A19F-4A0B-A62E-3729EECDD901}" type="slidenum">
              <a:rPr lang="en-US"/>
              <a:pPr>
                <a:defRPr/>
              </a:pPr>
              <a:t>‹#›</a:t>
            </a:fld>
            <a:r>
              <a:rPr lang="en-US"/>
              <a:t>&gt;</a:t>
            </a:r>
          </a:p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9501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" y="101600"/>
            <a:ext cx="7772400" cy="889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219200"/>
            <a:ext cx="3810000" cy="495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3810000" cy="495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Copyright © 2012  Elsevier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1-&lt;</a:t>
            </a:r>
            <a:fld id="{9F7ADD3E-E1D6-46D5-BCAD-B4AEBA813F75}" type="slidenum">
              <a:rPr lang="en-US"/>
              <a:pPr>
                <a:defRPr/>
              </a:pPr>
              <a:t>‹#›</a:t>
            </a:fld>
            <a:r>
              <a:rPr lang="en-US"/>
              <a:t>&gt;</a:t>
            </a:r>
          </a:p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76607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1E0959C-64E3-5747-B117-D63FEC92B5A6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xfrm>
            <a:off x="685800" y="6248400"/>
            <a:ext cx="77724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C230745-C281-EA47-9BE8-AF4FC50421F5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61BE0502-0B5A-424E-B7C7-93BA69F8CCD5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85E0733-E7CE-8A4B-993C-38564D01BA3B}"/>
              </a:ext>
            </a:extLst>
          </p:cNvPr>
          <p:cNvSpPr/>
          <p:nvPr userDrawn="1"/>
        </p:nvSpPr>
        <p:spPr>
          <a:xfrm>
            <a:off x="0" y="5791200"/>
            <a:ext cx="9144000" cy="1066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147636"/>
      </p:ext>
    </p:extLst>
  </p:cSld>
  <p:clrMapOvr>
    <a:masterClrMapping/>
  </p:clrMapOvr>
  <p:transition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746080-453C-4BEF-9A1F-F094B996EB79}" type="datetimeFigureOut">
              <a:rPr lang="en-US" smtClean="0"/>
              <a:t>11/9/19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B2EFE9-D440-4A3B-858C-5FEDF5DD0E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500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tif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7" Type="http://schemas.openxmlformats.org/officeDocument/2006/relationships/image" Target="../media/image11.png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image" Target="../media/image8.png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7" Type="http://schemas.openxmlformats.org/officeDocument/2006/relationships/image" Target="../media/image12.png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image" Target="../media/image8.png"/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image" Target="../media/image13.png"/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27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image" Target="../media/image14.png"/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30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image" Target="../media/image14.png"/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5" Type="http://schemas.openxmlformats.org/officeDocument/2006/relationships/notesSlide" Target="../notesSlides/notesSlide15.xml"/><Relationship Id="rId4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36.xml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6" Type="http://schemas.openxmlformats.org/officeDocument/2006/relationships/image" Target="../media/image14.png"/><Relationship Id="rId5" Type="http://schemas.openxmlformats.org/officeDocument/2006/relationships/notesSlide" Target="../notesSlides/notesSlide16.xml"/><Relationship Id="rId4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5" Type="http://schemas.openxmlformats.org/officeDocument/2006/relationships/notesSlide" Target="../notesSlides/notesSlide17.xml"/><Relationship Id="rId4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image" Target="../media/image14.png"/><Relationship Id="rId5" Type="http://schemas.openxmlformats.org/officeDocument/2006/relationships/notesSlide" Target="../notesSlides/notesSlide18.xml"/><Relationship Id="rId4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45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5" Type="http://schemas.openxmlformats.org/officeDocument/2006/relationships/notesSlide" Target="../notesSlides/notesSlide19.xml"/><Relationship Id="rId4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48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5" Type="http://schemas.openxmlformats.org/officeDocument/2006/relationships/notesSlide" Target="../notesSlides/notesSlide20.xml"/><Relationship Id="rId4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6" Type="http://schemas.openxmlformats.org/officeDocument/2006/relationships/image" Target="../media/image14.png"/><Relationship Id="rId5" Type="http://schemas.openxmlformats.org/officeDocument/2006/relationships/notesSlide" Target="../notesSlides/notesSlide21.xml"/><Relationship Id="rId4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54.xml"/><Relationship Id="rId2" Type="http://schemas.openxmlformats.org/officeDocument/2006/relationships/tags" Target="../tags/tag53.xml"/><Relationship Id="rId1" Type="http://schemas.openxmlformats.org/officeDocument/2006/relationships/tags" Target="../tags/tag52.xml"/><Relationship Id="rId6" Type="http://schemas.openxmlformats.org/officeDocument/2006/relationships/image" Target="../media/image15.png"/><Relationship Id="rId5" Type="http://schemas.openxmlformats.org/officeDocument/2006/relationships/notesSlide" Target="../notesSlides/notesSlide22.xml"/><Relationship Id="rId4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tags" Target="../tags/tag57.xml"/><Relationship Id="rId2" Type="http://schemas.openxmlformats.org/officeDocument/2006/relationships/tags" Target="../tags/tag56.xml"/><Relationship Id="rId1" Type="http://schemas.openxmlformats.org/officeDocument/2006/relationships/tags" Target="../tags/tag55.xml"/><Relationship Id="rId6" Type="http://schemas.openxmlformats.org/officeDocument/2006/relationships/image" Target="../media/image15.png"/><Relationship Id="rId5" Type="http://schemas.openxmlformats.org/officeDocument/2006/relationships/notesSlide" Target="../notesSlides/notesSlide23.xml"/><Relationship Id="rId4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6" Type="http://schemas.openxmlformats.org/officeDocument/2006/relationships/image" Target="../media/image16.png"/><Relationship Id="rId5" Type="http://schemas.openxmlformats.org/officeDocument/2006/relationships/notesSlide" Target="../notesSlides/notesSlide24.xml"/><Relationship Id="rId4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2.xml"/><Relationship Id="rId1" Type="http://schemas.openxmlformats.org/officeDocument/2006/relationships/tags" Target="../tags/tag61.xml"/><Relationship Id="rId5" Type="http://schemas.openxmlformats.org/officeDocument/2006/relationships/image" Target="../media/image17.png"/><Relationship Id="rId4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5" Type="http://schemas.openxmlformats.org/officeDocument/2006/relationships/image" Target="../media/image18.png"/><Relationship Id="rId4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5" Type="http://schemas.openxmlformats.org/officeDocument/2006/relationships/image" Target="../media/image19.png"/><Relationship Id="rId4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8.xml"/><Relationship Id="rId1" Type="http://schemas.openxmlformats.org/officeDocument/2006/relationships/tags" Target="../tags/tag67.xml"/><Relationship Id="rId5" Type="http://schemas.openxmlformats.org/officeDocument/2006/relationships/image" Target="../media/image19.png"/><Relationship Id="rId4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0.xml"/><Relationship Id="rId1" Type="http://schemas.openxmlformats.org/officeDocument/2006/relationships/tags" Target="../tags/tag69.xml"/><Relationship Id="rId5" Type="http://schemas.openxmlformats.org/officeDocument/2006/relationships/image" Target="../media/image20.png"/><Relationship Id="rId4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2.xml"/><Relationship Id="rId1" Type="http://schemas.openxmlformats.org/officeDocument/2006/relationships/tags" Target="../tags/tag71.xml"/><Relationship Id="rId5" Type="http://schemas.openxmlformats.org/officeDocument/2006/relationships/image" Target="../media/image20.png"/><Relationship Id="rId4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tags" Target="../tags/tag74.xml"/><Relationship Id="rId7" Type="http://schemas.openxmlformats.org/officeDocument/2006/relationships/image" Target="../media/image21.emf"/><Relationship Id="rId2" Type="http://schemas.openxmlformats.org/officeDocument/2006/relationships/tags" Target="../tags/tag73.xml"/><Relationship Id="rId1" Type="http://schemas.openxmlformats.org/officeDocument/2006/relationships/vmlDrawing" Target="../drawings/vmlDrawing1.vml"/><Relationship Id="rId6" Type="http://schemas.openxmlformats.org/officeDocument/2006/relationships/package" Target="../embeddings/Microsoft_Visio_Drawing191919.vsdx"/><Relationship Id="rId5" Type="http://schemas.openxmlformats.org/officeDocument/2006/relationships/notesSlide" Target="../notesSlides/notesSlide31.xml"/><Relationship Id="rId4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6.xml"/><Relationship Id="rId1" Type="http://schemas.openxmlformats.org/officeDocument/2006/relationships/tags" Target="../tags/tag75.xml"/><Relationship Id="rId5" Type="http://schemas.openxmlformats.org/officeDocument/2006/relationships/image" Target="../media/image18.png"/><Relationship Id="rId4" Type="http://schemas.openxmlformats.org/officeDocument/2006/relationships/notesSlide" Target="../notesSlides/notesSlide3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8.xml"/><Relationship Id="rId1" Type="http://schemas.openxmlformats.org/officeDocument/2006/relationships/tags" Target="../tags/tag77.xml"/><Relationship Id="rId5" Type="http://schemas.openxmlformats.org/officeDocument/2006/relationships/image" Target="../media/image20.png"/><Relationship Id="rId4" Type="http://schemas.openxmlformats.org/officeDocument/2006/relationships/notesSlide" Target="../notesSlides/notesSlide3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9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0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1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2.xml"/><Relationship Id="rId4" Type="http://schemas.openxmlformats.org/officeDocument/2006/relationships/image" Target="../media/image2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4.xml"/><Relationship Id="rId1" Type="http://schemas.openxmlformats.org/officeDocument/2006/relationships/tags" Target="../tags/tag83.xml"/><Relationship Id="rId5" Type="http://schemas.openxmlformats.org/officeDocument/2006/relationships/image" Target="../media/image18.png"/><Relationship Id="rId4" Type="http://schemas.openxmlformats.org/officeDocument/2006/relationships/notesSlide" Target="../notesSlides/notesSlide3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5.xml"/><Relationship Id="rId4" Type="http://schemas.openxmlformats.org/officeDocument/2006/relationships/image" Target="../media/image2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6.xml"/><Relationship Id="rId4" Type="http://schemas.openxmlformats.org/officeDocument/2006/relationships/image" Target="../media/image29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7.xml"/><Relationship Id="rId4" Type="http://schemas.openxmlformats.org/officeDocument/2006/relationships/image" Target="../media/image30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8.xml"/><Relationship Id="rId4" Type="http://schemas.openxmlformats.org/officeDocument/2006/relationships/image" Target="../media/image30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0.xml"/><Relationship Id="rId1" Type="http://schemas.openxmlformats.org/officeDocument/2006/relationships/tags" Target="../tags/tag89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notesSlide" Target="../notesSlides/notesSlide4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2.xml"/><Relationship Id="rId1" Type="http://schemas.openxmlformats.org/officeDocument/2006/relationships/tags" Target="../tags/tag91.xml"/><Relationship Id="rId5" Type="http://schemas.openxmlformats.org/officeDocument/2006/relationships/image" Target="../media/image19.png"/><Relationship Id="rId4" Type="http://schemas.openxmlformats.org/officeDocument/2006/relationships/notesSlide" Target="../notesSlides/notesSlide4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4.xml"/><Relationship Id="rId1" Type="http://schemas.openxmlformats.org/officeDocument/2006/relationships/tags" Target="../tags/tag93.xml"/><Relationship Id="rId5" Type="http://schemas.openxmlformats.org/officeDocument/2006/relationships/image" Target="../media/image19.png"/><Relationship Id="rId4" Type="http://schemas.openxmlformats.org/officeDocument/2006/relationships/notesSlide" Target="../notesSlides/notesSlide4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tags" Target="../tags/tag97.xml"/><Relationship Id="rId2" Type="http://schemas.openxmlformats.org/officeDocument/2006/relationships/tags" Target="../tags/tag96.xml"/><Relationship Id="rId1" Type="http://schemas.openxmlformats.org/officeDocument/2006/relationships/tags" Target="../tags/tag95.xml"/><Relationship Id="rId6" Type="http://schemas.openxmlformats.org/officeDocument/2006/relationships/image" Target="../media/image33.emf"/><Relationship Id="rId5" Type="http://schemas.openxmlformats.org/officeDocument/2006/relationships/notesSlide" Target="../notesSlides/notesSlide46.xml"/><Relationship Id="rId4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8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4.emf"/><Relationship Id="rId5" Type="http://schemas.openxmlformats.org/officeDocument/2006/relationships/package" Target="../embeddings/Microsoft_Visio_Drawing202020.vsdx"/><Relationship Id="rId4" Type="http://schemas.openxmlformats.org/officeDocument/2006/relationships/notesSlide" Target="../notesSlides/notesSlide4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0.xml"/><Relationship Id="rId1" Type="http://schemas.openxmlformats.org/officeDocument/2006/relationships/tags" Target="../tags/tag99.xml"/><Relationship Id="rId4" Type="http://schemas.openxmlformats.org/officeDocument/2006/relationships/notesSlide" Target="../notesSlides/notesSlide48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2.xml"/><Relationship Id="rId1" Type="http://schemas.openxmlformats.org/officeDocument/2006/relationships/tags" Target="../tags/tag10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notesSlide" Target="../notesSlides/notesSlide4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4.xml"/><Relationship Id="rId1" Type="http://schemas.openxmlformats.org/officeDocument/2006/relationships/tags" Target="../tags/tag103.xml"/><Relationship Id="rId4" Type="http://schemas.openxmlformats.org/officeDocument/2006/relationships/notesSlide" Target="../notesSlides/notesSlide50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6.xml"/><Relationship Id="rId1" Type="http://schemas.openxmlformats.org/officeDocument/2006/relationships/tags" Target="../tags/tag105.xml"/><Relationship Id="rId4" Type="http://schemas.openxmlformats.org/officeDocument/2006/relationships/notesSlide" Target="../notesSlides/notesSlide5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8.xml"/><Relationship Id="rId1" Type="http://schemas.openxmlformats.org/officeDocument/2006/relationships/tags" Target="../tags/tag107.xml"/><Relationship Id="rId4" Type="http://schemas.openxmlformats.org/officeDocument/2006/relationships/notesSlide" Target="../notesSlides/notesSlide5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10.xml"/><Relationship Id="rId1" Type="http://schemas.openxmlformats.org/officeDocument/2006/relationships/tags" Target="../tags/tag109.xml"/><Relationship Id="rId4" Type="http://schemas.openxmlformats.org/officeDocument/2006/relationships/notesSlide" Target="../notesSlides/notesSlide5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tags" Target="../tags/tag113.xml"/><Relationship Id="rId2" Type="http://schemas.openxmlformats.org/officeDocument/2006/relationships/tags" Target="../tags/tag112.xml"/><Relationship Id="rId1" Type="http://schemas.openxmlformats.org/officeDocument/2006/relationships/tags" Target="../tags/tag111.xml"/><Relationship Id="rId5" Type="http://schemas.openxmlformats.org/officeDocument/2006/relationships/notesSlide" Target="../notesSlides/notesSlide54.xml"/><Relationship Id="rId4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tags" Target="../tags/tag116.xml"/><Relationship Id="rId2" Type="http://schemas.openxmlformats.org/officeDocument/2006/relationships/tags" Target="../tags/tag115.xml"/><Relationship Id="rId1" Type="http://schemas.openxmlformats.org/officeDocument/2006/relationships/tags" Target="../tags/tag114.xml"/><Relationship Id="rId6" Type="http://schemas.openxmlformats.org/officeDocument/2006/relationships/notesSlide" Target="../notesSlides/notesSlide55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1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tags" Target="../tags/tag120.xml"/><Relationship Id="rId2" Type="http://schemas.openxmlformats.org/officeDocument/2006/relationships/tags" Target="../tags/tag119.xml"/><Relationship Id="rId1" Type="http://schemas.openxmlformats.org/officeDocument/2006/relationships/tags" Target="../tags/tag118.xml"/><Relationship Id="rId6" Type="http://schemas.openxmlformats.org/officeDocument/2006/relationships/notesSlide" Target="../notesSlides/notesSlide56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2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tags" Target="../tags/tag124.xml"/><Relationship Id="rId2" Type="http://schemas.openxmlformats.org/officeDocument/2006/relationships/tags" Target="../tags/tag123.xml"/><Relationship Id="rId1" Type="http://schemas.openxmlformats.org/officeDocument/2006/relationships/tags" Target="../tags/tag122.xml"/><Relationship Id="rId5" Type="http://schemas.openxmlformats.org/officeDocument/2006/relationships/notesSlide" Target="../notesSlides/notesSlide57.xml"/><Relationship Id="rId4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tags" Target="../tags/tag127.xml"/><Relationship Id="rId2" Type="http://schemas.openxmlformats.org/officeDocument/2006/relationships/tags" Target="../tags/tag126.xml"/><Relationship Id="rId1" Type="http://schemas.openxmlformats.org/officeDocument/2006/relationships/tags" Target="../tags/tag125.xml"/><Relationship Id="rId5" Type="http://schemas.openxmlformats.org/officeDocument/2006/relationships/notesSlide" Target="../notesSlides/notesSlide58.xml"/><Relationship Id="rId4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tags" Target="../tags/tag130.xml"/><Relationship Id="rId2" Type="http://schemas.openxmlformats.org/officeDocument/2006/relationships/tags" Target="../tags/tag129.xml"/><Relationship Id="rId1" Type="http://schemas.openxmlformats.org/officeDocument/2006/relationships/tags" Target="../tags/tag128.xml"/><Relationship Id="rId5" Type="http://schemas.openxmlformats.org/officeDocument/2006/relationships/notesSlide" Target="../notesSlides/notesSlide59.xml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6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emf"/><Relationship Id="rId3" Type="http://schemas.openxmlformats.org/officeDocument/2006/relationships/tags" Target="../tags/tag132.xml"/><Relationship Id="rId7" Type="http://schemas.openxmlformats.org/officeDocument/2006/relationships/package" Target="../embeddings/Microsoft_Visio_Drawing212121.vsdx"/><Relationship Id="rId2" Type="http://schemas.openxmlformats.org/officeDocument/2006/relationships/tags" Target="../tags/tag131.xml"/><Relationship Id="rId1" Type="http://schemas.openxmlformats.org/officeDocument/2006/relationships/vmlDrawing" Target="../drawings/vmlDrawing3.vml"/><Relationship Id="rId6" Type="http://schemas.openxmlformats.org/officeDocument/2006/relationships/notesSlide" Target="../notesSlides/notesSlide60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33.xml"/><Relationship Id="rId9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7" Type="http://schemas.openxmlformats.org/officeDocument/2006/relationships/image" Target="../media/image8.pn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image" Target="../media/image7.png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7" Type="http://schemas.openxmlformats.org/officeDocument/2006/relationships/image" Target="../media/image9.png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image" Target="../media/image8.png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7" Type="http://schemas.openxmlformats.org/officeDocument/2006/relationships/image" Target="../media/image10.png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image" Target="../media/image8.png"/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>
            <a:extLst>
              <a:ext uri="{FF2B5EF4-FFF2-40B4-BE49-F238E27FC236}">
                <a16:creationId xmlns:a16="http://schemas.microsoft.com/office/drawing/2014/main" id="{DA1E0682-7980-454F-944D-3280DDBF539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953000" y="2743200"/>
            <a:ext cx="4191000" cy="1524000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altLang="en-US" sz="4000" b="1" dirty="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  <a:cs typeface="Arial Black" panose="020B0604020202020204" pitchFamily="34" charset="0"/>
              </a:rPr>
              <a:t>Lecture 21: </a:t>
            </a:r>
            <a:br>
              <a:rPr lang="en-US" altLang="en-US" sz="4000" b="1" dirty="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  <a:cs typeface="Arial Black" panose="020B0604020202020204" pitchFamily="34" charset="0"/>
              </a:rPr>
            </a:br>
            <a:r>
              <a:rPr lang="en-US" altLang="en-US" sz="2400" b="1" dirty="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  <a:cs typeface="Arial Black" panose="020B0604020202020204" pitchFamily="34" charset="0"/>
              </a:rPr>
              <a:t>Multicycle Processor</a:t>
            </a:r>
          </a:p>
        </p:txBody>
      </p:sp>
      <p:sp>
        <p:nvSpPr>
          <p:cNvPr id="15362" name="Line 4">
            <a:extLst>
              <a:ext uri="{FF2B5EF4-FFF2-40B4-BE49-F238E27FC236}">
                <a16:creationId xmlns:a16="http://schemas.microsoft.com/office/drawing/2014/main" id="{27BFFB2D-1369-824C-8077-7F4215AD1F77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457200"/>
            <a:ext cx="0" cy="61722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3" name="Line 5">
            <a:extLst>
              <a:ext uri="{FF2B5EF4-FFF2-40B4-BE49-F238E27FC236}">
                <a16:creationId xmlns:a16="http://schemas.microsoft.com/office/drawing/2014/main" id="{00A5256B-DC5F-F743-9B70-2FEBC0BE80B8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457200"/>
            <a:ext cx="83058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4" name="Line 6">
            <a:extLst>
              <a:ext uri="{FF2B5EF4-FFF2-40B4-BE49-F238E27FC236}">
                <a16:creationId xmlns:a16="http://schemas.microsoft.com/office/drawing/2014/main" id="{09C03B16-F696-DD4B-A3C9-E4EED7E1FB49}"/>
              </a:ext>
            </a:extLst>
          </p:cNvPr>
          <p:cNvSpPr>
            <a:spLocks noChangeShapeType="1"/>
          </p:cNvSpPr>
          <p:nvPr/>
        </p:nvSpPr>
        <p:spPr bwMode="auto">
          <a:xfrm>
            <a:off x="8763000" y="457200"/>
            <a:ext cx="0" cy="61722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5" name="Line 7">
            <a:extLst>
              <a:ext uri="{FF2B5EF4-FFF2-40B4-BE49-F238E27FC236}">
                <a16:creationId xmlns:a16="http://schemas.microsoft.com/office/drawing/2014/main" id="{4AC4167B-AAA7-AB42-91B4-957EBBDC2763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6629400"/>
            <a:ext cx="83058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5366" name="Picture 1" descr="ddcacover.jpg">
            <a:extLst>
              <a:ext uri="{FF2B5EF4-FFF2-40B4-BE49-F238E27FC236}">
                <a16:creationId xmlns:a16="http://schemas.microsoft.com/office/drawing/2014/main" id="{6A47BA2A-8CE9-8946-BF46-969BB12C9D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38" y="1447800"/>
            <a:ext cx="4538662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7" name="Rectangle 2">
            <a:extLst>
              <a:ext uri="{FF2B5EF4-FFF2-40B4-BE49-F238E27FC236}">
                <a16:creationId xmlns:a16="http://schemas.microsoft.com/office/drawing/2014/main" id="{5FD2FB04-88C7-144F-9589-7AA8323E78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533400"/>
            <a:ext cx="8153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3600" dirty="0">
                <a:latin typeface="Arial Black" panose="020B0604020202020204" pitchFamily="34" charset="0"/>
              </a:rPr>
              <a:t>E85</a:t>
            </a:r>
            <a:r>
              <a:rPr lang="en-US" altLang="en-US" dirty="0">
                <a:latin typeface="Arial Black" panose="020B0604020202020204" pitchFamily="34" charset="0"/>
              </a:rPr>
              <a:t> Digital Design &amp; Computer Engineering</a:t>
            </a:r>
            <a:endParaRPr lang="en-US" alt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357818D-043C-5041-8E5C-3EE514FA69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64400" y="5168900"/>
            <a:ext cx="1422400" cy="142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189948"/>
      </p:ext>
    </p:extLst>
  </p:cSld>
  <p:clrMapOvr>
    <a:masterClrMapping/>
  </p:clrMapOvr>
  <p:transition advTm="7000">
    <p:zo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3988" y="4625836"/>
            <a:ext cx="5738812" cy="1089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2362200" y="5562600"/>
            <a:ext cx="2803973" cy="3485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LDR Rd, [Rn, imm12]</a:t>
            </a:r>
          </a:p>
        </p:txBody>
      </p:sp>
      <p:sp>
        <p:nvSpPr>
          <p:cNvPr id="1209346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209348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57200" y="115669"/>
            <a:ext cx="792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chemeClr val="bg1"/>
                </a:solidFill>
                <a:latin typeface="+mj-lt"/>
              </a:rPr>
              <a:t>Multicycle</a:t>
            </a:r>
            <a:r>
              <a:rPr lang="en-US" sz="36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+mj-lt"/>
              </a:rPr>
              <a:t>Datapath</a:t>
            </a:r>
            <a:r>
              <a:rPr lang="en-US" sz="3600" dirty="0">
                <a:solidFill>
                  <a:schemeClr val="bg1"/>
                </a:solidFill>
                <a:latin typeface="+mj-lt"/>
              </a:rPr>
              <a:t>: </a:t>
            </a:r>
            <a:r>
              <a:rPr lang="en-US" sz="36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LDR</a:t>
            </a:r>
            <a:r>
              <a:rPr lang="en-US" sz="3600" dirty="0">
                <a:solidFill>
                  <a:schemeClr val="bg1"/>
                </a:solidFill>
                <a:latin typeface="+mj-lt"/>
              </a:rPr>
              <a:t> Memory Read</a:t>
            </a:r>
          </a:p>
        </p:txBody>
      </p:sp>
      <p:sp>
        <p:nvSpPr>
          <p:cNvPr id="10" name="Rectangle 3"/>
          <p:cNvSpPr txBox="1">
            <a:spLocks noChangeArrowheads="1"/>
          </p:cNvSpPr>
          <p:nvPr>
            <p:custDataLst>
              <p:tags r:id="rId3"/>
            </p:custDataLst>
          </p:nvPr>
        </p:nvSpPr>
        <p:spPr>
          <a:xfrm>
            <a:off x="914400" y="1143000"/>
            <a:ext cx="7696200" cy="495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b="1" dirty="0">
                <a:solidFill>
                  <a:srgbClr val="0070C0"/>
                </a:solidFill>
              </a:rPr>
              <a:t>STEP 4: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/>
              <a:t>Read data from memory</a:t>
            </a:r>
          </a:p>
        </p:txBody>
      </p:sp>
      <p:pic>
        <p:nvPicPr>
          <p:cNvPr id="180331" name="Picture 10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" y="1981200"/>
            <a:ext cx="8486775" cy="283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7757028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3988" y="4625836"/>
            <a:ext cx="5738812" cy="1089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2362200" y="5562600"/>
            <a:ext cx="2803973" cy="3485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LDR Rd, [Rn, imm12]</a:t>
            </a:r>
          </a:p>
        </p:txBody>
      </p:sp>
      <p:sp>
        <p:nvSpPr>
          <p:cNvPr id="1210370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210372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57200" y="68759"/>
            <a:ext cx="7924800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00" dirty="0" err="1">
                <a:solidFill>
                  <a:schemeClr val="bg1"/>
                </a:solidFill>
                <a:latin typeface="+mj-lt"/>
              </a:rPr>
              <a:t>Multicycle</a:t>
            </a:r>
            <a:r>
              <a:rPr lang="en-US" sz="37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3700" dirty="0" err="1">
                <a:solidFill>
                  <a:schemeClr val="bg1"/>
                </a:solidFill>
                <a:latin typeface="+mj-lt"/>
              </a:rPr>
              <a:t>Datapath</a:t>
            </a:r>
            <a:r>
              <a:rPr lang="en-US" sz="3700" dirty="0">
                <a:solidFill>
                  <a:schemeClr val="bg1"/>
                </a:solidFill>
                <a:latin typeface="+mj-lt"/>
              </a:rPr>
              <a:t>: </a:t>
            </a:r>
            <a:r>
              <a:rPr lang="en-US" sz="37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LDR</a:t>
            </a:r>
            <a:r>
              <a:rPr lang="en-US" sz="3700" dirty="0">
                <a:solidFill>
                  <a:schemeClr val="bg1"/>
                </a:solidFill>
                <a:latin typeface="+mj-lt"/>
              </a:rPr>
              <a:t> Write Register</a:t>
            </a:r>
          </a:p>
        </p:txBody>
      </p:sp>
      <p:sp>
        <p:nvSpPr>
          <p:cNvPr id="10" name="Rectangle 3"/>
          <p:cNvSpPr txBox="1">
            <a:spLocks noChangeArrowheads="1"/>
          </p:cNvSpPr>
          <p:nvPr>
            <p:custDataLst>
              <p:tags r:id="rId3"/>
            </p:custDataLst>
          </p:nvPr>
        </p:nvSpPr>
        <p:spPr>
          <a:xfrm>
            <a:off x="914400" y="1143000"/>
            <a:ext cx="7696200" cy="495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b="1" dirty="0">
                <a:solidFill>
                  <a:srgbClr val="0070C0"/>
                </a:solidFill>
              </a:rPr>
              <a:t>STEP 5: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/>
              <a:t>Write data back to register file</a:t>
            </a:r>
          </a:p>
        </p:txBody>
      </p:sp>
      <p:pic>
        <p:nvPicPr>
          <p:cNvPr id="181354" name="Picture 10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" y="1996540"/>
            <a:ext cx="8448675" cy="2804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113360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1394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211396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57200" y="68759"/>
            <a:ext cx="792480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900" dirty="0" err="1">
                <a:solidFill>
                  <a:schemeClr val="bg1"/>
                </a:solidFill>
                <a:latin typeface="+mj-lt"/>
              </a:rPr>
              <a:t>Multicycle</a:t>
            </a:r>
            <a:r>
              <a:rPr lang="en-US" sz="39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3900" dirty="0" err="1">
                <a:solidFill>
                  <a:schemeClr val="bg1"/>
                </a:solidFill>
                <a:latin typeface="+mj-lt"/>
              </a:rPr>
              <a:t>Datapath</a:t>
            </a:r>
            <a:r>
              <a:rPr lang="en-US" sz="3900" dirty="0">
                <a:solidFill>
                  <a:schemeClr val="bg1"/>
                </a:solidFill>
                <a:latin typeface="+mj-lt"/>
              </a:rPr>
              <a:t>: Increment PC</a:t>
            </a:r>
          </a:p>
        </p:txBody>
      </p:sp>
      <p:sp>
        <p:nvSpPr>
          <p:cNvPr id="10" name="Rectangle 3"/>
          <p:cNvSpPr txBox="1">
            <a:spLocks noChangeArrowheads="1"/>
          </p:cNvSpPr>
          <p:nvPr>
            <p:custDataLst>
              <p:tags r:id="rId3"/>
            </p:custDataLst>
          </p:nvPr>
        </p:nvSpPr>
        <p:spPr>
          <a:xfrm>
            <a:off x="914400" y="1143000"/>
            <a:ext cx="7696200" cy="495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b="1" dirty="0">
                <a:solidFill>
                  <a:srgbClr val="0070C0"/>
                </a:solidFill>
              </a:rPr>
              <a:t>Meanwhile: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/>
              <a:t>Increment PC</a:t>
            </a:r>
          </a:p>
          <a:p>
            <a:pPr marL="0" indent="0">
              <a:buFont typeface="Arial" pitchFamily="34" charset="0"/>
              <a:buNone/>
            </a:pPr>
            <a:r>
              <a:rPr lang="en-US" dirty="0"/>
              <a:t>	Concurrent with fetching instruction</a:t>
            </a:r>
          </a:p>
        </p:txBody>
      </p:sp>
      <p:pic>
        <p:nvPicPr>
          <p:cNvPr id="182378" name="Picture 10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" y="2444750"/>
            <a:ext cx="8788400" cy="288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2796836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1394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211396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57200" y="68759"/>
            <a:ext cx="792480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900" dirty="0" err="1">
                <a:solidFill>
                  <a:schemeClr val="bg1"/>
                </a:solidFill>
                <a:latin typeface="+mj-lt"/>
              </a:rPr>
              <a:t>Multicycle</a:t>
            </a:r>
            <a:r>
              <a:rPr lang="en-US" sz="39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3900" dirty="0" err="1">
                <a:solidFill>
                  <a:schemeClr val="bg1"/>
                </a:solidFill>
                <a:latin typeface="+mj-lt"/>
              </a:rPr>
              <a:t>Datapath</a:t>
            </a:r>
            <a:r>
              <a:rPr lang="en-US" sz="3900" dirty="0">
                <a:solidFill>
                  <a:schemeClr val="bg1"/>
                </a:solidFill>
                <a:latin typeface="+mj-lt"/>
              </a:rPr>
              <a:t>: Access to PC</a:t>
            </a:r>
          </a:p>
        </p:txBody>
      </p:sp>
      <p:sp>
        <p:nvSpPr>
          <p:cNvPr id="10" name="Rectangle 3"/>
          <p:cNvSpPr txBox="1">
            <a:spLocks noChangeArrowheads="1"/>
          </p:cNvSpPr>
          <p:nvPr>
            <p:custDataLst>
              <p:tags r:id="rId3"/>
            </p:custDataLst>
          </p:nvPr>
        </p:nvSpPr>
        <p:spPr>
          <a:xfrm>
            <a:off x="914400" y="1143000"/>
            <a:ext cx="8153400" cy="495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900" dirty="0"/>
              <a:t>PC can be read/written by instruction</a:t>
            </a:r>
          </a:p>
          <a:p>
            <a:pPr marL="0" indent="0">
              <a:buFont typeface="Arial" pitchFamily="34" charset="0"/>
              <a:buNone/>
            </a:pPr>
            <a:endParaRPr lang="en-US" dirty="0"/>
          </a:p>
        </p:txBody>
      </p:sp>
      <p:pic>
        <p:nvPicPr>
          <p:cNvPr id="257083" name="Picture 5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75" y="2736850"/>
            <a:ext cx="8807450" cy="290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3215583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1394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211396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57200" y="68759"/>
            <a:ext cx="792480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900" dirty="0" err="1">
                <a:solidFill>
                  <a:schemeClr val="bg1"/>
                </a:solidFill>
                <a:latin typeface="+mj-lt"/>
              </a:rPr>
              <a:t>Multicycle</a:t>
            </a:r>
            <a:r>
              <a:rPr lang="en-US" sz="39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3900" dirty="0" err="1">
                <a:solidFill>
                  <a:schemeClr val="bg1"/>
                </a:solidFill>
                <a:latin typeface="+mj-lt"/>
              </a:rPr>
              <a:t>Datapath</a:t>
            </a:r>
            <a:r>
              <a:rPr lang="en-US" sz="3900" dirty="0">
                <a:solidFill>
                  <a:schemeClr val="bg1"/>
                </a:solidFill>
                <a:latin typeface="+mj-lt"/>
              </a:rPr>
              <a:t>: Access to PC</a:t>
            </a:r>
          </a:p>
        </p:txBody>
      </p:sp>
      <p:sp>
        <p:nvSpPr>
          <p:cNvPr id="10" name="Rectangle 3"/>
          <p:cNvSpPr txBox="1">
            <a:spLocks noChangeArrowheads="1"/>
          </p:cNvSpPr>
          <p:nvPr>
            <p:custDataLst>
              <p:tags r:id="rId3"/>
            </p:custDataLst>
          </p:nvPr>
        </p:nvSpPr>
        <p:spPr>
          <a:xfrm>
            <a:off x="914400" y="1143000"/>
            <a:ext cx="8153400" cy="495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900" dirty="0"/>
              <a:t>PC can be read/written by instruction</a:t>
            </a:r>
          </a:p>
          <a:p>
            <a:r>
              <a:rPr lang="en-US" sz="2400" b="1" dirty="0">
                <a:solidFill>
                  <a:srgbClr val="0070C0"/>
                </a:solidFill>
              </a:rPr>
              <a:t>Read: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/>
              <a:t>R15 (PC+8) available in Register File</a:t>
            </a:r>
          </a:p>
        </p:txBody>
      </p:sp>
      <p:pic>
        <p:nvPicPr>
          <p:cNvPr id="257083" name="Picture 5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75" y="2736850"/>
            <a:ext cx="8807450" cy="290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6135772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1394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211396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57200" y="68759"/>
            <a:ext cx="792480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900" dirty="0" err="1">
                <a:solidFill>
                  <a:schemeClr val="bg1"/>
                </a:solidFill>
                <a:latin typeface="+mj-lt"/>
              </a:rPr>
              <a:t>Multicycle</a:t>
            </a:r>
            <a:r>
              <a:rPr lang="en-US" sz="39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3900" dirty="0" err="1">
                <a:solidFill>
                  <a:schemeClr val="bg1"/>
                </a:solidFill>
                <a:latin typeface="+mj-lt"/>
              </a:rPr>
              <a:t>Datapath</a:t>
            </a:r>
            <a:r>
              <a:rPr lang="en-US" sz="3900" dirty="0">
                <a:solidFill>
                  <a:schemeClr val="bg1"/>
                </a:solidFill>
                <a:latin typeface="+mj-lt"/>
              </a:rPr>
              <a:t>: Read to PC (R15)</a:t>
            </a:r>
          </a:p>
        </p:txBody>
      </p:sp>
      <p:sp>
        <p:nvSpPr>
          <p:cNvPr id="10" name="Rectangle 3"/>
          <p:cNvSpPr txBox="1">
            <a:spLocks noChangeArrowheads="1"/>
          </p:cNvSpPr>
          <p:nvPr>
            <p:custDataLst>
              <p:tags r:id="rId3"/>
            </p:custDataLst>
          </p:nvPr>
        </p:nvSpPr>
        <p:spPr>
          <a:xfrm>
            <a:off x="380999" y="1143000"/>
            <a:ext cx="8763001" cy="4953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b="1" dirty="0">
                <a:solidFill>
                  <a:srgbClr val="0070C0"/>
                </a:solidFill>
              </a:rPr>
              <a:t>Example: 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ADD R1, 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R15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, R2</a:t>
            </a:r>
          </a:p>
        </p:txBody>
      </p:sp>
    </p:spTree>
    <p:extLst>
      <p:ext uri="{BB962C8B-B14F-4D97-AF65-F5344CB8AC3E}">
        <p14:creationId xmlns:p14="http://schemas.microsoft.com/office/powerpoint/2010/main" val="2399635324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1394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211396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57200" y="68759"/>
            <a:ext cx="792480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900" dirty="0" err="1">
                <a:solidFill>
                  <a:schemeClr val="bg1"/>
                </a:solidFill>
                <a:latin typeface="+mj-lt"/>
              </a:rPr>
              <a:t>Multicycle</a:t>
            </a:r>
            <a:r>
              <a:rPr lang="en-US" sz="39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3900" dirty="0" err="1">
                <a:solidFill>
                  <a:schemeClr val="bg1"/>
                </a:solidFill>
                <a:latin typeface="+mj-lt"/>
              </a:rPr>
              <a:t>Datapath</a:t>
            </a:r>
            <a:r>
              <a:rPr lang="en-US" sz="3900" dirty="0">
                <a:solidFill>
                  <a:schemeClr val="bg1"/>
                </a:solidFill>
                <a:latin typeface="+mj-lt"/>
              </a:rPr>
              <a:t>: Read to PC (R15)</a:t>
            </a:r>
          </a:p>
        </p:txBody>
      </p:sp>
      <p:sp>
        <p:nvSpPr>
          <p:cNvPr id="10" name="Rectangle 3"/>
          <p:cNvSpPr txBox="1">
            <a:spLocks noChangeArrowheads="1"/>
          </p:cNvSpPr>
          <p:nvPr>
            <p:custDataLst>
              <p:tags r:id="rId3"/>
            </p:custDataLst>
          </p:nvPr>
        </p:nvSpPr>
        <p:spPr>
          <a:xfrm>
            <a:off x="380999" y="1143000"/>
            <a:ext cx="8763001" cy="4953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b="1" dirty="0">
                <a:solidFill>
                  <a:srgbClr val="0070C0"/>
                </a:solidFill>
              </a:rPr>
              <a:t>Example: 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ADD R1, 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R15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, R2</a:t>
            </a:r>
          </a:p>
          <a:p>
            <a:r>
              <a:rPr lang="en-US" sz="2400" dirty="0"/>
              <a:t>R15 needs to be read as PC+8 from Register File (RF) in 2</a:t>
            </a:r>
            <a:r>
              <a:rPr lang="en-US" sz="2400" baseline="30000" dirty="0"/>
              <a:t>nd</a:t>
            </a:r>
            <a:r>
              <a:rPr lang="en-US" sz="2400" dirty="0"/>
              <a:t> step</a:t>
            </a:r>
          </a:p>
          <a:p>
            <a:r>
              <a:rPr lang="en-US" sz="2400" dirty="0"/>
              <a:t>PC+4 was computed in 1</a:t>
            </a:r>
            <a:r>
              <a:rPr lang="en-US" sz="2400" baseline="30000" dirty="0"/>
              <a:t>st</a:t>
            </a:r>
            <a:r>
              <a:rPr lang="en-US" sz="2400" dirty="0"/>
              <a:t> step</a:t>
            </a:r>
          </a:p>
          <a:p>
            <a:r>
              <a:rPr lang="en-US" sz="2400" dirty="0"/>
              <a:t>So (also in 2</a:t>
            </a:r>
            <a:r>
              <a:rPr lang="en-US" sz="2400" baseline="30000" dirty="0"/>
              <a:t>nd</a:t>
            </a:r>
            <a:r>
              <a:rPr lang="en-US" sz="2400" dirty="0"/>
              <a:t> step) ALU computes (PC+4) + 4 for R15 input</a:t>
            </a:r>
          </a:p>
        </p:txBody>
      </p:sp>
      <p:pic>
        <p:nvPicPr>
          <p:cNvPr id="6" name="Picture 5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75" y="3048000"/>
            <a:ext cx="8807450" cy="290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 flipH="1" flipV="1">
            <a:off x="3962400" y="5486400"/>
            <a:ext cx="609600" cy="387350"/>
          </a:xfrm>
          <a:prstGeom prst="straightConnector1">
            <a:avLst/>
          </a:prstGeom>
          <a:ln w="31750">
            <a:solidFill>
              <a:srgbClr val="C00000"/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4832707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1394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211396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57200" y="68759"/>
            <a:ext cx="792480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900" dirty="0" err="1">
                <a:solidFill>
                  <a:schemeClr val="bg1"/>
                </a:solidFill>
                <a:latin typeface="+mj-lt"/>
              </a:rPr>
              <a:t>Multicycle</a:t>
            </a:r>
            <a:r>
              <a:rPr lang="en-US" sz="39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3900" dirty="0" err="1">
                <a:solidFill>
                  <a:schemeClr val="bg1"/>
                </a:solidFill>
                <a:latin typeface="+mj-lt"/>
              </a:rPr>
              <a:t>Datapath</a:t>
            </a:r>
            <a:r>
              <a:rPr lang="en-US" sz="3900" dirty="0">
                <a:solidFill>
                  <a:schemeClr val="bg1"/>
                </a:solidFill>
                <a:latin typeface="+mj-lt"/>
              </a:rPr>
              <a:t>: Read to PC (R15)</a:t>
            </a:r>
          </a:p>
        </p:txBody>
      </p:sp>
      <p:sp>
        <p:nvSpPr>
          <p:cNvPr id="10" name="Rectangle 3"/>
          <p:cNvSpPr txBox="1">
            <a:spLocks noChangeArrowheads="1"/>
          </p:cNvSpPr>
          <p:nvPr>
            <p:custDataLst>
              <p:tags r:id="rId3"/>
            </p:custDataLst>
          </p:nvPr>
        </p:nvSpPr>
        <p:spPr>
          <a:xfrm>
            <a:off x="380999" y="1143000"/>
            <a:ext cx="8763001" cy="4953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b="1" dirty="0">
                <a:solidFill>
                  <a:srgbClr val="0070C0"/>
                </a:solidFill>
              </a:rPr>
              <a:t>Example: 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ADD R1, 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R15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, R2</a:t>
            </a:r>
          </a:p>
          <a:p>
            <a:r>
              <a:rPr lang="en-US" sz="2400" dirty="0"/>
              <a:t>R15 needs to be read as PC+8 from Register File (RF) in 2</a:t>
            </a:r>
            <a:r>
              <a:rPr lang="en-US" sz="2400" baseline="30000" dirty="0"/>
              <a:t>nd</a:t>
            </a:r>
            <a:r>
              <a:rPr lang="en-US" sz="2400" dirty="0"/>
              <a:t> step</a:t>
            </a:r>
          </a:p>
          <a:p>
            <a:r>
              <a:rPr lang="en-US" sz="2400" dirty="0"/>
              <a:t>PC+4 was computed in 1</a:t>
            </a:r>
            <a:r>
              <a:rPr lang="en-US" sz="2400" baseline="30000" dirty="0"/>
              <a:t>st</a:t>
            </a:r>
            <a:r>
              <a:rPr lang="en-US" sz="2400" dirty="0"/>
              <a:t> step</a:t>
            </a:r>
          </a:p>
          <a:p>
            <a:r>
              <a:rPr lang="en-US" sz="2400" dirty="0"/>
              <a:t>So (also in 2</a:t>
            </a:r>
            <a:r>
              <a:rPr lang="en-US" sz="2400" baseline="30000" dirty="0"/>
              <a:t>nd</a:t>
            </a:r>
            <a:r>
              <a:rPr lang="en-US" sz="2400" dirty="0"/>
              <a:t> step) ALU computes (PC+4) + 4 for R15 input</a:t>
            </a:r>
          </a:p>
          <a:p>
            <a:pPr lvl="1"/>
            <a:r>
              <a:rPr lang="en-US" sz="2400" i="1" dirty="0" err="1"/>
              <a:t>SrcA</a:t>
            </a:r>
            <a:r>
              <a:rPr lang="en-US" sz="2400" dirty="0"/>
              <a:t> = </a:t>
            </a:r>
            <a:r>
              <a:rPr lang="en-US" sz="2400" i="1" dirty="0"/>
              <a:t>PC</a:t>
            </a:r>
            <a:r>
              <a:rPr lang="en-US" sz="2400" dirty="0"/>
              <a:t> (which was already updated in step 1 to PC+4)</a:t>
            </a:r>
          </a:p>
          <a:p>
            <a:pPr lvl="1"/>
            <a:r>
              <a:rPr lang="en-US" sz="2400" i="1" dirty="0" err="1"/>
              <a:t>SrcB</a:t>
            </a:r>
            <a:r>
              <a:rPr lang="en-US" sz="2400" dirty="0"/>
              <a:t> = 4</a:t>
            </a:r>
          </a:p>
          <a:p>
            <a:pPr lvl="1"/>
            <a:r>
              <a:rPr lang="en-US" sz="2400" i="1" dirty="0" err="1"/>
              <a:t>ALUResult</a:t>
            </a:r>
            <a:r>
              <a:rPr lang="en-US" sz="2400" dirty="0"/>
              <a:t> = </a:t>
            </a:r>
            <a:r>
              <a:rPr lang="en-US" sz="2400" i="1" dirty="0"/>
              <a:t>PC</a:t>
            </a:r>
            <a:r>
              <a:rPr lang="en-US" sz="2400" dirty="0"/>
              <a:t> + 8 </a:t>
            </a:r>
          </a:p>
          <a:p>
            <a:r>
              <a:rPr lang="en-US" sz="2400" dirty="0" err="1"/>
              <a:t>ALUResult</a:t>
            </a:r>
            <a:r>
              <a:rPr lang="en-US" sz="2400" dirty="0"/>
              <a:t> is fed to R15 input port of RF in 2</a:t>
            </a:r>
            <a:r>
              <a:rPr lang="en-US" sz="2400" baseline="30000" dirty="0"/>
              <a:t>nd</a:t>
            </a:r>
            <a:r>
              <a:rPr lang="en-US" sz="2400" dirty="0"/>
              <a:t> step (which is then routed to RD1 output of RF)</a:t>
            </a:r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7201656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1394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211396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57200" y="68759"/>
            <a:ext cx="792480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900" dirty="0" err="1">
                <a:solidFill>
                  <a:schemeClr val="bg1"/>
                </a:solidFill>
                <a:latin typeface="+mj-lt"/>
              </a:rPr>
              <a:t>Multicycle</a:t>
            </a:r>
            <a:r>
              <a:rPr lang="en-US" sz="39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3900" dirty="0" err="1">
                <a:solidFill>
                  <a:schemeClr val="bg1"/>
                </a:solidFill>
                <a:latin typeface="+mj-lt"/>
              </a:rPr>
              <a:t>Datapath</a:t>
            </a:r>
            <a:r>
              <a:rPr lang="en-US" sz="3900" dirty="0">
                <a:solidFill>
                  <a:schemeClr val="bg1"/>
                </a:solidFill>
                <a:latin typeface="+mj-lt"/>
              </a:rPr>
              <a:t>: Access to PC</a:t>
            </a:r>
          </a:p>
        </p:txBody>
      </p:sp>
      <p:sp>
        <p:nvSpPr>
          <p:cNvPr id="10" name="Rectangle 3"/>
          <p:cNvSpPr txBox="1">
            <a:spLocks noChangeArrowheads="1"/>
          </p:cNvSpPr>
          <p:nvPr>
            <p:custDataLst>
              <p:tags r:id="rId3"/>
            </p:custDataLst>
          </p:nvPr>
        </p:nvSpPr>
        <p:spPr>
          <a:xfrm>
            <a:off x="914400" y="1143000"/>
            <a:ext cx="8153400" cy="495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900" dirty="0"/>
              <a:t>PC can be read/written by instruction</a:t>
            </a:r>
          </a:p>
          <a:p>
            <a:r>
              <a:rPr lang="en-US" sz="2400" b="1" dirty="0"/>
              <a:t>Read:</a:t>
            </a:r>
            <a:r>
              <a:rPr lang="en-US" sz="2400" dirty="0"/>
              <a:t> R15 (PC+8) available in Register File</a:t>
            </a:r>
          </a:p>
          <a:p>
            <a:r>
              <a:rPr lang="en-US" sz="2400" b="1" dirty="0">
                <a:solidFill>
                  <a:srgbClr val="0070C0"/>
                </a:solidFill>
              </a:rPr>
              <a:t>Write: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/>
              <a:t>Be able to write result of instruction to PC</a:t>
            </a:r>
          </a:p>
          <a:p>
            <a:pPr marL="0" indent="0">
              <a:buFont typeface="Arial" pitchFamily="34" charset="0"/>
              <a:buNone/>
            </a:pPr>
            <a:endParaRPr lang="en-US" dirty="0"/>
          </a:p>
        </p:txBody>
      </p:sp>
      <p:pic>
        <p:nvPicPr>
          <p:cNvPr id="257083" name="Picture 5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75" y="2736850"/>
            <a:ext cx="8807450" cy="290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8208872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1394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211396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57200" y="68759"/>
            <a:ext cx="838200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900" dirty="0" err="1">
                <a:solidFill>
                  <a:schemeClr val="bg1"/>
                </a:solidFill>
                <a:latin typeface="+mj-lt"/>
              </a:rPr>
              <a:t>Multicycle</a:t>
            </a:r>
            <a:r>
              <a:rPr lang="en-US" sz="39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3900" dirty="0" err="1">
                <a:solidFill>
                  <a:schemeClr val="bg1"/>
                </a:solidFill>
                <a:latin typeface="+mj-lt"/>
              </a:rPr>
              <a:t>Datapath</a:t>
            </a:r>
            <a:r>
              <a:rPr lang="en-US" sz="3900" dirty="0">
                <a:solidFill>
                  <a:schemeClr val="bg1"/>
                </a:solidFill>
                <a:latin typeface="+mj-lt"/>
              </a:rPr>
              <a:t>: Write to PC (R15)</a:t>
            </a:r>
          </a:p>
        </p:txBody>
      </p:sp>
      <p:sp>
        <p:nvSpPr>
          <p:cNvPr id="10" name="Rectangle 3"/>
          <p:cNvSpPr txBox="1">
            <a:spLocks noChangeArrowheads="1"/>
          </p:cNvSpPr>
          <p:nvPr>
            <p:custDataLst>
              <p:tags r:id="rId3"/>
            </p:custDataLst>
          </p:nvPr>
        </p:nvSpPr>
        <p:spPr>
          <a:xfrm>
            <a:off x="380999" y="1143000"/>
            <a:ext cx="8763001" cy="4953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b="1" dirty="0">
                <a:solidFill>
                  <a:srgbClr val="0070C0"/>
                </a:solidFill>
              </a:rPr>
              <a:t>Example:  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SUB 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R15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, R8, R3</a:t>
            </a:r>
          </a:p>
        </p:txBody>
      </p:sp>
    </p:spTree>
    <p:extLst>
      <p:ext uri="{BB962C8B-B14F-4D97-AF65-F5344CB8AC3E}">
        <p14:creationId xmlns:p14="http://schemas.microsoft.com/office/powerpoint/2010/main" val="3626917856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5" name="Rectangle 3"/>
          <p:cNvSpPr>
            <a:spLocks noGrp="1" noChangeArrowheads="1"/>
          </p:cNvSpPr>
          <p:nvPr>
            <p:ph type="body" idx="4294967295"/>
            <p:custDataLst>
              <p:tags r:id="rId1"/>
            </p:custDataLst>
          </p:nvPr>
        </p:nvSpPr>
        <p:spPr>
          <a:xfrm>
            <a:off x="916858" y="1371600"/>
            <a:ext cx="8229600" cy="4525963"/>
          </a:xfrm>
        </p:spPr>
        <p:txBody>
          <a:bodyPr>
            <a:normAutofit/>
          </a:bodyPr>
          <a:lstStyle/>
          <a:p>
            <a:r>
              <a:rPr lang="en-US" b="1" dirty="0"/>
              <a:t>Multicycle Processor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Lecture 21</a:t>
            </a:r>
          </a:p>
        </p:txBody>
      </p:sp>
    </p:spTree>
    <p:extLst>
      <p:ext uri="{BB962C8B-B14F-4D97-AF65-F5344CB8AC3E}">
        <p14:creationId xmlns:p14="http://schemas.microsoft.com/office/powerpoint/2010/main" val="6319832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1394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211396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57200" y="68759"/>
            <a:ext cx="838200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900" dirty="0" err="1">
                <a:solidFill>
                  <a:schemeClr val="bg1"/>
                </a:solidFill>
                <a:latin typeface="+mj-lt"/>
              </a:rPr>
              <a:t>Multicycle</a:t>
            </a:r>
            <a:r>
              <a:rPr lang="en-US" sz="39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3900" dirty="0" err="1">
                <a:solidFill>
                  <a:schemeClr val="bg1"/>
                </a:solidFill>
                <a:latin typeface="+mj-lt"/>
              </a:rPr>
              <a:t>Datapath</a:t>
            </a:r>
            <a:r>
              <a:rPr lang="en-US" sz="3900" dirty="0">
                <a:solidFill>
                  <a:schemeClr val="bg1"/>
                </a:solidFill>
                <a:latin typeface="+mj-lt"/>
              </a:rPr>
              <a:t>: Write to PC (R15)</a:t>
            </a:r>
          </a:p>
        </p:txBody>
      </p:sp>
      <p:sp>
        <p:nvSpPr>
          <p:cNvPr id="10" name="Rectangle 3"/>
          <p:cNvSpPr txBox="1">
            <a:spLocks noChangeArrowheads="1"/>
          </p:cNvSpPr>
          <p:nvPr>
            <p:custDataLst>
              <p:tags r:id="rId3"/>
            </p:custDataLst>
          </p:nvPr>
        </p:nvSpPr>
        <p:spPr>
          <a:xfrm>
            <a:off x="380999" y="1143000"/>
            <a:ext cx="8763001" cy="4953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b="1" dirty="0">
                <a:solidFill>
                  <a:srgbClr val="0070C0"/>
                </a:solidFill>
              </a:rPr>
              <a:t>Example:  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SUB 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R15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, R8, R3</a:t>
            </a:r>
          </a:p>
          <a:p>
            <a:r>
              <a:rPr lang="en-US" sz="2400" dirty="0"/>
              <a:t>Result of instruction needs to be written to the PC register</a:t>
            </a:r>
          </a:p>
          <a:p>
            <a:r>
              <a:rPr lang="en-US" sz="2400" dirty="0" err="1"/>
              <a:t>ALUResult</a:t>
            </a:r>
            <a:r>
              <a:rPr lang="en-US" sz="2400" dirty="0"/>
              <a:t> already routed to the PC register, just assert </a:t>
            </a:r>
            <a:r>
              <a:rPr lang="en-US" sz="2400" dirty="0" err="1"/>
              <a:t>PCWrite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04461688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1394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211396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57200" y="68759"/>
            <a:ext cx="838200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900" dirty="0" err="1">
                <a:solidFill>
                  <a:schemeClr val="bg1"/>
                </a:solidFill>
                <a:latin typeface="+mj-lt"/>
              </a:rPr>
              <a:t>Multicycle</a:t>
            </a:r>
            <a:r>
              <a:rPr lang="en-US" sz="39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3900" dirty="0" err="1">
                <a:solidFill>
                  <a:schemeClr val="bg1"/>
                </a:solidFill>
                <a:latin typeface="+mj-lt"/>
              </a:rPr>
              <a:t>Datapath</a:t>
            </a:r>
            <a:r>
              <a:rPr lang="en-US" sz="3900" dirty="0">
                <a:solidFill>
                  <a:schemeClr val="bg1"/>
                </a:solidFill>
                <a:latin typeface="+mj-lt"/>
              </a:rPr>
              <a:t>: Write to PC (R15)</a:t>
            </a:r>
          </a:p>
        </p:txBody>
      </p:sp>
      <p:sp>
        <p:nvSpPr>
          <p:cNvPr id="10" name="Rectangle 3"/>
          <p:cNvSpPr txBox="1">
            <a:spLocks noChangeArrowheads="1"/>
          </p:cNvSpPr>
          <p:nvPr>
            <p:custDataLst>
              <p:tags r:id="rId3"/>
            </p:custDataLst>
          </p:nvPr>
        </p:nvSpPr>
        <p:spPr>
          <a:xfrm>
            <a:off x="380999" y="1143000"/>
            <a:ext cx="8763001" cy="4953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b="1" dirty="0">
                <a:solidFill>
                  <a:srgbClr val="0070C0"/>
                </a:solidFill>
              </a:rPr>
              <a:t>Example:  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SUB 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R15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, R8, R3</a:t>
            </a:r>
          </a:p>
          <a:p>
            <a:r>
              <a:rPr lang="en-US" sz="2400" dirty="0"/>
              <a:t>Result of instruction needs to be written to the PC register</a:t>
            </a:r>
          </a:p>
          <a:p>
            <a:r>
              <a:rPr lang="en-US" sz="2400" dirty="0" err="1"/>
              <a:t>ALUResult</a:t>
            </a:r>
            <a:r>
              <a:rPr lang="en-US" sz="2400" dirty="0"/>
              <a:t> already routed to the PC register, just assert </a:t>
            </a:r>
            <a:r>
              <a:rPr lang="en-US" sz="2400" dirty="0" err="1"/>
              <a:t>PCWrite</a:t>
            </a:r>
            <a:endParaRPr lang="en-US" sz="2400" dirty="0"/>
          </a:p>
        </p:txBody>
      </p:sp>
      <p:pic>
        <p:nvPicPr>
          <p:cNvPr id="6" name="Picture 5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75" y="2889250"/>
            <a:ext cx="8807450" cy="290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 flipH="1">
            <a:off x="533400" y="2743200"/>
            <a:ext cx="457200" cy="146050"/>
          </a:xfrm>
          <a:prstGeom prst="straightConnector1">
            <a:avLst/>
          </a:prstGeom>
          <a:ln w="31750">
            <a:solidFill>
              <a:srgbClr val="C00000"/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5957090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2418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212420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12422" name="Rectangle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14400" y="1143000"/>
            <a:ext cx="76962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3200" dirty="0">
                <a:latin typeface="+mj-lt"/>
                <a:cs typeface="Arial" charset="0"/>
              </a:rPr>
              <a:t>Write data in </a:t>
            </a:r>
            <a:r>
              <a:rPr lang="en-US" sz="3200" dirty="0">
                <a:latin typeface="Courier New" pitchFamily="49" charset="0"/>
                <a:cs typeface="Arial" charset="0"/>
              </a:rPr>
              <a:t>Rn</a:t>
            </a:r>
            <a:r>
              <a:rPr lang="en-US" sz="3200" dirty="0">
                <a:latin typeface="Times New Roman" pitchFamily="18" charset="0"/>
                <a:cs typeface="Arial" charset="0"/>
              </a:rPr>
              <a:t> </a:t>
            </a:r>
            <a:r>
              <a:rPr lang="en-US" sz="3200" dirty="0">
                <a:latin typeface="+mj-lt"/>
                <a:cs typeface="Arial" charset="0"/>
              </a:rPr>
              <a:t>to memory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chemeClr val="bg1"/>
                </a:solidFill>
                <a:latin typeface="+mj-lt"/>
              </a:rPr>
              <a:t>Multicycle</a:t>
            </a:r>
            <a:r>
              <a:rPr lang="en-US" sz="44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+mj-lt"/>
              </a:rPr>
              <a:t>Datapath</a:t>
            </a:r>
            <a:r>
              <a:rPr lang="en-US" sz="4400" dirty="0">
                <a:solidFill>
                  <a:schemeClr val="bg1"/>
                </a:solidFill>
                <a:latin typeface="+mj-lt"/>
              </a:rPr>
              <a:t>: </a:t>
            </a:r>
            <a:r>
              <a:rPr lang="en-US" sz="4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STR</a:t>
            </a:r>
          </a:p>
        </p:txBody>
      </p:sp>
      <p:pic>
        <p:nvPicPr>
          <p:cNvPr id="183405" name="Picture 10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1930400"/>
            <a:ext cx="8877300" cy="299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6746850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4466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214468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14470" name="Rectangle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400" y="1143000"/>
            <a:ext cx="76962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3200" dirty="0">
                <a:latin typeface="+mj-lt"/>
                <a:cs typeface="Arial" charset="0"/>
              </a:rPr>
              <a:t>With immediate addressing (i.e., an immediate </a:t>
            </a:r>
            <a:r>
              <a:rPr lang="en-US" sz="3200" i="1" dirty="0">
                <a:latin typeface="+mj-lt"/>
                <a:cs typeface="Arial" charset="0"/>
              </a:rPr>
              <a:t>Src2</a:t>
            </a:r>
            <a:r>
              <a:rPr lang="en-US" sz="3200" dirty="0">
                <a:latin typeface="+mj-lt"/>
                <a:cs typeface="Arial" charset="0"/>
              </a:rPr>
              <a:t>), no additional changes needed for </a:t>
            </a:r>
            <a:r>
              <a:rPr lang="en-US" sz="3200" dirty="0" err="1">
                <a:latin typeface="+mj-lt"/>
                <a:cs typeface="Arial" charset="0"/>
              </a:rPr>
              <a:t>datapath</a:t>
            </a:r>
            <a:endParaRPr lang="en-US" sz="3200" dirty="0">
              <a:latin typeface="+mj-lt"/>
              <a:cs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68759"/>
            <a:ext cx="792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chemeClr val="bg1"/>
                </a:solidFill>
                <a:latin typeface="+mj-lt"/>
              </a:rPr>
              <a:t>Multicycle</a:t>
            </a:r>
            <a:r>
              <a:rPr lang="en-US" sz="40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+mj-lt"/>
              </a:rPr>
              <a:t>Datapath</a:t>
            </a:r>
            <a:r>
              <a:rPr lang="en-US" sz="4000" dirty="0">
                <a:solidFill>
                  <a:schemeClr val="bg1"/>
                </a:solidFill>
                <a:latin typeface="+mj-lt"/>
              </a:rPr>
              <a:t>: Data-processing</a:t>
            </a:r>
          </a:p>
        </p:txBody>
      </p:sp>
      <p:pic>
        <p:nvPicPr>
          <p:cNvPr id="8" name="Picture 10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2794000"/>
            <a:ext cx="8877300" cy="299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2887113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4466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214468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14470" name="Rectangle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14400" y="1143000"/>
            <a:ext cx="76962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3200" dirty="0">
                <a:latin typeface="+mj-lt"/>
                <a:cs typeface="Arial" charset="0"/>
              </a:rPr>
              <a:t>With register addressing (register </a:t>
            </a:r>
            <a:r>
              <a:rPr lang="en-US" sz="3200" i="1" dirty="0">
                <a:latin typeface="+mj-lt"/>
                <a:cs typeface="Arial" charset="0"/>
              </a:rPr>
              <a:t>Src2</a:t>
            </a:r>
            <a:r>
              <a:rPr lang="en-US" sz="3200" dirty="0">
                <a:latin typeface="+mj-lt"/>
                <a:cs typeface="Arial" charset="0"/>
              </a:rPr>
              <a:t>):</a:t>
            </a:r>
          </a:p>
          <a:p>
            <a:pPr>
              <a:spcBef>
                <a:spcPct val="20000"/>
              </a:spcBef>
            </a:pPr>
            <a:r>
              <a:rPr lang="en-US" sz="3200" dirty="0">
                <a:latin typeface="+mj-lt"/>
                <a:cs typeface="Arial" charset="0"/>
              </a:rPr>
              <a:t>	Read from Rn and Rm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7200" y="68759"/>
            <a:ext cx="792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chemeClr val="bg1"/>
                </a:solidFill>
                <a:latin typeface="+mj-lt"/>
              </a:rPr>
              <a:t>Multicycle</a:t>
            </a:r>
            <a:r>
              <a:rPr lang="en-US" sz="40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+mj-lt"/>
              </a:rPr>
              <a:t>Datapath</a:t>
            </a:r>
            <a:r>
              <a:rPr lang="en-US" sz="4000" dirty="0">
                <a:solidFill>
                  <a:schemeClr val="bg1"/>
                </a:solidFill>
                <a:latin typeface="+mj-lt"/>
              </a:rPr>
              <a:t>: Data-processing</a:t>
            </a:r>
          </a:p>
        </p:txBody>
      </p:sp>
      <p:pic>
        <p:nvPicPr>
          <p:cNvPr id="258107" name="Picture 5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" y="2571750"/>
            <a:ext cx="8788400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2393772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5490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914400" y="11430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200" dirty="0">
                <a:latin typeface="+mj-lt"/>
              </a:rPr>
              <a:t>Calculate branch target address: </a:t>
            </a:r>
          </a:p>
          <a:p>
            <a:pPr>
              <a:lnSpc>
                <a:spcPct val="90000"/>
              </a:lnSpc>
            </a:pPr>
            <a:r>
              <a:rPr lang="en-US" sz="3200" dirty="0">
                <a:latin typeface="+mj-lt"/>
              </a:rPr>
              <a:t>        	BTA = (</a:t>
            </a:r>
            <a:r>
              <a:rPr lang="en-US" sz="3200" i="1" dirty="0" err="1">
                <a:latin typeface="+mj-lt"/>
                <a:cs typeface="Courier New" panose="02070309020205020404" pitchFamily="49" charset="0"/>
              </a:rPr>
              <a:t>ExtImm</a:t>
            </a:r>
            <a:r>
              <a:rPr lang="en-US" sz="3200" dirty="0">
                <a:latin typeface="+mj-lt"/>
              </a:rPr>
              <a:t>) + (</a:t>
            </a:r>
            <a:r>
              <a:rPr lang="en-US" sz="3200" dirty="0">
                <a:latin typeface="+mj-lt"/>
                <a:cs typeface="Courier New" panose="02070309020205020404" pitchFamily="49" charset="0"/>
              </a:rPr>
              <a:t>PC</a:t>
            </a:r>
            <a:r>
              <a:rPr lang="en-US" sz="3200" dirty="0">
                <a:latin typeface="+mj-lt"/>
              </a:rPr>
              <a:t>+8)</a:t>
            </a:r>
          </a:p>
          <a:p>
            <a:pPr>
              <a:lnSpc>
                <a:spcPct val="90000"/>
              </a:lnSpc>
            </a:pPr>
            <a:r>
              <a:rPr lang="en-US" sz="3200" i="1" dirty="0">
                <a:latin typeface="+mj-lt"/>
              </a:rPr>
              <a:t>	</a:t>
            </a:r>
            <a:r>
              <a:rPr lang="en-US" sz="3200" i="1" dirty="0" err="1">
                <a:latin typeface="+mj-lt"/>
              </a:rPr>
              <a:t>ExtImm</a:t>
            </a:r>
            <a:r>
              <a:rPr lang="en-US" sz="3200" i="1" dirty="0">
                <a:latin typeface="+mj-lt"/>
              </a:rPr>
              <a:t> = </a:t>
            </a:r>
            <a:r>
              <a:rPr lang="en-US" sz="3200" i="1" dirty="0">
                <a:latin typeface="+mj-lt"/>
                <a:cs typeface="Courier New" panose="02070309020205020404" pitchFamily="49" charset="0"/>
              </a:rPr>
              <a:t>Imm24</a:t>
            </a:r>
            <a:r>
              <a:rPr lang="en-US" sz="3200" i="1" dirty="0">
                <a:latin typeface="+mj-lt"/>
              </a:rPr>
              <a:t> &lt;&lt; 2 </a:t>
            </a:r>
            <a:r>
              <a:rPr lang="en-US" sz="3200" dirty="0">
                <a:latin typeface="+mj-lt"/>
              </a:rPr>
              <a:t>and sign-extended</a:t>
            </a:r>
            <a:r>
              <a:rPr lang="en-US" sz="3200" i="1" dirty="0">
                <a:latin typeface="+mj-lt"/>
              </a:rPr>
              <a:t> </a:t>
            </a:r>
          </a:p>
        </p:txBody>
      </p:sp>
      <p:sp>
        <p:nvSpPr>
          <p:cNvPr id="1215492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chemeClr val="bg1"/>
                </a:solidFill>
                <a:latin typeface="+mj-lt"/>
              </a:rPr>
              <a:t>Multicycle</a:t>
            </a:r>
            <a:r>
              <a:rPr lang="en-US" sz="44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+mj-lt"/>
              </a:rPr>
              <a:t>Datapath</a:t>
            </a:r>
            <a:r>
              <a:rPr lang="en-US" sz="4400" dirty="0">
                <a:solidFill>
                  <a:schemeClr val="bg1"/>
                </a:solidFill>
                <a:latin typeface="+mj-lt"/>
              </a:rPr>
              <a:t>: </a:t>
            </a:r>
            <a:r>
              <a:rPr lang="en-US" sz="4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B</a:t>
            </a:r>
          </a:p>
        </p:txBody>
      </p:sp>
      <p:pic>
        <p:nvPicPr>
          <p:cNvPr id="2846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25" y="2667000"/>
            <a:ext cx="8845550" cy="300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9773947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0610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220612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chemeClr val="bg1"/>
                </a:solidFill>
                <a:latin typeface="+mj-lt"/>
              </a:rPr>
              <a:t>Multicycle</a:t>
            </a:r>
            <a:r>
              <a:rPr lang="en-US" sz="4400" dirty="0">
                <a:solidFill>
                  <a:schemeClr val="bg1"/>
                </a:solidFill>
                <a:latin typeface="+mj-lt"/>
              </a:rPr>
              <a:t> ARM Processor</a:t>
            </a:r>
          </a:p>
        </p:txBody>
      </p:sp>
      <p:pic>
        <p:nvPicPr>
          <p:cNvPr id="262200" name="Picture 5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990600"/>
            <a:ext cx="8457563" cy="492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4390404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2658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222660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chemeClr val="bg1"/>
                </a:solidFill>
                <a:latin typeface="+mj-lt"/>
              </a:rPr>
              <a:t>Multicycle</a:t>
            </a:r>
            <a:r>
              <a:rPr lang="en-US" sz="4400" dirty="0">
                <a:solidFill>
                  <a:schemeClr val="bg1"/>
                </a:solidFill>
                <a:latin typeface="+mj-lt"/>
              </a:rPr>
              <a:t> Control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524000" y="1066800"/>
            <a:ext cx="5791200" cy="4797706"/>
            <a:chOff x="1524000" y="1066800"/>
            <a:chExt cx="5791200" cy="4797706"/>
          </a:xfrm>
        </p:grpSpPr>
        <p:pic>
          <p:nvPicPr>
            <p:cNvPr id="187500" name="Picture 10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4839" y="1066800"/>
              <a:ext cx="5440361" cy="47977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Rectangle 2"/>
            <p:cNvSpPr/>
            <p:nvPr/>
          </p:nvSpPr>
          <p:spPr>
            <a:xfrm>
              <a:off x="1524000" y="5334000"/>
              <a:ext cx="1752600" cy="53050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228600" y="4800600"/>
            <a:ext cx="32436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First, discuss</a:t>
            </a:r>
            <a:r>
              <a:rPr lang="en-US" sz="2000" b="1" dirty="0">
                <a:solidFill>
                  <a:srgbClr val="0070C0"/>
                </a:solidFill>
              </a:rPr>
              <a:t> Decoder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Then, </a:t>
            </a:r>
            <a:r>
              <a:rPr lang="en-US" sz="2000" b="1" dirty="0">
                <a:solidFill>
                  <a:srgbClr val="0070C0"/>
                </a:solidFill>
              </a:rPr>
              <a:t>Conditional Logic</a:t>
            </a:r>
          </a:p>
        </p:txBody>
      </p:sp>
    </p:spTree>
    <p:extLst>
      <p:ext uri="{BB962C8B-B14F-4D97-AF65-F5344CB8AC3E}">
        <p14:creationId xmlns:p14="http://schemas.microsoft.com/office/powerpoint/2010/main" val="1925895859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524000" y="990600"/>
            <a:ext cx="5791200" cy="4873906"/>
            <a:chOff x="1524000" y="990600"/>
            <a:chExt cx="5791200" cy="4873906"/>
          </a:xfrm>
        </p:grpSpPr>
        <p:grpSp>
          <p:nvGrpSpPr>
            <p:cNvPr id="4" name="Group 3"/>
            <p:cNvGrpSpPr/>
            <p:nvPr/>
          </p:nvGrpSpPr>
          <p:grpSpPr>
            <a:xfrm>
              <a:off x="1524000" y="1066800"/>
              <a:ext cx="5791200" cy="4797706"/>
              <a:chOff x="1524000" y="1066800"/>
              <a:chExt cx="5791200" cy="4797706"/>
            </a:xfrm>
          </p:grpSpPr>
          <p:pic>
            <p:nvPicPr>
              <p:cNvPr id="187500" name="Picture 108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74839" y="1066800"/>
                <a:ext cx="5440361" cy="47977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" name="Rectangle 2"/>
              <p:cNvSpPr/>
              <p:nvPr/>
            </p:nvSpPr>
            <p:spPr>
              <a:xfrm>
                <a:off x="1524000" y="5334000"/>
                <a:ext cx="1752600" cy="53050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" name="Rectangle 1"/>
            <p:cNvSpPr/>
            <p:nvPr/>
          </p:nvSpPr>
          <p:spPr>
            <a:xfrm>
              <a:off x="1676400" y="990600"/>
              <a:ext cx="4876800" cy="990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876800" y="1143000"/>
              <a:ext cx="2362200" cy="2362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22658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222660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Multicycle Control: Decoder</a:t>
            </a:r>
          </a:p>
        </p:txBody>
      </p:sp>
    </p:spTree>
    <p:extLst>
      <p:ext uri="{BB962C8B-B14F-4D97-AF65-F5344CB8AC3E}">
        <p14:creationId xmlns:p14="http://schemas.microsoft.com/office/powerpoint/2010/main" val="4023343817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2658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222660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chemeClr val="bg1"/>
                </a:solidFill>
                <a:latin typeface="+mj-lt"/>
              </a:rPr>
              <a:t>Multicycle</a:t>
            </a:r>
            <a:r>
              <a:rPr lang="en-US" sz="4400" dirty="0">
                <a:solidFill>
                  <a:schemeClr val="bg1"/>
                </a:solidFill>
                <a:latin typeface="+mj-lt"/>
              </a:rPr>
              <a:t> Control: Decoder</a:t>
            </a:r>
          </a:p>
        </p:txBody>
      </p:sp>
      <p:pic>
        <p:nvPicPr>
          <p:cNvPr id="259130" name="Picture 5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990600"/>
            <a:ext cx="4154662" cy="441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638800" y="5314890"/>
            <a:ext cx="152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</a:rPr>
              <a:t>Decoder</a:t>
            </a:r>
          </a:p>
        </p:txBody>
      </p:sp>
    </p:spTree>
    <p:extLst>
      <p:ext uri="{BB962C8B-B14F-4D97-AF65-F5344CB8AC3E}">
        <p14:creationId xmlns:p14="http://schemas.microsoft.com/office/powerpoint/2010/main" val="1828939440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4819" name="Rectangle 3"/>
          <p:cNvSpPr>
            <a:spLocks noGrp="1" noChangeArrowheads="1"/>
          </p:cNvSpPr>
          <p:nvPr>
            <p:ph type="body" sz="half" idx="4294967295"/>
            <p:custDataLst>
              <p:tags r:id="rId1"/>
            </p:custDataLst>
          </p:nvPr>
        </p:nvSpPr>
        <p:spPr>
          <a:xfrm>
            <a:off x="381000" y="990600"/>
            <a:ext cx="8458200" cy="480060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b="1" dirty="0"/>
              <a:t>Single-cycle: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600" dirty="0"/>
              <a:t>+ simple</a:t>
            </a:r>
          </a:p>
          <a:p>
            <a:pPr lvl="1">
              <a:lnSpc>
                <a:spcPct val="90000"/>
              </a:lnSpc>
              <a:buFontTx/>
              <a:buChar char="-"/>
            </a:pPr>
            <a:r>
              <a:rPr lang="en-US" sz="2600" dirty="0"/>
              <a:t>cycle time limited by longest instruction (</a:t>
            </a:r>
            <a:r>
              <a:rPr lang="en-US" sz="2600" dirty="0">
                <a:latin typeface="Courier New" pitchFamily="49" charset="0"/>
              </a:rPr>
              <a:t>LDR</a:t>
            </a:r>
            <a:r>
              <a:rPr lang="en-US" sz="2600" dirty="0"/>
              <a:t>)</a:t>
            </a:r>
          </a:p>
          <a:p>
            <a:pPr lvl="1">
              <a:lnSpc>
                <a:spcPct val="90000"/>
              </a:lnSpc>
              <a:buFontTx/>
              <a:buChar char="-"/>
            </a:pPr>
            <a:r>
              <a:rPr lang="en-US" sz="2600" dirty="0"/>
              <a:t>separate memories for instruction and data</a:t>
            </a:r>
          </a:p>
          <a:p>
            <a:pPr lvl="1">
              <a:lnSpc>
                <a:spcPct val="90000"/>
              </a:lnSpc>
              <a:buFontTx/>
              <a:buChar char="-"/>
            </a:pPr>
            <a:r>
              <a:rPr lang="en-US" sz="2600" dirty="0"/>
              <a:t>3 adders/ALUs</a:t>
            </a:r>
          </a:p>
          <a:p>
            <a:pPr>
              <a:lnSpc>
                <a:spcPct val="90000"/>
              </a:lnSpc>
            </a:pPr>
            <a:r>
              <a:rPr lang="en-US" b="1" dirty="0" err="1"/>
              <a:t>Multicycle</a:t>
            </a:r>
            <a:r>
              <a:rPr lang="en-US" b="1" dirty="0"/>
              <a:t> processor addresses these issues by breaking instruction into shorter steps</a:t>
            </a:r>
          </a:p>
          <a:p>
            <a:pPr lvl="1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en-US" dirty="0"/>
              <a:t>shorter instructions take fewer steps</a:t>
            </a:r>
          </a:p>
          <a:p>
            <a:pPr lvl="1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en-US" dirty="0"/>
              <a:t>can re-use hardware</a:t>
            </a:r>
          </a:p>
          <a:p>
            <a:pPr lvl="1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en-US" dirty="0"/>
              <a:t>cycle time is faster</a:t>
            </a:r>
          </a:p>
          <a:p>
            <a:pPr lvl="1">
              <a:lnSpc>
                <a:spcPct val="90000"/>
              </a:lnSpc>
              <a:buFontTx/>
              <a:buNone/>
            </a:pP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chemeClr val="bg1"/>
                </a:solidFill>
                <a:latin typeface="+mj-lt"/>
              </a:rPr>
              <a:t>Multicycle</a:t>
            </a:r>
            <a:r>
              <a:rPr lang="en-US" sz="4400" dirty="0">
                <a:solidFill>
                  <a:schemeClr val="bg1"/>
                </a:solidFill>
                <a:latin typeface="+mj-lt"/>
              </a:rPr>
              <a:t> ARM Processor</a:t>
            </a:r>
          </a:p>
        </p:txBody>
      </p:sp>
    </p:spTree>
    <p:extLst>
      <p:ext uri="{BB962C8B-B14F-4D97-AF65-F5344CB8AC3E}">
        <p14:creationId xmlns:p14="http://schemas.microsoft.com/office/powerpoint/2010/main" val="412725060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2658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222660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chemeClr val="bg1"/>
                </a:solidFill>
                <a:latin typeface="+mj-lt"/>
              </a:rPr>
              <a:t>Multicycle</a:t>
            </a:r>
            <a:r>
              <a:rPr lang="en-US" sz="4400" dirty="0">
                <a:solidFill>
                  <a:schemeClr val="bg1"/>
                </a:solidFill>
                <a:latin typeface="+mj-lt"/>
              </a:rPr>
              <a:t> Control: Decoder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47800" y="5410200"/>
            <a:ext cx="662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ALU Decoder </a:t>
            </a:r>
            <a:r>
              <a:rPr lang="en-US" sz="2400" b="1" dirty="0"/>
              <a:t>and </a:t>
            </a:r>
            <a:r>
              <a:rPr lang="en-US" sz="2400" b="1" dirty="0">
                <a:solidFill>
                  <a:srgbClr val="0070C0"/>
                </a:solidFill>
              </a:rPr>
              <a:t>PC Logic </a:t>
            </a:r>
            <a:r>
              <a:rPr lang="en-US" sz="2400" b="1" dirty="0"/>
              <a:t>same as single-cycle</a:t>
            </a:r>
          </a:p>
        </p:txBody>
      </p:sp>
      <p:pic>
        <p:nvPicPr>
          <p:cNvPr id="259130" name="Picture 5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990600"/>
            <a:ext cx="4154662" cy="441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4100546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2658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222660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chemeClr val="bg1"/>
                </a:solidFill>
                <a:latin typeface="+mj-lt"/>
              </a:rPr>
              <a:t>Multicycle</a:t>
            </a:r>
            <a:r>
              <a:rPr lang="en-US" sz="4400" dirty="0">
                <a:solidFill>
                  <a:schemeClr val="bg1"/>
                </a:solidFill>
                <a:latin typeface="+mj-lt"/>
              </a:rPr>
              <a:t> Control: </a:t>
            </a:r>
            <a:r>
              <a:rPr lang="en-US" sz="4400" dirty="0" err="1">
                <a:solidFill>
                  <a:schemeClr val="bg1"/>
                </a:solidFill>
                <a:latin typeface="+mj-lt"/>
              </a:rPr>
              <a:t>Instr</a:t>
            </a:r>
            <a:r>
              <a:rPr lang="en-US" sz="4400" dirty="0">
                <a:solidFill>
                  <a:schemeClr val="bg1"/>
                </a:solidFill>
                <a:latin typeface="+mj-lt"/>
              </a:rPr>
              <a:t> Decoder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933700" y="2133600"/>
            <a:ext cx="3124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rgbClr val="0070C0"/>
                </a:solidFill>
              </a:rPr>
              <a:t>RegSrc</a:t>
            </a:r>
            <a:r>
              <a:rPr lang="en-US" sz="2400" baseline="-25000" dirty="0">
                <a:solidFill>
                  <a:srgbClr val="0070C0"/>
                </a:solidFill>
              </a:rPr>
              <a:t>0</a:t>
            </a:r>
            <a:r>
              <a:rPr lang="en-US" sz="2400" dirty="0">
                <a:solidFill>
                  <a:schemeClr val="accent1"/>
                </a:solidFill>
              </a:rPr>
              <a:t> </a:t>
            </a:r>
            <a:r>
              <a:rPr lang="en-US" sz="2400" dirty="0"/>
              <a:t>= (</a:t>
            </a:r>
            <a:r>
              <a:rPr lang="en-US" sz="2400" i="1" dirty="0"/>
              <a:t>Op</a:t>
            </a:r>
            <a:r>
              <a:rPr lang="en-US" sz="2400" dirty="0"/>
              <a:t> == 10</a:t>
            </a:r>
            <a:r>
              <a:rPr lang="en-US" sz="2400" baseline="-25000" dirty="0"/>
              <a:t>2</a:t>
            </a:r>
            <a:r>
              <a:rPr lang="en-US" sz="2400" dirty="0"/>
              <a:t>)</a:t>
            </a:r>
          </a:p>
          <a:p>
            <a:r>
              <a:rPr lang="en-US" sz="2400" i="1" dirty="0">
                <a:solidFill>
                  <a:srgbClr val="0070C0"/>
                </a:solidFill>
              </a:rPr>
              <a:t>RegSrc</a:t>
            </a:r>
            <a:r>
              <a:rPr lang="en-US" sz="2400" baseline="-25000" dirty="0">
                <a:solidFill>
                  <a:srgbClr val="0070C0"/>
                </a:solidFill>
              </a:rPr>
              <a:t>1</a:t>
            </a:r>
            <a:r>
              <a:rPr lang="en-US" sz="2400" dirty="0">
                <a:solidFill>
                  <a:schemeClr val="accent1"/>
                </a:solidFill>
              </a:rPr>
              <a:t> </a:t>
            </a:r>
            <a:r>
              <a:rPr lang="en-US" sz="2400" dirty="0"/>
              <a:t>= (</a:t>
            </a:r>
            <a:r>
              <a:rPr lang="en-US" sz="2400" i="1" dirty="0"/>
              <a:t>Op</a:t>
            </a:r>
            <a:r>
              <a:rPr lang="en-US" sz="2400" dirty="0"/>
              <a:t> == 01</a:t>
            </a:r>
            <a:r>
              <a:rPr lang="en-US" sz="2400" baseline="-25000" dirty="0"/>
              <a:t>2</a:t>
            </a:r>
            <a:r>
              <a:rPr lang="en-US" sz="2400" dirty="0"/>
              <a:t>)</a:t>
            </a:r>
          </a:p>
          <a:p>
            <a:r>
              <a:rPr lang="en-US" sz="2400" i="1" dirty="0"/>
              <a:t>ImmSrc</a:t>
            </a:r>
            <a:r>
              <a:rPr lang="en-US" sz="2400" baseline="-25000" dirty="0"/>
              <a:t>1:0</a:t>
            </a:r>
            <a:r>
              <a:rPr lang="en-US" sz="2400" dirty="0"/>
              <a:t> = </a:t>
            </a:r>
            <a:r>
              <a:rPr lang="en-US" sz="2400" i="1" dirty="0"/>
              <a:t>Op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/>
          </p:nvPr>
        </p:nvGraphicFramePr>
        <p:xfrm>
          <a:off x="2438400" y="1143000"/>
          <a:ext cx="4090305" cy="795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71" name="Visio" r:id="rId6" imgW="1371600" imgH="266700" progId="Visio.Drawing.15">
                  <p:embed/>
                </p:oleObj>
              </mc:Choice>
              <mc:Fallback>
                <p:oleObj name="Visio" r:id="rId6" imgW="1371600" imgH="266700" progId="Visio.Drawing.15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438400" y="1143000"/>
                        <a:ext cx="4090305" cy="7953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1295400" y="3581400"/>
          <a:ext cx="6667501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0490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Instruction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i="1" dirty="0"/>
                        <a:t>Op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i="1" dirty="0"/>
                        <a:t>Funct</a:t>
                      </a:r>
                      <a:r>
                        <a:rPr lang="en-US" baseline="-25000" dirty="0"/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/>
                        <a:t>Funct</a:t>
                      </a:r>
                      <a:r>
                        <a:rPr lang="en-US" baseline="-250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i="1" dirty="0"/>
                        <a:t>RegSrc</a:t>
                      </a:r>
                      <a:r>
                        <a:rPr lang="en-US" baseline="-25000" dirty="0"/>
                        <a:t>0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/>
                        <a:t>RegSrc</a:t>
                      </a:r>
                      <a:r>
                        <a:rPr lang="en-US" baseline="-250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i="1" dirty="0"/>
                        <a:t>ImmSrc</a:t>
                      </a:r>
                      <a:r>
                        <a:rPr lang="en-US" baseline="-25000" dirty="0"/>
                        <a:t>1:0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LDR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STR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DP immediate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DP register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4901603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0610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220612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chemeClr val="bg1"/>
                </a:solidFill>
                <a:latin typeface="+mj-lt"/>
              </a:rPr>
              <a:t>Multicycle</a:t>
            </a:r>
            <a:r>
              <a:rPr lang="en-US" sz="4400" dirty="0">
                <a:solidFill>
                  <a:schemeClr val="bg1"/>
                </a:solidFill>
                <a:latin typeface="+mj-lt"/>
              </a:rPr>
              <a:t> ARM Processor</a:t>
            </a:r>
          </a:p>
        </p:txBody>
      </p:sp>
      <p:pic>
        <p:nvPicPr>
          <p:cNvPr id="262200" name="Picture 5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990600"/>
            <a:ext cx="8457563" cy="492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3927277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2658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222660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57200" y="68759"/>
            <a:ext cx="853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chemeClr val="bg1"/>
                </a:solidFill>
                <a:latin typeface="+mj-lt"/>
              </a:rPr>
              <a:t>Multicycle</a:t>
            </a:r>
            <a:r>
              <a:rPr lang="en-US" sz="4400" dirty="0">
                <a:solidFill>
                  <a:schemeClr val="bg1"/>
                </a:solidFill>
                <a:latin typeface="+mj-lt"/>
              </a:rPr>
              <a:t> Control: Main FSM</a:t>
            </a:r>
          </a:p>
        </p:txBody>
      </p:sp>
      <p:pic>
        <p:nvPicPr>
          <p:cNvPr id="259130" name="Picture 5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990600"/>
            <a:ext cx="4154662" cy="441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638800" y="5314890"/>
            <a:ext cx="152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</a:rPr>
              <a:t>Decoder</a:t>
            </a:r>
          </a:p>
        </p:txBody>
      </p:sp>
    </p:spTree>
    <p:extLst>
      <p:ext uri="{BB962C8B-B14F-4D97-AF65-F5344CB8AC3E}">
        <p14:creationId xmlns:p14="http://schemas.microsoft.com/office/powerpoint/2010/main" val="376868548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631" name="Picture 2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449" y="1066800"/>
            <a:ext cx="8024151" cy="4802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3684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Main Controller FSM: Fetch</a:t>
            </a:r>
          </a:p>
        </p:txBody>
      </p:sp>
      <p:pic>
        <p:nvPicPr>
          <p:cNvPr id="188630" name="Picture 21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678" y="1066800"/>
            <a:ext cx="1543922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8871766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680" name="Picture 2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" y="952451"/>
            <a:ext cx="8391525" cy="4914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44163" name="Rectangle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Main Controller FSM: Decode</a:t>
            </a:r>
          </a:p>
        </p:txBody>
      </p:sp>
      <p:pic>
        <p:nvPicPr>
          <p:cNvPr id="190679" name="Picture 21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1" y="990601"/>
            <a:ext cx="2819399" cy="1235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5724045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703" name="Picture 2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0874" y="1905000"/>
            <a:ext cx="6276926" cy="3677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45188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Main Controller FSM: Address</a:t>
            </a:r>
          </a:p>
        </p:txBody>
      </p:sp>
      <p:pic>
        <p:nvPicPr>
          <p:cNvPr id="191702" name="Picture 21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35051"/>
          <a:stretch/>
        </p:blipFill>
        <p:spPr bwMode="auto">
          <a:xfrm>
            <a:off x="0" y="972502"/>
            <a:ext cx="2942892" cy="2220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9962767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5188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57200" y="68759"/>
            <a:ext cx="838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Main Controller FSM: Read Memory</a:t>
            </a:r>
          </a:p>
        </p:txBody>
      </p:sp>
      <p:pic>
        <p:nvPicPr>
          <p:cNvPr id="191702" name="Picture 21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-1413"/>
          <a:stretch/>
        </p:blipFill>
        <p:spPr bwMode="auto">
          <a:xfrm>
            <a:off x="2514600" y="972502"/>
            <a:ext cx="4062246" cy="4786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8613133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0610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220612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chemeClr val="bg1"/>
                </a:solidFill>
                <a:latin typeface="+mj-lt"/>
              </a:rPr>
              <a:t>Multicycle</a:t>
            </a:r>
            <a:r>
              <a:rPr lang="en-US" sz="4400" dirty="0">
                <a:solidFill>
                  <a:schemeClr val="bg1"/>
                </a:solidFill>
                <a:latin typeface="+mj-lt"/>
              </a:rPr>
              <a:t> ARM Processor</a:t>
            </a:r>
          </a:p>
        </p:txBody>
      </p:sp>
      <p:pic>
        <p:nvPicPr>
          <p:cNvPr id="262200" name="Picture 5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990600"/>
            <a:ext cx="8457563" cy="492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9378239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6211" name="Rectangle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Main Controller FSM: </a:t>
            </a:r>
            <a:r>
              <a:rPr lang="en-US" sz="4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LDR</a:t>
            </a:r>
          </a:p>
        </p:txBody>
      </p:sp>
      <p:pic>
        <p:nvPicPr>
          <p:cNvPr id="27853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1700" y="1006263"/>
            <a:ext cx="4838700" cy="478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4070040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4819" name="Rectangle 3"/>
          <p:cNvSpPr>
            <a:spLocks noGrp="1" noChangeArrowheads="1"/>
          </p:cNvSpPr>
          <p:nvPr>
            <p:ph type="body" sz="half" idx="4294967295"/>
            <p:custDataLst>
              <p:tags r:id="rId1"/>
            </p:custDataLst>
          </p:nvPr>
        </p:nvSpPr>
        <p:spPr>
          <a:xfrm>
            <a:off x="381000" y="990600"/>
            <a:ext cx="7696200" cy="480060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b="1" dirty="0"/>
              <a:t>Single-cycle: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600" dirty="0"/>
              <a:t>+ simple</a:t>
            </a:r>
          </a:p>
          <a:p>
            <a:pPr lvl="1">
              <a:lnSpc>
                <a:spcPct val="90000"/>
              </a:lnSpc>
              <a:buFontTx/>
              <a:buChar char="-"/>
            </a:pPr>
            <a:r>
              <a:rPr lang="en-US" sz="2600" dirty="0"/>
              <a:t>cycle time limited by longest instruction (</a:t>
            </a:r>
            <a:r>
              <a:rPr lang="en-US" sz="2600" dirty="0">
                <a:latin typeface="Courier New" pitchFamily="49" charset="0"/>
              </a:rPr>
              <a:t>LDR</a:t>
            </a:r>
            <a:r>
              <a:rPr lang="en-US" sz="2600" dirty="0"/>
              <a:t>)</a:t>
            </a:r>
          </a:p>
          <a:p>
            <a:pPr lvl="1">
              <a:lnSpc>
                <a:spcPct val="90000"/>
              </a:lnSpc>
              <a:buFontTx/>
              <a:buChar char="-"/>
            </a:pPr>
            <a:r>
              <a:rPr lang="en-US" sz="2600" dirty="0"/>
              <a:t>separate memories for instruction and data</a:t>
            </a:r>
          </a:p>
          <a:p>
            <a:pPr lvl="1">
              <a:lnSpc>
                <a:spcPct val="90000"/>
              </a:lnSpc>
              <a:buFontTx/>
              <a:buChar char="-"/>
            </a:pPr>
            <a:r>
              <a:rPr lang="en-US" sz="2600" dirty="0"/>
              <a:t>3 adders/ALUs</a:t>
            </a:r>
          </a:p>
          <a:p>
            <a:pPr>
              <a:lnSpc>
                <a:spcPct val="90000"/>
              </a:lnSpc>
            </a:pPr>
            <a:r>
              <a:rPr lang="en-US" b="1" dirty="0" err="1"/>
              <a:t>Multicycle</a:t>
            </a:r>
            <a:r>
              <a:rPr lang="en-US" b="1" dirty="0"/>
              <a:t>: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600" dirty="0"/>
              <a:t>+ higher clock speed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600" dirty="0"/>
              <a:t>+ simpler instructions run faster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600" dirty="0"/>
              <a:t>+ reuse expensive hardware on multiple cycles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600" dirty="0"/>
              <a:t>-  sequencing overhead paid many times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chemeClr val="bg1"/>
                </a:solidFill>
                <a:latin typeface="+mj-lt"/>
              </a:rPr>
              <a:t>Multicycle</a:t>
            </a:r>
            <a:r>
              <a:rPr lang="en-US" sz="4400" dirty="0">
                <a:solidFill>
                  <a:schemeClr val="bg1"/>
                </a:solidFill>
                <a:latin typeface="+mj-lt"/>
              </a:rPr>
              <a:t> ARM Processor</a:t>
            </a:r>
          </a:p>
        </p:txBody>
      </p:sp>
    </p:spTree>
    <p:extLst>
      <p:ext uri="{BB962C8B-B14F-4D97-AF65-F5344CB8AC3E}">
        <p14:creationId xmlns:p14="http://schemas.microsoft.com/office/powerpoint/2010/main" val="244199897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8259" name="Rectangle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Main Controller FSM: </a:t>
            </a:r>
            <a:r>
              <a:rPr lang="en-US" sz="4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STR</a:t>
            </a:r>
          </a:p>
        </p:txBody>
      </p:sp>
      <p:pic>
        <p:nvPicPr>
          <p:cNvPr id="194669" name="Picture 10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952500"/>
            <a:ext cx="48768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955080"/>
      </p:ext>
    </p:extLst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83" name="Rectangle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57200" y="68759"/>
            <a:ext cx="792480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900" dirty="0">
                <a:solidFill>
                  <a:schemeClr val="bg1"/>
                </a:solidFill>
                <a:latin typeface="+mj-lt"/>
              </a:rPr>
              <a:t>Main Controller FSM: Data-processing</a:t>
            </a:r>
          </a:p>
        </p:txBody>
      </p:sp>
      <p:pic>
        <p:nvPicPr>
          <p:cNvPr id="195694" name="Picture 1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990600"/>
            <a:ext cx="4798913" cy="4859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4531641"/>
      </p:ext>
    </p:extLst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83" name="Rectangle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57200" y="68759"/>
            <a:ext cx="792480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900" dirty="0">
                <a:solidFill>
                  <a:schemeClr val="bg1"/>
                </a:solidFill>
                <a:latin typeface="+mj-lt"/>
              </a:rPr>
              <a:t>Main Controller FSM: Data-processing</a:t>
            </a:r>
          </a:p>
        </p:txBody>
      </p:sp>
      <p:pic>
        <p:nvPicPr>
          <p:cNvPr id="195694" name="Picture 1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990600"/>
            <a:ext cx="4798913" cy="4859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0502706"/>
      </p:ext>
    </p:extLst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2114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242116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chemeClr val="bg1"/>
                </a:solidFill>
                <a:latin typeface="+mj-lt"/>
              </a:rPr>
              <a:t>Multicycle</a:t>
            </a:r>
            <a:r>
              <a:rPr lang="en-US" sz="4400" dirty="0">
                <a:solidFill>
                  <a:schemeClr val="bg1"/>
                </a:solidFill>
                <a:latin typeface="+mj-lt"/>
              </a:rPr>
              <a:t> Controller FSM</a:t>
            </a:r>
          </a:p>
        </p:txBody>
      </p:sp>
      <p:pic>
        <p:nvPicPr>
          <p:cNvPr id="197742" name="Picture 1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6082" y="1079863"/>
            <a:ext cx="4744518" cy="476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7743" name="Picture 11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75" y="1905000"/>
            <a:ext cx="3463925" cy="2315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5046662"/>
      </p:ext>
    </p:extLst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2658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222660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chemeClr val="bg1"/>
                </a:solidFill>
                <a:latin typeface="+mj-lt"/>
              </a:rPr>
              <a:t>Multicycle</a:t>
            </a:r>
            <a:r>
              <a:rPr lang="en-US" sz="4400" dirty="0">
                <a:solidFill>
                  <a:schemeClr val="bg1"/>
                </a:solidFill>
                <a:latin typeface="+mj-lt"/>
              </a:rPr>
              <a:t> Control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524000" y="1066800"/>
            <a:ext cx="5791200" cy="4797706"/>
            <a:chOff x="1524000" y="1066800"/>
            <a:chExt cx="5791200" cy="4797706"/>
          </a:xfrm>
        </p:grpSpPr>
        <p:pic>
          <p:nvPicPr>
            <p:cNvPr id="187500" name="Picture 10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4839" y="1066800"/>
              <a:ext cx="5440361" cy="47977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Rectangle 2"/>
            <p:cNvSpPr/>
            <p:nvPr/>
          </p:nvSpPr>
          <p:spPr>
            <a:xfrm>
              <a:off x="1524000" y="5334000"/>
              <a:ext cx="1752600" cy="53050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228600" y="4800600"/>
            <a:ext cx="32436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First, discuss Decoder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Then, </a:t>
            </a:r>
            <a:r>
              <a:rPr lang="en-US" sz="2000" b="1" dirty="0">
                <a:solidFill>
                  <a:srgbClr val="0070C0"/>
                </a:solidFill>
              </a:rPr>
              <a:t>Conditional Logic</a:t>
            </a:r>
          </a:p>
        </p:txBody>
      </p:sp>
    </p:spTree>
    <p:extLst>
      <p:ext uri="{BB962C8B-B14F-4D97-AF65-F5344CB8AC3E}">
        <p14:creationId xmlns:p14="http://schemas.microsoft.com/office/powerpoint/2010/main" val="3632195884"/>
      </p:ext>
    </p:extLst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2658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222660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Multicycle Control: Cond. Logic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524000" y="1066800"/>
            <a:ext cx="5791200" cy="4797706"/>
            <a:chOff x="1524000" y="1066800"/>
            <a:chExt cx="5791200" cy="4797706"/>
          </a:xfrm>
        </p:grpSpPr>
        <p:pic>
          <p:nvPicPr>
            <p:cNvPr id="187500" name="Picture 10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4839" y="1066800"/>
              <a:ext cx="5440361" cy="47977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Rectangle 2"/>
            <p:cNvSpPr/>
            <p:nvPr/>
          </p:nvSpPr>
          <p:spPr>
            <a:xfrm>
              <a:off x="1524000" y="5334000"/>
              <a:ext cx="1752600" cy="53050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Rectangle 1"/>
          <p:cNvSpPr/>
          <p:nvPr/>
        </p:nvSpPr>
        <p:spPr>
          <a:xfrm>
            <a:off x="1802130" y="2057400"/>
            <a:ext cx="2362200" cy="38071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886200" y="3544747"/>
            <a:ext cx="3429000" cy="209405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241609"/>
      </p:ext>
    </p:extLst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43" name="Rectangle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187844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87845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22002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Single-Cycle Conditional Logic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09799" y="1143000"/>
            <a:ext cx="5355771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399245"/>
      </p:ext>
    </p:extLst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2660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57200" y="114925"/>
            <a:ext cx="7924800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100" dirty="0" err="1">
                <a:solidFill>
                  <a:schemeClr val="bg1"/>
                </a:solidFill>
                <a:latin typeface="+mj-lt"/>
              </a:rPr>
              <a:t>Multicycle</a:t>
            </a:r>
            <a:r>
              <a:rPr lang="en-US" sz="4100" dirty="0">
                <a:solidFill>
                  <a:schemeClr val="bg1"/>
                </a:solidFill>
                <a:latin typeface="+mj-lt"/>
              </a:rPr>
              <a:t> Conditional Logic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990600" y="1142999"/>
          <a:ext cx="4536196" cy="46482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895" name="Visio" r:id="rId5" imgW="2314592" imgH="2371657" progId="Visio.Drawing.15">
                  <p:embed/>
                </p:oleObj>
              </mc:Choice>
              <mc:Fallback>
                <p:oleObj name="Visio" r:id="rId5" imgW="2314592" imgH="2371657" progId="Visio.Drawing.15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90600" y="1142999"/>
                        <a:ext cx="4536196" cy="46482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562600" y="1077754"/>
            <a:ext cx="34290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err="1"/>
              <a:t>PCWrite</a:t>
            </a:r>
            <a:r>
              <a:rPr lang="en-US" sz="2000" dirty="0"/>
              <a:t> asserted in Fetch state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err="1"/>
              <a:t>ExecuteI</a:t>
            </a:r>
            <a:r>
              <a:rPr lang="en-US" sz="2000" b="1" dirty="0"/>
              <a:t>/</a:t>
            </a:r>
            <a:r>
              <a:rPr lang="en-US" sz="2000" b="1" dirty="0" err="1"/>
              <a:t>ExecuteR</a:t>
            </a:r>
            <a:r>
              <a:rPr lang="en-US" sz="2000" b="1" dirty="0"/>
              <a:t> </a:t>
            </a:r>
            <a:r>
              <a:rPr lang="en-US" sz="2000" dirty="0"/>
              <a:t>state</a:t>
            </a:r>
            <a:r>
              <a:rPr lang="en-US" sz="2000" b="1" dirty="0"/>
              <a:t>:</a:t>
            </a:r>
          </a:p>
          <a:p>
            <a:r>
              <a:rPr lang="en-US" sz="2000" b="1" dirty="0"/>
              <a:t>      </a:t>
            </a:r>
            <a:r>
              <a:rPr lang="en-US" sz="2000" b="1" i="1" dirty="0" err="1">
                <a:solidFill>
                  <a:srgbClr val="0070C0"/>
                </a:solidFill>
              </a:rPr>
              <a:t>CondEx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dirty="0"/>
              <a:t>asserts       </a:t>
            </a:r>
          </a:p>
          <a:p>
            <a:r>
              <a:rPr lang="en-US" sz="2000" b="1" dirty="0"/>
              <a:t>      </a:t>
            </a:r>
            <a:r>
              <a:rPr lang="en-US" sz="2000" b="1" i="1" dirty="0" err="1">
                <a:solidFill>
                  <a:srgbClr val="0070C0"/>
                </a:solidFill>
              </a:rPr>
              <a:t>ALUFlags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dirty="0"/>
              <a:t>generated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ALUWB </a:t>
            </a:r>
            <a:r>
              <a:rPr lang="en-US" sz="2000" dirty="0"/>
              <a:t>state</a:t>
            </a:r>
            <a:r>
              <a:rPr lang="en-US" sz="2000" b="1" dirty="0"/>
              <a:t>:</a:t>
            </a:r>
          </a:p>
          <a:p>
            <a:r>
              <a:rPr lang="en-US" sz="2000" dirty="0"/>
              <a:t>       </a:t>
            </a:r>
            <a:r>
              <a:rPr lang="en-US" sz="2000" b="1" i="1" dirty="0">
                <a:solidFill>
                  <a:srgbClr val="0070C0"/>
                </a:solidFill>
              </a:rPr>
              <a:t>Flags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/>
              <a:t>updated</a:t>
            </a:r>
          </a:p>
          <a:p>
            <a:r>
              <a:rPr lang="en-US" sz="2000" b="1" dirty="0"/>
              <a:t>       </a:t>
            </a:r>
            <a:r>
              <a:rPr lang="en-US" sz="2000" b="1" i="1" dirty="0" err="1">
                <a:solidFill>
                  <a:srgbClr val="0070C0"/>
                </a:solidFill>
              </a:rPr>
              <a:t>CondEx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/>
              <a:t>changes</a:t>
            </a:r>
          </a:p>
          <a:p>
            <a:r>
              <a:rPr lang="en-US" sz="2000" b="1" dirty="0"/>
              <a:t>       </a:t>
            </a:r>
            <a:r>
              <a:rPr lang="en-US" sz="2000" b="1" i="1" dirty="0" err="1">
                <a:solidFill>
                  <a:srgbClr val="0070C0"/>
                </a:solidFill>
              </a:rPr>
              <a:t>PCWrite</a:t>
            </a:r>
            <a:r>
              <a:rPr lang="en-US" sz="2000" dirty="0"/>
              <a:t>, </a:t>
            </a:r>
            <a:r>
              <a:rPr lang="en-US" sz="2000" b="1" i="1" dirty="0" err="1">
                <a:solidFill>
                  <a:srgbClr val="0070C0"/>
                </a:solidFill>
              </a:rPr>
              <a:t>RegWrite</a:t>
            </a:r>
            <a:r>
              <a:rPr lang="en-US" sz="2000" dirty="0"/>
              <a:t>, and </a:t>
            </a:r>
          </a:p>
          <a:p>
            <a:r>
              <a:rPr lang="en-US" sz="2000" b="1" dirty="0"/>
              <a:t>       </a:t>
            </a:r>
            <a:r>
              <a:rPr lang="en-US" sz="2000" b="1" i="1" dirty="0" err="1">
                <a:solidFill>
                  <a:srgbClr val="0070C0"/>
                </a:solidFill>
              </a:rPr>
              <a:t>MemWrite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/>
              <a:t>don’t see </a:t>
            </a:r>
          </a:p>
          <a:p>
            <a:r>
              <a:rPr lang="en-US" sz="2000" dirty="0"/>
              <a:t>       change till new </a:t>
            </a:r>
          </a:p>
          <a:p>
            <a:r>
              <a:rPr lang="en-US" sz="2000" dirty="0"/>
              <a:t>       instruction (Fetch state)</a:t>
            </a:r>
          </a:p>
        </p:txBody>
      </p:sp>
    </p:spTree>
    <p:extLst>
      <p:ext uri="{BB962C8B-B14F-4D97-AF65-F5344CB8AC3E}">
        <p14:creationId xmlns:p14="http://schemas.microsoft.com/office/powerpoint/2010/main" val="2888609798"/>
      </p:ext>
    </p:extLst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4404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54405" name="Rectangle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57200" y="990600"/>
            <a:ext cx="76962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800" dirty="0">
                <a:latin typeface="+mj-lt"/>
                <a:cs typeface="Arial" charset="0"/>
              </a:rPr>
              <a:t>Instructions take different number of cycles.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200" y="68759"/>
            <a:ext cx="8458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chemeClr val="bg1"/>
                </a:solidFill>
                <a:latin typeface="+mj-lt"/>
              </a:rPr>
              <a:t>Multicycle</a:t>
            </a:r>
            <a:r>
              <a:rPr lang="en-US" sz="4400" dirty="0">
                <a:solidFill>
                  <a:schemeClr val="bg1"/>
                </a:solidFill>
                <a:latin typeface="+mj-lt"/>
              </a:rPr>
              <a:t> Processor Performance</a:t>
            </a:r>
          </a:p>
        </p:txBody>
      </p:sp>
    </p:spTree>
    <p:extLst>
      <p:ext uri="{BB962C8B-B14F-4D97-AF65-F5344CB8AC3E}">
        <p14:creationId xmlns:p14="http://schemas.microsoft.com/office/powerpoint/2010/main" val="1549172286"/>
      </p:ext>
    </p:extLst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2114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242116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chemeClr val="bg1"/>
                </a:solidFill>
                <a:latin typeface="+mj-lt"/>
              </a:rPr>
              <a:t>Multicycle</a:t>
            </a:r>
            <a:r>
              <a:rPr lang="en-US" sz="4400" dirty="0">
                <a:solidFill>
                  <a:schemeClr val="bg1"/>
                </a:solidFill>
                <a:latin typeface="+mj-lt"/>
              </a:rPr>
              <a:t> Controller FSM</a:t>
            </a:r>
          </a:p>
        </p:txBody>
      </p:sp>
      <p:pic>
        <p:nvPicPr>
          <p:cNvPr id="197742" name="Picture 1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6082" y="1079863"/>
            <a:ext cx="4744518" cy="476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7743" name="Picture 11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75" y="1905000"/>
            <a:ext cx="3463925" cy="2315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8957568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4819" name="Rectangle 3"/>
          <p:cNvSpPr>
            <a:spLocks noGrp="1" noChangeArrowheads="1"/>
          </p:cNvSpPr>
          <p:nvPr>
            <p:ph type="body" sz="half" idx="4294967295"/>
            <p:custDataLst>
              <p:tags r:id="rId1"/>
            </p:custDataLst>
          </p:nvPr>
        </p:nvSpPr>
        <p:spPr>
          <a:xfrm>
            <a:off x="381000" y="990600"/>
            <a:ext cx="7696200" cy="480060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b="1" dirty="0"/>
              <a:t>Single-cycle: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600" dirty="0"/>
              <a:t>+ simple</a:t>
            </a:r>
          </a:p>
          <a:p>
            <a:pPr lvl="1">
              <a:lnSpc>
                <a:spcPct val="90000"/>
              </a:lnSpc>
              <a:buFontTx/>
              <a:buChar char="-"/>
            </a:pPr>
            <a:r>
              <a:rPr lang="en-US" sz="2600" dirty="0"/>
              <a:t>cycle time limited by longest instruction (</a:t>
            </a:r>
            <a:r>
              <a:rPr lang="en-US" sz="2600" dirty="0">
                <a:latin typeface="Courier New" pitchFamily="49" charset="0"/>
              </a:rPr>
              <a:t>LDR</a:t>
            </a:r>
            <a:r>
              <a:rPr lang="en-US" sz="2600" dirty="0"/>
              <a:t>)</a:t>
            </a:r>
          </a:p>
          <a:p>
            <a:pPr lvl="1">
              <a:lnSpc>
                <a:spcPct val="90000"/>
              </a:lnSpc>
              <a:buFontTx/>
              <a:buChar char="-"/>
            </a:pPr>
            <a:r>
              <a:rPr lang="en-US" sz="2600" dirty="0"/>
              <a:t>separate memories for instruction and data</a:t>
            </a:r>
          </a:p>
          <a:p>
            <a:pPr lvl="1">
              <a:lnSpc>
                <a:spcPct val="90000"/>
              </a:lnSpc>
              <a:buFontTx/>
              <a:buChar char="-"/>
            </a:pPr>
            <a:r>
              <a:rPr lang="en-US" sz="2600" dirty="0"/>
              <a:t>3 adders/ALUs</a:t>
            </a:r>
          </a:p>
          <a:p>
            <a:pPr>
              <a:lnSpc>
                <a:spcPct val="90000"/>
              </a:lnSpc>
            </a:pPr>
            <a:r>
              <a:rPr lang="en-US" b="1" dirty="0" err="1"/>
              <a:t>Multicycle</a:t>
            </a:r>
            <a:r>
              <a:rPr lang="en-US" b="1" dirty="0"/>
              <a:t>: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600" dirty="0"/>
              <a:t>+ higher clock speed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600" dirty="0"/>
              <a:t>+ simpler instructions run faster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600" dirty="0"/>
              <a:t>+ reuse expensive hardware on multiple cycles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600" dirty="0"/>
              <a:t>-  sequencing overhead paid many times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chemeClr val="bg1"/>
                </a:solidFill>
                <a:latin typeface="+mj-lt"/>
              </a:rPr>
              <a:t>Multicycle</a:t>
            </a:r>
            <a:r>
              <a:rPr lang="en-US" sz="4400" dirty="0">
                <a:solidFill>
                  <a:schemeClr val="bg1"/>
                </a:solidFill>
                <a:latin typeface="+mj-lt"/>
              </a:rPr>
              <a:t> ARM Processor</a:t>
            </a:r>
          </a:p>
        </p:txBody>
      </p:sp>
      <p:sp>
        <p:nvSpPr>
          <p:cNvPr id="2" name="Rectangle 1"/>
          <p:cNvSpPr/>
          <p:nvPr/>
        </p:nvSpPr>
        <p:spPr>
          <a:xfrm>
            <a:off x="5867400" y="3004673"/>
            <a:ext cx="3072439" cy="1643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2800" b="1" dirty="0">
                <a:solidFill>
                  <a:srgbClr val="0070C0"/>
                </a:solidFill>
              </a:rPr>
              <a:t>Same design steps as single-cycle: 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70C0"/>
                </a:solidFill>
              </a:rPr>
              <a:t>first </a:t>
            </a:r>
            <a:r>
              <a:rPr lang="en-US" sz="2800" b="1" dirty="0" err="1">
                <a:solidFill>
                  <a:srgbClr val="0070C0"/>
                </a:solidFill>
              </a:rPr>
              <a:t>datapath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70C0"/>
                </a:solidFill>
              </a:rPr>
              <a:t>then control</a:t>
            </a:r>
          </a:p>
        </p:txBody>
      </p:sp>
    </p:spTree>
    <p:extLst>
      <p:ext uri="{BB962C8B-B14F-4D97-AF65-F5344CB8AC3E}">
        <p14:creationId xmlns:p14="http://schemas.microsoft.com/office/powerpoint/2010/main" val="131323386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4404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54405" name="Rectangle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14400" y="990600"/>
            <a:ext cx="76962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800" dirty="0">
                <a:latin typeface="+mj-lt"/>
                <a:cs typeface="Arial" charset="0"/>
              </a:rPr>
              <a:t>Instructions take different number of cycles: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400" dirty="0">
                <a:latin typeface="+mj-lt"/>
                <a:cs typeface="Arial" charset="0"/>
              </a:rPr>
              <a:t>3 cycles:</a:t>
            </a:r>
            <a:endParaRPr lang="en-US" sz="2400" dirty="0">
              <a:latin typeface="Times New Roman" pitchFamily="18" charset="0"/>
              <a:cs typeface="Arial" charset="0"/>
            </a:endParaRP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400" dirty="0">
                <a:latin typeface="+mj-lt"/>
                <a:cs typeface="Arial" charset="0"/>
              </a:rPr>
              <a:t>4 cycles:</a:t>
            </a:r>
            <a:endParaRPr lang="en-US" sz="2400" dirty="0">
              <a:latin typeface="Times New Roman" pitchFamily="18" charset="0"/>
              <a:cs typeface="Arial" charset="0"/>
            </a:endParaRP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400" dirty="0">
                <a:latin typeface="+mj-lt"/>
                <a:cs typeface="Arial" charset="0"/>
              </a:rPr>
              <a:t>5 cycles:</a:t>
            </a:r>
            <a:endParaRPr lang="en-US" sz="2400" dirty="0">
              <a:latin typeface="Times New Roman" pitchFamily="18" charset="0"/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68759"/>
            <a:ext cx="8458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chemeClr val="bg1"/>
                </a:solidFill>
                <a:latin typeface="+mj-lt"/>
              </a:rPr>
              <a:t>Multicycle</a:t>
            </a:r>
            <a:r>
              <a:rPr lang="en-US" sz="4400" dirty="0">
                <a:solidFill>
                  <a:schemeClr val="bg1"/>
                </a:solidFill>
                <a:latin typeface="+mj-lt"/>
              </a:rPr>
              <a:t> Processor Performance</a:t>
            </a:r>
          </a:p>
        </p:txBody>
      </p:sp>
    </p:spTree>
    <p:extLst>
      <p:ext uri="{BB962C8B-B14F-4D97-AF65-F5344CB8AC3E}">
        <p14:creationId xmlns:p14="http://schemas.microsoft.com/office/powerpoint/2010/main" val="4248983145"/>
      </p:ext>
    </p:extLst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4404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54405" name="Rectangle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14400" y="990600"/>
            <a:ext cx="76962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800" dirty="0">
                <a:latin typeface="+mj-lt"/>
                <a:cs typeface="Arial" charset="0"/>
              </a:rPr>
              <a:t>Instructions take different number of cycles: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400" dirty="0">
                <a:latin typeface="+mj-lt"/>
                <a:cs typeface="Arial" charset="0"/>
              </a:rPr>
              <a:t>3 cycles: </a:t>
            </a:r>
            <a:r>
              <a:rPr lang="en-US" sz="2400" dirty="0">
                <a:latin typeface="Courier New" pitchFamily="49" charset="0"/>
                <a:cs typeface="Arial" charset="0"/>
              </a:rPr>
              <a:t>B</a:t>
            </a:r>
            <a:endParaRPr lang="en-US" sz="2400" dirty="0">
              <a:latin typeface="Times New Roman" pitchFamily="18" charset="0"/>
              <a:cs typeface="Arial" charset="0"/>
            </a:endParaRP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400" dirty="0">
                <a:latin typeface="+mj-lt"/>
                <a:cs typeface="Arial" charset="0"/>
              </a:rPr>
              <a:t>4 cycles: DP,</a:t>
            </a:r>
            <a:r>
              <a:rPr lang="en-US" sz="2400" dirty="0">
                <a:latin typeface="Times New Roman" pitchFamily="18" charset="0"/>
                <a:cs typeface="Arial" charset="0"/>
              </a:rPr>
              <a:t> </a:t>
            </a:r>
            <a:r>
              <a:rPr lang="en-US" sz="2400" dirty="0">
                <a:latin typeface="Courier New" pitchFamily="49" charset="0"/>
                <a:cs typeface="Arial" charset="0"/>
              </a:rPr>
              <a:t>STR</a:t>
            </a:r>
            <a:endParaRPr lang="en-US" sz="2400" dirty="0">
              <a:latin typeface="Times New Roman" pitchFamily="18" charset="0"/>
              <a:cs typeface="Arial" charset="0"/>
            </a:endParaRP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400" dirty="0">
                <a:latin typeface="+mj-lt"/>
                <a:cs typeface="Arial" charset="0"/>
              </a:rPr>
              <a:t>5 cycles:</a:t>
            </a:r>
            <a:r>
              <a:rPr lang="en-US" sz="2400" dirty="0">
                <a:latin typeface="Times New Roman" pitchFamily="18" charset="0"/>
                <a:cs typeface="Arial" charset="0"/>
              </a:rPr>
              <a:t> </a:t>
            </a:r>
            <a:r>
              <a:rPr lang="en-US" sz="2400" dirty="0">
                <a:latin typeface="Courier New" pitchFamily="49" charset="0"/>
                <a:cs typeface="Arial" charset="0"/>
              </a:rPr>
              <a:t>LDR</a:t>
            </a:r>
            <a:endParaRPr lang="en-US" sz="2400" dirty="0">
              <a:latin typeface="Times New Roman" pitchFamily="18" charset="0"/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68759"/>
            <a:ext cx="8458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chemeClr val="bg1"/>
                </a:solidFill>
                <a:latin typeface="+mj-lt"/>
              </a:rPr>
              <a:t>Multicycle</a:t>
            </a:r>
            <a:r>
              <a:rPr lang="en-US" sz="4400" dirty="0">
                <a:solidFill>
                  <a:schemeClr val="bg1"/>
                </a:solidFill>
                <a:latin typeface="+mj-lt"/>
              </a:rPr>
              <a:t> Processor Performance</a:t>
            </a:r>
          </a:p>
        </p:txBody>
      </p:sp>
    </p:spTree>
    <p:extLst>
      <p:ext uri="{BB962C8B-B14F-4D97-AF65-F5344CB8AC3E}">
        <p14:creationId xmlns:p14="http://schemas.microsoft.com/office/powerpoint/2010/main" val="653312655"/>
      </p:ext>
    </p:extLst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4404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54405" name="Rectangle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14400" y="990600"/>
            <a:ext cx="76962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800" dirty="0">
                <a:latin typeface="+mj-lt"/>
                <a:cs typeface="Arial" charset="0"/>
              </a:rPr>
              <a:t>Instructions take different number of cycles: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400" dirty="0">
                <a:latin typeface="+mj-lt"/>
                <a:cs typeface="Arial" charset="0"/>
              </a:rPr>
              <a:t>3 cycles: </a:t>
            </a:r>
            <a:r>
              <a:rPr lang="en-US" sz="2400" dirty="0">
                <a:latin typeface="Courier New" pitchFamily="49" charset="0"/>
                <a:cs typeface="Arial" charset="0"/>
              </a:rPr>
              <a:t>B</a:t>
            </a:r>
            <a:endParaRPr lang="en-US" sz="2400" dirty="0">
              <a:latin typeface="Times New Roman" pitchFamily="18" charset="0"/>
              <a:cs typeface="Arial" charset="0"/>
            </a:endParaRP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400" dirty="0">
                <a:latin typeface="+mj-lt"/>
                <a:cs typeface="Arial" charset="0"/>
              </a:rPr>
              <a:t>4 cycles: DP,</a:t>
            </a:r>
            <a:r>
              <a:rPr lang="en-US" sz="2400" dirty="0">
                <a:latin typeface="Times New Roman" pitchFamily="18" charset="0"/>
                <a:cs typeface="Arial" charset="0"/>
              </a:rPr>
              <a:t> </a:t>
            </a:r>
            <a:r>
              <a:rPr lang="en-US" sz="2400" dirty="0">
                <a:latin typeface="Courier New" pitchFamily="49" charset="0"/>
                <a:cs typeface="Arial" charset="0"/>
              </a:rPr>
              <a:t>STR</a:t>
            </a:r>
            <a:endParaRPr lang="en-US" sz="2400" dirty="0">
              <a:latin typeface="Times New Roman" pitchFamily="18" charset="0"/>
              <a:cs typeface="Arial" charset="0"/>
            </a:endParaRP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400" dirty="0">
                <a:latin typeface="+mj-lt"/>
                <a:cs typeface="Arial" charset="0"/>
              </a:rPr>
              <a:t>5 cycles:</a:t>
            </a:r>
            <a:r>
              <a:rPr lang="en-US" sz="2400" dirty="0">
                <a:latin typeface="Times New Roman" pitchFamily="18" charset="0"/>
                <a:cs typeface="Arial" charset="0"/>
              </a:rPr>
              <a:t> </a:t>
            </a:r>
            <a:r>
              <a:rPr lang="en-US" sz="2400" dirty="0">
                <a:latin typeface="Courier New" pitchFamily="49" charset="0"/>
                <a:cs typeface="Arial" charset="0"/>
              </a:rPr>
              <a:t>LDR</a:t>
            </a:r>
            <a:endParaRPr lang="en-US" sz="2400" dirty="0">
              <a:latin typeface="Times New Roman" pitchFamily="18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800" dirty="0">
                <a:latin typeface="+mj-lt"/>
                <a:cs typeface="Arial" charset="0"/>
              </a:rPr>
              <a:t>CPI is weighted average</a:t>
            </a:r>
          </a:p>
          <a:p>
            <a:pPr marL="342900" indent="-342900" algn="just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800" dirty="0">
                <a:latin typeface="+mj-lt"/>
                <a:cs typeface="Arial" charset="0"/>
              </a:rPr>
              <a:t>SPECINT2000 benchmark: </a:t>
            </a:r>
          </a:p>
          <a:p>
            <a:pPr marL="742950" lvl="1" indent="-285750" algn="just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400" dirty="0">
                <a:latin typeface="+mj-lt"/>
                <a:cs typeface="Arial" charset="0"/>
              </a:rPr>
              <a:t>25% loads</a:t>
            </a:r>
          </a:p>
          <a:p>
            <a:pPr marL="742950" lvl="1" indent="-285750" algn="just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400" dirty="0">
                <a:latin typeface="+mj-lt"/>
                <a:cs typeface="Arial" charset="0"/>
              </a:rPr>
              <a:t>10% stores </a:t>
            </a:r>
          </a:p>
          <a:p>
            <a:pPr marL="742950" lvl="1" indent="-285750" algn="just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400" dirty="0">
                <a:latin typeface="+mj-lt"/>
                <a:cs typeface="Arial" charset="0"/>
              </a:rPr>
              <a:t>13% branches</a:t>
            </a:r>
          </a:p>
          <a:p>
            <a:pPr marL="742950" lvl="1" indent="-285750" algn="just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400" dirty="0">
                <a:latin typeface="+mj-lt"/>
                <a:cs typeface="Arial" charset="0"/>
              </a:rPr>
              <a:t>52% data processing</a:t>
            </a:r>
            <a:endParaRPr lang="en-US" sz="2000" dirty="0">
              <a:latin typeface="+mj-lt"/>
              <a:cs typeface="Arial" charset="0"/>
            </a:endParaRPr>
          </a:p>
          <a:p>
            <a:pPr marL="342900" indent="-342900" algn="just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</a:pPr>
            <a:endParaRPr lang="en-US" sz="100" b="1" dirty="0">
              <a:solidFill>
                <a:schemeClr val="accent2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68759"/>
            <a:ext cx="853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chemeClr val="bg1"/>
                </a:solidFill>
                <a:latin typeface="+mj-lt"/>
              </a:rPr>
              <a:t>Multicycle</a:t>
            </a:r>
            <a:r>
              <a:rPr lang="en-US" sz="4400" dirty="0">
                <a:solidFill>
                  <a:schemeClr val="bg1"/>
                </a:solidFill>
                <a:latin typeface="+mj-lt"/>
              </a:rPr>
              <a:t> Processor Performance</a:t>
            </a:r>
          </a:p>
        </p:txBody>
      </p:sp>
    </p:spTree>
    <p:extLst>
      <p:ext uri="{BB962C8B-B14F-4D97-AF65-F5344CB8AC3E}">
        <p14:creationId xmlns:p14="http://schemas.microsoft.com/office/powerpoint/2010/main" val="3928053795"/>
      </p:ext>
    </p:extLst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4404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54405" name="Rectangle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14400" y="990600"/>
            <a:ext cx="76962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800" dirty="0">
                <a:latin typeface="+mj-lt"/>
                <a:cs typeface="Arial" charset="0"/>
              </a:rPr>
              <a:t>Instructions take different number of cycles: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400" dirty="0">
                <a:latin typeface="+mj-lt"/>
                <a:cs typeface="Arial" charset="0"/>
              </a:rPr>
              <a:t>3 cycles: </a:t>
            </a:r>
            <a:r>
              <a:rPr lang="en-US" sz="2400" dirty="0">
                <a:latin typeface="Courier New" pitchFamily="49" charset="0"/>
                <a:cs typeface="Arial" charset="0"/>
              </a:rPr>
              <a:t>B</a:t>
            </a:r>
            <a:endParaRPr lang="en-US" sz="2400" dirty="0">
              <a:latin typeface="Times New Roman" pitchFamily="18" charset="0"/>
              <a:cs typeface="Arial" charset="0"/>
            </a:endParaRP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400" dirty="0">
                <a:latin typeface="+mj-lt"/>
                <a:cs typeface="Arial" charset="0"/>
              </a:rPr>
              <a:t>4 cycles: DP,</a:t>
            </a:r>
            <a:r>
              <a:rPr lang="en-US" sz="2400" dirty="0">
                <a:latin typeface="Times New Roman" pitchFamily="18" charset="0"/>
                <a:cs typeface="Arial" charset="0"/>
              </a:rPr>
              <a:t> </a:t>
            </a:r>
            <a:r>
              <a:rPr lang="en-US" sz="2400" dirty="0">
                <a:latin typeface="Courier New" pitchFamily="49" charset="0"/>
                <a:cs typeface="Arial" charset="0"/>
              </a:rPr>
              <a:t>STR</a:t>
            </a:r>
            <a:endParaRPr lang="en-US" sz="2400" dirty="0">
              <a:latin typeface="Times New Roman" pitchFamily="18" charset="0"/>
              <a:cs typeface="Arial" charset="0"/>
            </a:endParaRP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400" dirty="0">
                <a:latin typeface="+mj-lt"/>
                <a:cs typeface="Arial" charset="0"/>
              </a:rPr>
              <a:t>5 cycles:</a:t>
            </a:r>
            <a:r>
              <a:rPr lang="en-US" sz="2400" dirty="0">
                <a:latin typeface="Times New Roman" pitchFamily="18" charset="0"/>
                <a:cs typeface="Arial" charset="0"/>
              </a:rPr>
              <a:t> </a:t>
            </a:r>
            <a:r>
              <a:rPr lang="en-US" sz="2400" dirty="0">
                <a:latin typeface="Courier New" pitchFamily="49" charset="0"/>
                <a:cs typeface="Arial" charset="0"/>
              </a:rPr>
              <a:t>LDR</a:t>
            </a:r>
            <a:endParaRPr lang="en-US" sz="2400" dirty="0">
              <a:latin typeface="Times New Roman" pitchFamily="18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800" dirty="0">
                <a:latin typeface="+mj-lt"/>
                <a:cs typeface="Arial" charset="0"/>
              </a:rPr>
              <a:t>CPI is weighted average</a:t>
            </a:r>
          </a:p>
          <a:p>
            <a:pPr marL="342900" indent="-342900" algn="just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800" dirty="0">
                <a:latin typeface="+mj-lt"/>
                <a:cs typeface="Arial" charset="0"/>
              </a:rPr>
              <a:t>SPECINT2000 benchmark: </a:t>
            </a:r>
          </a:p>
          <a:p>
            <a:pPr marL="742950" lvl="1" indent="-285750" algn="just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400" b="1" dirty="0">
                <a:solidFill>
                  <a:schemeClr val="accent4">
                    <a:lumMod val="75000"/>
                  </a:schemeClr>
                </a:solidFill>
                <a:latin typeface="+mj-lt"/>
                <a:cs typeface="Arial" charset="0"/>
              </a:rPr>
              <a:t>25%</a:t>
            </a:r>
            <a:r>
              <a:rPr lang="en-US" sz="2400" dirty="0">
                <a:latin typeface="+mj-lt"/>
                <a:cs typeface="Arial" charset="0"/>
              </a:rPr>
              <a:t> loads</a:t>
            </a:r>
          </a:p>
          <a:p>
            <a:pPr marL="742950" lvl="1" indent="-285750" algn="just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+mj-lt"/>
                <a:cs typeface="Arial" charset="0"/>
              </a:rPr>
              <a:t>10%</a:t>
            </a:r>
            <a:r>
              <a:rPr lang="en-US" sz="2400" dirty="0">
                <a:latin typeface="+mj-lt"/>
                <a:cs typeface="Arial" charset="0"/>
              </a:rPr>
              <a:t> stores </a:t>
            </a:r>
          </a:p>
          <a:p>
            <a:pPr marL="742950" lvl="1" indent="-285750" algn="just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400" b="1" dirty="0">
                <a:solidFill>
                  <a:srgbClr val="00B050"/>
                </a:solidFill>
                <a:latin typeface="+mj-lt"/>
                <a:cs typeface="Arial" charset="0"/>
              </a:rPr>
              <a:t>13%</a:t>
            </a:r>
            <a:r>
              <a:rPr lang="en-US" sz="2400" dirty="0">
                <a:latin typeface="+mj-lt"/>
                <a:cs typeface="Arial" charset="0"/>
              </a:rPr>
              <a:t> branches</a:t>
            </a:r>
          </a:p>
          <a:p>
            <a:pPr marL="742950" lvl="1" indent="-285750" algn="just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+mj-lt"/>
                <a:cs typeface="Arial" charset="0"/>
              </a:rPr>
              <a:t>52%</a:t>
            </a:r>
            <a:r>
              <a:rPr lang="en-US" sz="2400" dirty="0">
                <a:latin typeface="+mj-lt"/>
                <a:cs typeface="Arial" charset="0"/>
              </a:rPr>
              <a:t> </a:t>
            </a:r>
            <a:r>
              <a:rPr lang="en-US" sz="2400">
                <a:latin typeface="+mj-lt"/>
                <a:cs typeface="Arial" charset="0"/>
              </a:rPr>
              <a:t>data processing</a:t>
            </a:r>
            <a:endParaRPr lang="en-US" sz="2000" dirty="0">
              <a:latin typeface="+mj-lt"/>
              <a:cs typeface="Arial" charset="0"/>
            </a:endParaRPr>
          </a:p>
          <a:p>
            <a:pPr marL="342900" indent="-342900" algn="just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</a:pPr>
            <a:endParaRPr lang="en-US" sz="100" b="1" dirty="0">
              <a:solidFill>
                <a:schemeClr val="accent2"/>
              </a:solidFill>
              <a:latin typeface="Times New Roman" pitchFamily="18" charset="0"/>
              <a:cs typeface="Arial" charset="0"/>
            </a:endParaRPr>
          </a:p>
          <a:p>
            <a:pPr marL="342900" indent="-342900" algn="just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Average CPI</a:t>
            </a:r>
            <a:r>
              <a:rPr lang="en-US" sz="2000" b="1" dirty="0">
                <a:latin typeface="Times New Roman" pitchFamily="18" charset="0"/>
                <a:cs typeface="Arial" charset="0"/>
              </a:rPr>
              <a:t> = </a:t>
            </a:r>
            <a:r>
              <a:rPr lang="en-US" sz="2000" dirty="0">
                <a:latin typeface="Times New Roman" pitchFamily="18" charset="0"/>
                <a:cs typeface="Arial" charset="0"/>
              </a:rPr>
              <a:t>(</a:t>
            </a:r>
            <a:r>
              <a:rPr lang="en-US" sz="2000" b="1" dirty="0">
                <a:solidFill>
                  <a:srgbClr val="00B050"/>
                </a:solidFill>
                <a:latin typeface="Times New Roman" pitchFamily="18" charset="0"/>
                <a:cs typeface="Arial" charset="0"/>
              </a:rPr>
              <a:t>0.13</a:t>
            </a:r>
            <a:r>
              <a:rPr lang="en-US" sz="2000" dirty="0">
                <a:latin typeface="Times New Roman" pitchFamily="18" charset="0"/>
                <a:cs typeface="Arial" charset="0"/>
              </a:rPr>
              <a:t>)(3) + (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Arial" charset="0"/>
              </a:rPr>
              <a:t>0.52 + 0.10</a:t>
            </a:r>
            <a:r>
              <a:rPr lang="en-US" sz="2000" dirty="0">
                <a:latin typeface="Times New Roman" pitchFamily="18" charset="0"/>
                <a:cs typeface="Arial" charset="0"/>
              </a:rPr>
              <a:t>)(4) + (</a:t>
            </a:r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Arial" charset="0"/>
              </a:rPr>
              <a:t>0.25</a:t>
            </a:r>
            <a:r>
              <a:rPr lang="en-US" sz="2000" dirty="0">
                <a:latin typeface="Times New Roman" pitchFamily="18" charset="0"/>
                <a:cs typeface="Arial" charset="0"/>
              </a:rPr>
              <a:t>)(5) </a:t>
            </a:r>
            <a:r>
              <a:rPr lang="en-US" sz="2000" b="1" dirty="0">
                <a:latin typeface="Times New Roman" pitchFamily="18" charset="0"/>
                <a:cs typeface="Arial" charset="0"/>
              </a:rPr>
              <a:t>= 4.12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200" y="68759"/>
            <a:ext cx="853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chemeClr val="bg1"/>
                </a:solidFill>
                <a:latin typeface="+mj-lt"/>
              </a:rPr>
              <a:t>Multicycle</a:t>
            </a:r>
            <a:r>
              <a:rPr lang="en-US" sz="4400" dirty="0">
                <a:solidFill>
                  <a:schemeClr val="bg1"/>
                </a:solidFill>
                <a:latin typeface="+mj-lt"/>
              </a:rPr>
              <a:t> Processor Performance</a:t>
            </a:r>
          </a:p>
        </p:txBody>
      </p:sp>
    </p:spTree>
    <p:extLst>
      <p:ext uri="{BB962C8B-B14F-4D97-AF65-F5344CB8AC3E}">
        <p14:creationId xmlns:p14="http://schemas.microsoft.com/office/powerpoint/2010/main" val="3971772237"/>
      </p:ext>
    </p:extLst>
  </p:cSld>
  <p:clrMapOvr>
    <a:masterClrMapping/>
  </p:clrMapOvr>
  <p:transition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1666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521668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21669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14400" y="1143000"/>
            <a:ext cx="76962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3200" dirty="0" err="1">
                <a:latin typeface="+mj-lt"/>
                <a:cs typeface="Arial" charset="0"/>
              </a:rPr>
              <a:t>Multicycle</a:t>
            </a:r>
            <a:r>
              <a:rPr lang="en-US" sz="3200" dirty="0">
                <a:latin typeface="+mj-lt"/>
                <a:cs typeface="Arial" charset="0"/>
              </a:rPr>
              <a:t> critical path: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latin typeface="+mj-lt"/>
                <a:cs typeface="Arial" charset="0"/>
              </a:rPr>
              <a:t>Assumptions:</a:t>
            </a:r>
          </a:p>
          <a:p>
            <a:pPr marL="914400" lvl="1" indent="-4572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600" dirty="0">
                <a:latin typeface="+mj-lt"/>
                <a:cs typeface="Arial" charset="0"/>
              </a:rPr>
              <a:t>RF is faster than memory</a:t>
            </a:r>
          </a:p>
          <a:p>
            <a:pPr marL="914400" lvl="1" indent="-4572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600" dirty="0">
                <a:latin typeface="+mj-lt"/>
                <a:cs typeface="Arial" charset="0"/>
              </a:rPr>
              <a:t>writing memory is faster than reading memory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en-US" sz="3200" b="1" i="1" dirty="0">
              <a:latin typeface="Times New Roman" pitchFamily="18" charset="0"/>
              <a:cs typeface="Arial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3000" b="1" i="1" dirty="0">
                <a:latin typeface="Times New Roman" pitchFamily="18" charset="0"/>
                <a:cs typeface="Arial" charset="0"/>
              </a:rPr>
              <a:t>T</a:t>
            </a:r>
            <a:r>
              <a:rPr lang="en-US" sz="3000" b="1" i="1" baseline="-25000" dirty="0">
                <a:latin typeface="Times New Roman" pitchFamily="18" charset="0"/>
                <a:cs typeface="Arial" charset="0"/>
              </a:rPr>
              <a:t>c2</a:t>
            </a:r>
            <a:r>
              <a:rPr lang="en-US" sz="3000" b="1" dirty="0">
                <a:latin typeface="Times New Roman" pitchFamily="18" charset="0"/>
                <a:cs typeface="Arial" charset="0"/>
              </a:rPr>
              <a:t> = </a:t>
            </a:r>
            <a:r>
              <a:rPr lang="en-US" sz="3000" b="1" i="1" dirty="0" err="1">
                <a:latin typeface="Times New Roman" pitchFamily="18" charset="0"/>
                <a:cs typeface="Arial" charset="0"/>
              </a:rPr>
              <a:t>t</a:t>
            </a:r>
            <a:r>
              <a:rPr lang="en-US" sz="3000" b="1" i="1" baseline="-25000" dirty="0" err="1">
                <a:latin typeface="Times New Roman" pitchFamily="18" charset="0"/>
                <a:cs typeface="Arial" charset="0"/>
              </a:rPr>
              <a:t>pcq</a:t>
            </a:r>
            <a:r>
              <a:rPr lang="en-US" sz="3000" b="1" dirty="0">
                <a:latin typeface="Times New Roman" pitchFamily="18" charset="0"/>
                <a:cs typeface="Arial" charset="0"/>
              </a:rPr>
              <a:t> + 2</a:t>
            </a:r>
            <a:r>
              <a:rPr lang="en-US" sz="3000" b="1" i="1" dirty="0">
                <a:latin typeface="Times New Roman" pitchFamily="18" charset="0"/>
                <a:cs typeface="Arial" charset="0"/>
              </a:rPr>
              <a:t>t</a:t>
            </a:r>
            <a:r>
              <a:rPr lang="en-US" sz="3000" b="1" baseline="-25000" dirty="0">
                <a:latin typeface="Times New Roman" pitchFamily="18" charset="0"/>
                <a:cs typeface="Arial" charset="0"/>
              </a:rPr>
              <a:t>mux</a:t>
            </a:r>
            <a:r>
              <a:rPr lang="en-US" sz="3000" b="1" dirty="0">
                <a:latin typeface="Times New Roman" pitchFamily="18" charset="0"/>
                <a:cs typeface="Arial" charset="0"/>
              </a:rPr>
              <a:t> + max(</a:t>
            </a:r>
            <a:r>
              <a:rPr lang="en-US" sz="3000" b="1" i="1" dirty="0" err="1">
                <a:latin typeface="Times New Roman" pitchFamily="18" charset="0"/>
                <a:cs typeface="Arial" charset="0"/>
              </a:rPr>
              <a:t>t</a:t>
            </a:r>
            <a:r>
              <a:rPr lang="en-US" sz="3000" b="1" baseline="-25000" dirty="0" err="1">
                <a:latin typeface="Times New Roman" pitchFamily="18" charset="0"/>
                <a:cs typeface="Arial" charset="0"/>
              </a:rPr>
              <a:t>ALU</a:t>
            </a:r>
            <a:r>
              <a:rPr lang="en-US" sz="3000" b="1" baseline="-25000" dirty="0">
                <a:latin typeface="Times New Roman" pitchFamily="18" charset="0"/>
                <a:cs typeface="Arial" charset="0"/>
              </a:rPr>
              <a:t> </a:t>
            </a:r>
            <a:r>
              <a:rPr lang="en-US" sz="3000" b="1" dirty="0">
                <a:latin typeface="Times New Roman" pitchFamily="18" charset="0"/>
                <a:cs typeface="Arial" charset="0"/>
              </a:rPr>
              <a:t>+ </a:t>
            </a:r>
            <a:r>
              <a:rPr lang="en-US" sz="3000" b="1" i="1" dirty="0" err="1">
                <a:latin typeface="Times New Roman" pitchFamily="18" charset="0"/>
                <a:cs typeface="Arial" charset="0"/>
              </a:rPr>
              <a:t>t</a:t>
            </a:r>
            <a:r>
              <a:rPr lang="en-US" sz="3000" b="1" baseline="-25000" dirty="0" err="1">
                <a:latin typeface="Times New Roman" pitchFamily="18" charset="0"/>
                <a:cs typeface="Arial" charset="0"/>
              </a:rPr>
              <a:t>mux</a:t>
            </a:r>
            <a:r>
              <a:rPr lang="en-US" sz="3000" b="1" dirty="0">
                <a:latin typeface="Times New Roman" pitchFamily="18" charset="0"/>
                <a:cs typeface="Arial" charset="0"/>
              </a:rPr>
              <a:t>, </a:t>
            </a:r>
            <a:r>
              <a:rPr lang="en-US" sz="3000" b="1" i="1" dirty="0" err="1">
                <a:latin typeface="Times New Roman" pitchFamily="18" charset="0"/>
                <a:cs typeface="Arial" charset="0"/>
              </a:rPr>
              <a:t>t</a:t>
            </a:r>
            <a:r>
              <a:rPr lang="en-US" sz="3000" b="1" baseline="-25000" dirty="0" err="1">
                <a:latin typeface="Times New Roman" pitchFamily="18" charset="0"/>
                <a:cs typeface="Arial" charset="0"/>
              </a:rPr>
              <a:t>mem</a:t>
            </a:r>
            <a:r>
              <a:rPr lang="en-US" sz="3000" b="1" dirty="0">
                <a:latin typeface="Times New Roman" pitchFamily="18" charset="0"/>
                <a:cs typeface="Arial" charset="0"/>
              </a:rPr>
              <a:t>) + </a:t>
            </a:r>
            <a:r>
              <a:rPr lang="en-US" sz="3000" b="1" i="1" dirty="0" err="1">
                <a:latin typeface="Times New Roman" pitchFamily="18" charset="0"/>
                <a:cs typeface="Arial" charset="0"/>
              </a:rPr>
              <a:t>t</a:t>
            </a:r>
            <a:r>
              <a:rPr lang="en-US" sz="3000" b="1" baseline="-25000" dirty="0" err="1">
                <a:latin typeface="Times New Roman" pitchFamily="18" charset="0"/>
                <a:cs typeface="Arial" charset="0"/>
              </a:rPr>
              <a:t>setup</a:t>
            </a:r>
            <a:endParaRPr lang="en-US" sz="3000" dirty="0">
              <a:latin typeface="Times New Roman" pitchFamily="18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3200" b="1" i="1" dirty="0">
                <a:solidFill>
                  <a:schemeClr val="accent2"/>
                </a:solidFill>
                <a:latin typeface="Times New Roman" pitchFamily="18" charset="0"/>
                <a:cs typeface="Arial" charset="0"/>
              </a:rPr>
              <a:t>  	</a:t>
            </a:r>
            <a:endParaRPr lang="en-US" sz="2800" b="1" baseline="-25000" dirty="0">
              <a:latin typeface="Times New Roman" pitchFamily="18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2000" b="1" dirty="0">
              <a:solidFill>
                <a:schemeClr val="accent2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68759"/>
            <a:ext cx="8458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chemeClr val="bg1"/>
                </a:solidFill>
                <a:latin typeface="+mj-lt"/>
              </a:rPr>
              <a:t>Multicycle</a:t>
            </a:r>
            <a:r>
              <a:rPr lang="en-US" sz="4400" dirty="0">
                <a:solidFill>
                  <a:schemeClr val="bg1"/>
                </a:solidFill>
                <a:latin typeface="+mj-lt"/>
              </a:rPr>
              <a:t> Processor Performance</a:t>
            </a:r>
          </a:p>
        </p:txBody>
      </p:sp>
    </p:spTree>
    <p:extLst>
      <p:ext uri="{BB962C8B-B14F-4D97-AF65-F5344CB8AC3E}">
        <p14:creationId xmlns:p14="http://schemas.microsoft.com/office/powerpoint/2010/main" val="1367057387"/>
      </p:ext>
    </p:extLst>
  </p:cSld>
  <p:clrMapOvr>
    <a:masterClrMapping/>
  </p:clrMapOvr>
  <p:transition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3234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503236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03237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447800" y="5029200"/>
            <a:ext cx="69342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600" b="1" i="1" dirty="0">
                <a:latin typeface="Times New Roman" pitchFamily="18" charset="0"/>
                <a:cs typeface="Arial" charset="0"/>
              </a:rPr>
              <a:t>T</a:t>
            </a:r>
            <a:r>
              <a:rPr lang="en-US" sz="2600" b="1" i="1" baseline="-25000" dirty="0">
                <a:latin typeface="Times New Roman" pitchFamily="18" charset="0"/>
                <a:cs typeface="Arial" charset="0"/>
              </a:rPr>
              <a:t>c2</a:t>
            </a:r>
            <a:r>
              <a:rPr lang="en-US" sz="2600" b="1" dirty="0">
                <a:latin typeface="Times New Roman" pitchFamily="18" charset="0"/>
                <a:cs typeface="Arial" charset="0"/>
              </a:rPr>
              <a:t> </a:t>
            </a:r>
            <a:r>
              <a:rPr lang="en-US" sz="2600" dirty="0">
                <a:latin typeface="Times New Roman" pitchFamily="18" charset="0"/>
                <a:cs typeface="Arial" charset="0"/>
              </a:rPr>
              <a:t>= </a:t>
            </a:r>
            <a:r>
              <a:rPr lang="en-US" sz="2600" i="1" dirty="0">
                <a:latin typeface="Times New Roman" pitchFamily="18" charset="0"/>
                <a:cs typeface="Arial" charset="0"/>
              </a:rPr>
              <a:t>?</a:t>
            </a:r>
            <a:endParaRPr lang="en-US" sz="2600" b="1" baseline="-25000" dirty="0">
              <a:latin typeface="Times New Roman" pitchFamily="18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sz="2600" dirty="0">
              <a:latin typeface="Times New Roman" pitchFamily="18" charset="0"/>
              <a:cs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chemeClr val="bg1"/>
                </a:solidFill>
                <a:latin typeface="+mj-lt"/>
              </a:rPr>
              <a:t>Multicycle</a:t>
            </a:r>
            <a:r>
              <a:rPr lang="en-US" sz="4400" dirty="0">
                <a:solidFill>
                  <a:schemeClr val="bg1"/>
                </a:solidFill>
                <a:latin typeface="+mj-lt"/>
              </a:rPr>
              <a:t> Performance Example</a:t>
            </a:r>
          </a:p>
        </p:txBody>
      </p:sp>
      <p:graphicFrame>
        <p:nvGraphicFramePr>
          <p:cNvPr id="8" name="Group 6"/>
          <p:cNvGraphicFramePr>
            <a:graphicFrameLocks/>
          </p:cNvGraphicFramePr>
          <p:nvPr>
            <p:custDataLst>
              <p:tags r:id="rId4"/>
            </p:custDataLst>
            <p:extLst/>
          </p:nvPr>
        </p:nvGraphicFramePr>
        <p:xfrm>
          <a:off x="1676400" y="1066800"/>
          <a:ext cx="6248400" cy="3990022"/>
        </p:xfrm>
        <a:graphic>
          <a:graphicData uri="http://schemas.openxmlformats.org/drawingml/2006/table">
            <a:tbl>
              <a:tblPr/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7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2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8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charset="0"/>
                        </a:rPr>
                        <a:t>Element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charset="0"/>
                        </a:rPr>
                        <a:t>Parameter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charset="0"/>
                        </a:rPr>
                        <a:t>Delay (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charset="0"/>
                        </a:rPr>
                        <a:t>ps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Register clock-to-Q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t</a:t>
                      </a:r>
                      <a:r>
                        <a:rPr kumimoji="0" lang="en-US" sz="2000" b="0" i="1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pcq</a:t>
                      </a:r>
                      <a:r>
                        <a:rPr kumimoji="0" lang="en-US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_PC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Register setup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t</a:t>
                      </a:r>
                      <a:r>
                        <a:rPr kumimoji="0" lang="en-US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setup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Multiplexer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t</a:t>
                      </a:r>
                      <a:r>
                        <a:rPr kumimoji="0" lang="en-US" sz="2000" b="0" i="0" u="none" strike="noStrike" cap="none" normalizeH="0" baseline="-250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mux</a:t>
                      </a:r>
                      <a:endParaRPr kumimoji="0" lang="en-US" sz="2000" b="0" i="0" u="none" strike="noStrike" cap="none" normalizeH="0" baseline="-25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ALU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t</a:t>
                      </a:r>
                      <a:r>
                        <a:rPr kumimoji="0" lang="en-US" sz="2000" b="0" i="0" u="none" strike="noStrike" cap="none" normalizeH="0" baseline="-250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ALU</a:t>
                      </a:r>
                      <a:endParaRPr kumimoji="0" lang="en-US" sz="2000" b="0" i="0" u="none" strike="noStrike" cap="none" normalizeH="0" baseline="-25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Decoder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t</a:t>
                      </a:r>
                      <a:r>
                        <a:rPr kumimoji="0" lang="en-US" sz="2000" b="0" i="0" u="none" strike="noStrike" cap="none" normalizeH="0" baseline="-250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dec</a:t>
                      </a:r>
                      <a:endParaRPr kumimoji="0" lang="en-US" sz="2000" b="0" i="0" u="none" strike="noStrike" cap="none" normalizeH="0" baseline="-25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70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Memory read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t</a:t>
                      </a:r>
                      <a:r>
                        <a:rPr kumimoji="0" lang="en-US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mem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9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Register file read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t</a:t>
                      </a:r>
                      <a:r>
                        <a:rPr kumimoji="0" lang="en-US" sz="2000" b="0" i="1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RF</a:t>
                      </a:r>
                      <a:r>
                        <a:rPr kumimoji="0" lang="en-US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read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0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Register file setup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t</a:t>
                      </a:r>
                      <a:r>
                        <a:rPr kumimoji="0" lang="en-US" sz="2000" b="0" i="1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RF</a:t>
                      </a:r>
                      <a:r>
                        <a:rPr kumimoji="0" lang="en-US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setup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07681735"/>
      </p:ext>
    </p:extLst>
  </p:cSld>
  <p:clrMapOvr>
    <a:masterClrMapping/>
  </p:clrMapOvr>
  <p:transition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3234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503236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03237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447800" y="5029200"/>
            <a:ext cx="69342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600" b="1" i="1" dirty="0">
                <a:latin typeface="Times New Roman" pitchFamily="18" charset="0"/>
                <a:cs typeface="Arial" charset="0"/>
              </a:rPr>
              <a:t>T</a:t>
            </a:r>
            <a:r>
              <a:rPr lang="en-US" sz="2600" b="1" i="1" baseline="-25000" dirty="0">
                <a:latin typeface="Times New Roman" pitchFamily="18" charset="0"/>
                <a:cs typeface="Arial" charset="0"/>
              </a:rPr>
              <a:t>c2</a:t>
            </a:r>
            <a:r>
              <a:rPr lang="en-US" sz="2600" b="1" dirty="0">
                <a:latin typeface="Times New Roman" pitchFamily="18" charset="0"/>
                <a:cs typeface="Arial" charset="0"/>
              </a:rPr>
              <a:t> </a:t>
            </a:r>
            <a:r>
              <a:rPr lang="en-US" sz="2600" dirty="0">
                <a:latin typeface="Times New Roman" pitchFamily="18" charset="0"/>
                <a:cs typeface="Arial" charset="0"/>
              </a:rPr>
              <a:t>= </a:t>
            </a:r>
            <a:r>
              <a:rPr lang="en-US" sz="2600" i="1" dirty="0" err="1">
                <a:latin typeface="Times New Roman" pitchFamily="18" charset="0"/>
                <a:cs typeface="Arial" charset="0"/>
              </a:rPr>
              <a:t>t</a:t>
            </a:r>
            <a:r>
              <a:rPr lang="en-US" sz="2600" i="1" baseline="-25000" dirty="0" err="1">
                <a:latin typeface="Times New Roman" pitchFamily="18" charset="0"/>
                <a:cs typeface="Arial" charset="0"/>
              </a:rPr>
              <a:t>pcq</a:t>
            </a:r>
            <a:r>
              <a:rPr lang="en-US" sz="2600" dirty="0">
                <a:latin typeface="Times New Roman" pitchFamily="18" charset="0"/>
                <a:cs typeface="Arial" charset="0"/>
              </a:rPr>
              <a:t> + 2</a:t>
            </a:r>
            <a:r>
              <a:rPr lang="en-US" sz="2600" i="1" dirty="0">
                <a:latin typeface="Times New Roman" pitchFamily="18" charset="0"/>
                <a:cs typeface="Arial" charset="0"/>
              </a:rPr>
              <a:t>t</a:t>
            </a:r>
            <a:r>
              <a:rPr lang="en-US" sz="2600" baseline="-25000" dirty="0">
                <a:latin typeface="Times New Roman" pitchFamily="18" charset="0"/>
                <a:cs typeface="Arial" charset="0"/>
              </a:rPr>
              <a:t>mux</a:t>
            </a:r>
            <a:r>
              <a:rPr lang="en-US" sz="2600" dirty="0">
                <a:latin typeface="Times New Roman" pitchFamily="18" charset="0"/>
                <a:cs typeface="Arial" charset="0"/>
              </a:rPr>
              <a:t> + max[</a:t>
            </a:r>
            <a:r>
              <a:rPr lang="en-US" sz="2600" i="1" dirty="0" err="1">
                <a:latin typeface="Times New Roman" pitchFamily="18" charset="0"/>
                <a:cs typeface="Arial" charset="0"/>
              </a:rPr>
              <a:t>t</a:t>
            </a:r>
            <a:r>
              <a:rPr lang="en-US" sz="2600" baseline="-25000" dirty="0" err="1">
                <a:latin typeface="Times New Roman" pitchFamily="18" charset="0"/>
                <a:cs typeface="Arial" charset="0"/>
              </a:rPr>
              <a:t>ALU</a:t>
            </a:r>
            <a:r>
              <a:rPr lang="en-US" sz="2600" baseline="-25000" dirty="0">
                <a:latin typeface="Times New Roman" pitchFamily="18" charset="0"/>
                <a:cs typeface="Arial" charset="0"/>
              </a:rPr>
              <a:t> </a:t>
            </a:r>
            <a:r>
              <a:rPr lang="en-US" sz="2600" dirty="0">
                <a:latin typeface="Times New Roman" pitchFamily="18" charset="0"/>
                <a:cs typeface="Arial" charset="0"/>
              </a:rPr>
              <a:t>+ </a:t>
            </a:r>
            <a:r>
              <a:rPr lang="en-US" sz="2600" i="1" dirty="0" err="1">
                <a:latin typeface="Times New Roman" pitchFamily="18" charset="0"/>
                <a:cs typeface="Arial" charset="0"/>
              </a:rPr>
              <a:t>t</a:t>
            </a:r>
            <a:r>
              <a:rPr lang="en-US" sz="2600" baseline="-25000" dirty="0" err="1">
                <a:latin typeface="Times New Roman" pitchFamily="18" charset="0"/>
                <a:cs typeface="Arial" charset="0"/>
              </a:rPr>
              <a:t>mux</a:t>
            </a:r>
            <a:r>
              <a:rPr lang="en-US" sz="2600" dirty="0">
                <a:latin typeface="Times New Roman" pitchFamily="18" charset="0"/>
                <a:cs typeface="Arial" charset="0"/>
              </a:rPr>
              <a:t>, </a:t>
            </a:r>
            <a:r>
              <a:rPr lang="en-US" sz="2600" i="1" dirty="0" err="1">
                <a:latin typeface="Times New Roman" pitchFamily="18" charset="0"/>
                <a:cs typeface="Arial" charset="0"/>
              </a:rPr>
              <a:t>t</a:t>
            </a:r>
            <a:r>
              <a:rPr lang="en-US" sz="2600" baseline="-25000" dirty="0" err="1">
                <a:latin typeface="Times New Roman" pitchFamily="18" charset="0"/>
                <a:cs typeface="Arial" charset="0"/>
              </a:rPr>
              <a:t>mem</a:t>
            </a:r>
            <a:r>
              <a:rPr lang="en-US" sz="2600" dirty="0">
                <a:latin typeface="Times New Roman" pitchFamily="18" charset="0"/>
                <a:cs typeface="Arial" charset="0"/>
              </a:rPr>
              <a:t>] + </a:t>
            </a:r>
            <a:r>
              <a:rPr lang="en-US" sz="2600" i="1" dirty="0" err="1">
                <a:latin typeface="Times New Roman" pitchFamily="18" charset="0"/>
                <a:cs typeface="Arial" charset="0"/>
              </a:rPr>
              <a:t>t</a:t>
            </a:r>
            <a:r>
              <a:rPr lang="en-US" sz="2600" baseline="-25000" dirty="0" err="1">
                <a:latin typeface="Times New Roman" pitchFamily="18" charset="0"/>
                <a:cs typeface="Arial" charset="0"/>
              </a:rPr>
              <a:t>setup</a:t>
            </a:r>
            <a:endParaRPr lang="en-US" sz="2600" baseline="-25000" dirty="0">
              <a:latin typeface="Times New Roman" pitchFamily="18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600" i="1" dirty="0">
                <a:latin typeface="Times New Roman" pitchFamily="18" charset="0"/>
                <a:cs typeface="Arial" charset="0"/>
              </a:rPr>
              <a:t>     </a:t>
            </a:r>
            <a:r>
              <a:rPr lang="en-US" sz="2600" b="1" dirty="0">
                <a:latin typeface="Times New Roman" pitchFamily="18" charset="0"/>
                <a:cs typeface="Arial" charset="0"/>
              </a:rPr>
              <a:t> </a:t>
            </a:r>
            <a:r>
              <a:rPr lang="en-US" sz="2600" dirty="0">
                <a:latin typeface="Times New Roman" pitchFamily="18" charset="0"/>
                <a:cs typeface="Arial" charset="0"/>
              </a:rPr>
              <a:t>=</a:t>
            </a:r>
            <a:r>
              <a:rPr lang="en-US" sz="2600" i="1" dirty="0">
                <a:latin typeface="Times New Roman" pitchFamily="18" charset="0"/>
                <a:cs typeface="Arial" charset="0"/>
              </a:rPr>
              <a:t> </a:t>
            </a:r>
            <a:r>
              <a:rPr lang="en-US" sz="2600" dirty="0">
                <a:latin typeface="Times New Roman" pitchFamily="18" charset="0"/>
                <a:cs typeface="Arial" charset="0"/>
              </a:rPr>
              <a:t>[40 + 2(25) + 200 + 50] </a:t>
            </a:r>
            <a:r>
              <a:rPr lang="en-US" sz="2600" dirty="0" err="1">
                <a:latin typeface="Times New Roman" pitchFamily="18" charset="0"/>
                <a:cs typeface="Arial" charset="0"/>
              </a:rPr>
              <a:t>ps</a:t>
            </a:r>
            <a:r>
              <a:rPr lang="en-US" sz="2600" dirty="0">
                <a:latin typeface="Times New Roman" pitchFamily="18" charset="0"/>
                <a:cs typeface="Arial" charset="0"/>
              </a:rPr>
              <a:t> = </a:t>
            </a:r>
            <a:r>
              <a:rPr lang="en-US" sz="2600" b="1" dirty="0">
                <a:latin typeface="Times New Roman" pitchFamily="18" charset="0"/>
                <a:cs typeface="Arial" charset="0"/>
              </a:rPr>
              <a:t>340 </a:t>
            </a:r>
            <a:r>
              <a:rPr lang="en-US" sz="2600" b="1" dirty="0" err="1">
                <a:latin typeface="Times New Roman" pitchFamily="18" charset="0"/>
                <a:cs typeface="Arial" charset="0"/>
              </a:rPr>
              <a:t>ps</a:t>
            </a:r>
            <a:endParaRPr lang="en-US" sz="2600" dirty="0">
              <a:latin typeface="Times New Roman" pitchFamily="18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sz="2600" b="1" baseline="-25000" dirty="0">
              <a:latin typeface="Times New Roman" pitchFamily="18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sz="2600" dirty="0">
              <a:latin typeface="Times New Roman" pitchFamily="18" charset="0"/>
              <a:cs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chemeClr val="bg1"/>
                </a:solidFill>
                <a:latin typeface="+mj-lt"/>
              </a:rPr>
              <a:t>Multicycle</a:t>
            </a:r>
            <a:r>
              <a:rPr lang="en-US" sz="4400" dirty="0">
                <a:solidFill>
                  <a:schemeClr val="bg1"/>
                </a:solidFill>
                <a:latin typeface="+mj-lt"/>
              </a:rPr>
              <a:t> Performance Example</a:t>
            </a:r>
          </a:p>
        </p:txBody>
      </p:sp>
      <p:graphicFrame>
        <p:nvGraphicFramePr>
          <p:cNvPr id="8" name="Group 6"/>
          <p:cNvGraphicFramePr>
            <a:graphicFrameLocks/>
          </p:cNvGraphicFramePr>
          <p:nvPr>
            <p:custDataLst>
              <p:tags r:id="rId4"/>
            </p:custDataLst>
            <p:extLst/>
          </p:nvPr>
        </p:nvGraphicFramePr>
        <p:xfrm>
          <a:off x="1676400" y="1066800"/>
          <a:ext cx="6248400" cy="3990022"/>
        </p:xfrm>
        <a:graphic>
          <a:graphicData uri="http://schemas.openxmlformats.org/drawingml/2006/table">
            <a:tbl>
              <a:tblPr/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7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2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8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charset="0"/>
                        </a:rPr>
                        <a:t>Element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charset="0"/>
                        </a:rPr>
                        <a:t>Parameter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charset="0"/>
                        </a:rPr>
                        <a:t>Delay (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charset="0"/>
                        </a:rPr>
                        <a:t>ps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Register clock-to-Q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t</a:t>
                      </a:r>
                      <a:r>
                        <a:rPr kumimoji="0" lang="en-US" sz="2000" b="0" i="1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pcq</a:t>
                      </a:r>
                      <a:r>
                        <a:rPr kumimoji="0" lang="en-US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_PC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Register setup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t</a:t>
                      </a:r>
                      <a:r>
                        <a:rPr kumimoji="0" lang="en-US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setup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Multiplexer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t</a:t>
                      </a:r>
                      <a:r>
                        <a:rPr kumimoji="0" lang="en-US" sz="2000" b="0" i="0" u="none" strike="noStrike" cap="none" normalizeH="0" baseline="-250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mux</a:t>
                      </a:r>
                      <a:endParaRPr kumimoji="0" lang="en-US" sz="2000" b="0" i="0" u="none" strike="noStrike" cap="none" normalizeH="0" baseline="-25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ALU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t</a:t>
                      </a:r>
                      <a:r>
                        <a:rPr kumimoji="0" lang="en-US" sz="2000" b="0" i="0" u="none" strike="noStrike" cap="none" normalizeH="0" baseline="-250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ALU</a:t>
                      </a:r>
                      <a:endParaRPr kumimoji="0" lang="en-US" sz="2000" b="0" i="0" u="none" strike="noStrike" cap="none" normalizeH="0" baseline="-25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Decoder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t</a:t>
                      </a:r>
                      <a:r>
                        <a:rPr kumimoji="0" lang="en-US" sz="2000" b="0" i="0" u="none" strike="noStrike" cap="none" normalizeH="0" baseline="-250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dec</a:t>
                      </a:r>
                      <a:endParaRPr kumimoji="0" lang="en-US" sz="2000" b="0" i="0" u="none" strike="noStrike" cap="none" normalizeH="0" baseline="-25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70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Memory read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t</a:t>
                      </a:r>
                      <a:r>
                        <a:rPr kumimoji="0" lang="en-US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mem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9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Register file read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t</a:t>
                      </a:r>
                      <a:r>
                        <a:rPr kumimoji="0" lang="en-US" sz="2000" b="0" i="1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RF</a:t>
                      </a:r>
                      <a:r>
                        <a:rPr kumimoji="0" lang="en-US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read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0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Register file setup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t</a:t>
                      </a:r>
                      <a:r>
                        <a:rPr kumimoji="0" lang="en-US" sz="2000" b="0" i="1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RF</a:t>
                      </a:r>
                      <a:r>
                        <a:rPr kumimoji="0" lang="en-US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setup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1697402"/>
      </p:ext>
    </p:extLst>
  </p:cSld>
  <p:clrMapOvr>
    <a:masterClrMapping/>
  </p:clrMapOvr>
  <p:transition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9378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509380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09381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57200" y="1066800"/>
            <a:ext cx="83058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3200" dirty="0">
                <a:latin typeface="+mj-lt"/>
                <a:cs typeface="Arial" charset="0"/>
              </a:rPr>
              <a:t>For a program with </a:t>
            </a:r>
            <a:r>
              <a:rPr lang="en-US" sz="3200" b="1" dirty="0">
                <a:latin typeface="+mj-lt"/>
                <a:cs typeface="Arial" charset="0"/>
              </a:rPr>
              <a:t>100 billion</a:t>
            </a:r>
            <a:r>
              <a:rPr lang="en-US" sz="3200" dirty="0">
                <a:latin typeface="+mj-lt"/>
                <a:cs typeface="Arial" charset="0"/>
              </a:rPr>
              <a:t> instructions executing on a </a:t>
            </a:r>
            <a:r>
              <a:rPr lang="en-US" sz="3200" b="1" dirty="0" err="1">
                <a:latin typeface="+mj-lt"/>
                <a:cs typeface="Arial" charset="0"/>
              </a:rPr>
              <a:t>multicycle</a:t>
            </a:r>
            <a:r>
              <a:rPr lang="en-US" sz="3200" dirty="0">
                <a:latin typeface="+mj-lt"/>
                <a:cs typeface="Arial" charset="0"/>
              </a:rPr>
              <a:t> ARM processor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3200" b="1" dirty="0">
                <a:latin typeface="+mj-lt"/>
                <a:cs typeface="Arial" charset="0"/>
              </a:rPr>
              <a:t>CPI</a:t>
            </a:r>
            <a:r>
              <a:rPr lang="en-US" sz="3200" dirty="0">
                <a:latin typeface="+mj-lt"/>
                <a:cs typeface="Arial" charset="0"/>
              </a:rPr>
              <a:t> = 4.12 cycles/instruction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3200" b="1" dirty="0">
                <a:latin typeface="+mj-lt"/>
                <a:cs typeface="Arial" charset="0"/>
              </a:rPr>
              <a:t>Clock cycle time: </a:t>
            </a:r>
            <a:r>
              <a:rPr lang="en-US" sz="3200" i="1" dirty="0">
                <a:latin typeface="+mj-lt"/>
                <a:cs typeface="Arial" charset="0"/>
              </a:rPr>
              <a:t>T</a:t>
            </a:r>
            <a:r>
              <a:rPr lang="en-US" sz="3200" i="1" baseline="-25000" dirty="0">
                <a:latin typeface="+mj-lt"/>
                <a:cs typeface="Arial" charset="0"/>
              </a:rPr>
              <a:t>c2</a:t>
            </a:r>
            <a:r>
              <a:rPr lang="en-US" sz="3200" dirty="0">
                <a:latin typeface="+mj-lt"/>
                <a:cs typeface="Arial" charset="0"/>
              </a:rPr>
              <a:t> = 340 </a:t>
            </a:r>
            <a:r>
              <a:rPr lang="en-US" sz="3200" dirty="0" err="1">
                <a:latin typeface="+mj-lt"/>
                <a:cs typeface="Arial" charset="0"/>
              </a:rPr>
              <a:t>ps</a:t>
            </a:r>
            <a:endParaRPr lang="en-US" sz="3200" dirty="0">
              <a:latin typeface="+mj-lt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2400" i="1" dirty="0">
              <a:latin typeface="+mj-lt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2800" b="1" dirty="0">
                <a:solidFill>
                  <a:srgbClr val="0070C0"/>
                </a:solidFill>
                <a:latin typeface="+mj-lt"/>
                <a:cs typeface="Arial" charset="0"/>
              </a:rPr>
              <a:t>Execution Time = </a:t>
            </a:r>
            <a:r>
              <a:rPr lang="en-US" sz="2800" b="1" dirty="0">
                <a:latin typeface="+mj-lt"/>
                <a:cs typeface="Arial" charset="0"/>
              </a:rPr>
              <a:t>?</a:t>
            </a:r>
            <a:endParaRPr lang="en-US" sz="2400" b="1" dirty="0">
              <a:latin typeface="+mj-lt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sz="2400" b="1" dirty="0">
              <a:latin typeface="+mj-lt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400" b="1" dirty="0">
                <a:latin typeface="+mj-lt"/>
                <a:cs typeface="Arial" charset="0"/>
              </a:rPr>
              <a:t>	</a:t>
            </a:r>
            <a:endParaRPr lang="en-US" sz="2400" dirty="0">
              <a:latin typeface="+mj-lt"/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chemeClr val="bg1"/>
                </a:solidFill>
                <a:latin typeface="+mj-lt"/>
              </a:rPr>
              <a:t>Multicycle</a:t>
            </a:r>
            <a:r>
              <a:rPr lang="en-US" sz="4400" dirty="0">
                <a:solidFill>
                  <a:schemeClr val="bg1"/>
                </a:solidFill>
                <a:latin typeface="+mj-lt"/>
              </a:rPr>
              <a:t> Performance Example</a:t>
            </a:r>
          </a:p>
        </p:txBody>
      </p:sp>
    </p:spTree>
    <p:extLst>
      <p:ext uri="{BB962C8B-B14F-4D97-AF65-F5344CB8AC3E}">
        <p14:creationId xmlns:p14="http://schemas.microsoft.com/office/powerpoint/2010/main" val="3011228026"/>
      </p:ext>
    </p:extLst>
  </p:cSld>
  <p:clrMapOvr>
    <a:masterClrMapping/>
  </p:clrMapOvr>
  <p:transition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9378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509380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09381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57200" y="1066800"/>
            <a:ext cx="83058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3200" dirty="0">
                <a:latin typeface="+mj-lt"/>
                <a:cs typeface="Arial" charset="0"/>
              </a:rPr>
              <a:t>For a program with </a:t>
            </a:r>
            <a:r>
              <a:rPr lang="en-US" sz="3200" b="1" dirty="0">
                <a:latin typeface="+mj-lt"/>
                <a:cs typeface="Arial" charset="0"/>
              </a:rPr>
              <a:t>100 billion</a:t>
            </a:r>
            <a:r>
              <a:rPr lang="en-US" sz="3200" dirty="0">
                <a:latin typeface="+mj-lt"/>
                <a:cs typeface="Arial" charset="0"/>
              </a:rPr>
              <a:t> instructions executing on a </a:t>
            </a:r>
            <a:r>
              <a:rPr lang="en-US" sz="3200" b="1" dirty="0" err="1">
                <a:latin typeface="+mj-lt"/>
                <a:cs typeface="Arial" charset="0"/>
              </a:rPr>
              <a:t>multicycle</a:t>
            </a:r>
            <a:r>
              <a:rPr lang="en-US" sz="3200" dirty="0">
                <a:latin typeface="+mj-lt"/>
                <a:cs typeface="Arial" charset="0"/>
              </a:rPr>
              <a:t> ARM processor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3200" b="1" dirty="0">
                <a:latin typeface="+mj-lt"/>
                <a:cs typeface="Arial" charset="0"/>
              </a:rPr>
              <a:t>CPI</a:t>
            </a:r>
            <a:r>
              <a:rPr lang="en-US" sz="3200" dirty="0">
                <a:latin typeface="+mj-lt"/>
                <a:cs typeface="Arial" charset="0"/>
              </a:rPr>
              <a:t> = 4.12 cycles/instruction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3200" b="1" dirty="0">
                <a:latin typeface="+mj-lt"/>
                <a:cs typeface="Arial" charset="0"/>
              </a:rPr>
              <a:t>Clock cycle time: </a:t>
            </a:r>
            <a:r>
              <a:rPr lang="en-US" sz="3200" i="1" dirty="0">
                <a:latin typeface="+mj-lt"/>
                <a:cs typeface="Arial" charset="0"/>
              </a:rPr>
              <a:t>T</a:t>
            </a:r>
            <a:r>
              <a:rPr lang="en-US" sz="3200" i="1" baseline="-25000" dirty="0">
                <a:latin typeface="+mj-lt"/>
                <a:cs typeface="Arial" charset="0"/>
              </a:rPr>
              <a:t>c2</a:t>
            </a:r>
            <a:r>
              <a:rPr lang="en-US" sz="3200" dirty="0">
                <a:latin typeface="+mj-lt"/>
                <a:cs typeface="Arial" charset="0"/>
              </a:rPr>
              <a:t> = 340 </a:t>
            </a:r>
            <a:r>
              <a:rPr lang="en-US" sz="3200" dirty="0" err="1">
                <a:latin typeface="+mj-lt"/>
                <a:cs typeface="Arial" charset="0"/>
              </a:rPr>
              <a:t>ps</a:t>
            </a:r>
            <a:endParaRPr lang="en-US" sz="3200" dirty="0">
              <a:latin typeface="+mj-lt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2400" i="1" dirty="0">
              <a:latin typeface="+mj-lt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2800" b="1" dirty="0">
                <a:solidFill>
                  <a:srgbClr val="0070C0"/>
                </a:solidFill>
                <a:latin typeface="+mj-lt"/>
                <a:cs typeface="Arial" charset="0"/>
              </a:rPr>
              <a:t>Execution Time = </a:t>
            </a:r>
            <a:r>
              <a:rPr lang="en-US" sz="2800" dirty="0">
                <a:latin typeface="+mj-lt"/>
                <a:cs typeface="Arial" charset="0"/>
              </a:rPr>
              <a:t>(# instructions) </a:t>
            </a:r>
            <a:r>
              <a:rPr lang="en-US" sz="2800" dirty="0">
                <a:latin typeface="+mj-lt"/>
                <a:cs typeface="Times New Roman" pitchFamily="18" charset="0"/>
              </a:rPr>
              <a:t>× </a:t>
            </a:r>
            <a:r>
              <a:rPr lang="en-US" sz="2800" dirty="0">
                <a:latin typeface="+mj-lt"/>
                <a:cs typeface="Arial" charset="0"/>
              </a:rPr>
              <a:t>CPI </a:t>
            </a:r>
            <a:r>
              <a:rPr lang="en-US" sz="2800" dirty="0">
                <a:latin typeface="+mj-lt"/>
                <a:cs typeface="Times New Roman" pitchFamily="18" charset="0"/>
              </a:rPr>
              <a:t>×</a:t>
            </a:r>
            <a:r>
              <a:rPr lang="en-US" sz="2800" dirty="0">
                <a:latin typeface="+mj-lt"/>
                <a:cs typeface="Arial" charset="0"/>
              </a:rPr>
              <a:t> </a:t>
            </a:r>
            <a:r>
              <a:rPr lang="en-US" sz="2800" i="1" dirty="0">
                <a:latin typeface="+mj-lt"/>
                <a:cs typeface="Arial" charset="0"/>
              </a:rPr>
              <a:t>T</a:t>
            </a:r>
            <a:r>
              <a:rPr lang="en-US" sz="2800" i="1" baseline="-25000" dirty="0">
                <a:latin typeface="+mj-lt"/>
                <a:cs typeface="Arial" charset="0"/>
              </a:rPr>
              <a:t>c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800" i="1" dirty="0">
                <a:latin typeface="+mj-lt"/>
                <a:cs typeface="Arial" charset="0"/>
              </a:rPr>
              <a:t>		                 </a:t>
            </a:r>
            <a:r>
              <a:rPr lang="en-US" sz="2800" dirty="0">
                <a:latin typeface="+mj-lt"/>
                <a:cs typeface="Arial" charset="0"/>
              </a:rPr>
              <a:t>= (100 </a:t>
            </a:r>
            <a:r>
              <a:rPr lang="en-US" sz="2800" dirty="0">
                <a:latin typeface="+mj-lt"/>
                <a:cs typeface="Times New Roman" pitchFamily="18" charset="0"/>
              </a:rPr>
              <a:t>× 10</a:t>
            </a:r>
            <a:r>
              <a:rPr lang="en-US" sz="2800" baseline="30000" dirty="0">
                <a:latin typeface="+mj-lt"/>
                <a:cs typeface="Times New Roman" pitchFamily="18" charset="0"/>
              </a:rPr>
              <a:t>9</a:t>
            </a:r>
            <a:r>
              <a:rPr lang="en-US" sz="2800" dirty="0">
                <a:latin typeface="+mj-lt"/>
                <a:cs typeface="Arial" charset="0"/>
              </a:rPr>
              <a:t>)(4.12)(340  </a:t>
            </a:r>
            <a:r>
              <a:rPr lang="en-US" sz="2800" dirty="0">
                <a:latin typeface="+mj-lt"/>
                <a:cs typeface="Times New Roman" pitchFamily="18" charset="0"/>
              </a:rPr>
              <a:t>× 10</a:t>
            </a:r>
            <a:r>
              <a:rPr lang="en-US" sz="2800" baseline="30000" dirty="0">
                <a:latin typeface="+mj-lt"/>
                <a:cs typeface="Times New Roman" pitchFamily="18" charset="0"/>
              </a:rPr>
              <a:t>-12</a:t>
            </a:r>
            <a:r>
              <a:rPr lang="en-US" sz="2800" dirty="0">
                <a:latin typeface="+mj-lt"/>
                <a:cs typeface="Arial" charset="0"/>
              </a:rPr>
              <a:t>)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800" dirty="0">
                <a:latin typeface="+mj-lt"/>
                <a:cs typeface="Arial" charset="0"/>
              </a:rPr>
              <a:t>		                 = </a:t>
            </a:r>
            <a:r>
              <a:rPr lang="en-US" sz="2800" b="1" dirty="0">
                <a:latin typeface="+mj-lt"/>
                <a:cs typeface="Arial" charset="0"/>
              </a:rPr>
              <a:t>140 seconds</a:t>
            </a:r>
            <a:endParaRPr lang="en-US" sz="2800" b="1" dirty="0">
              <a:latin typeface="Times New Roman" pitchFamily="18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sz="2400" b="1" dirty="0">
              <a:latin typeface="+mj-lt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sz="2400" b="1" dirty="0">
              <a:latin typeface="+mj-lt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400" b="1" dirty="0">
                <a:latin typeface="+mj-lt"/>
                <a:cs typeface="Arial" charset="0"/>
              </a:rPr>
              <a:t>	</a:t>
            </a:r>
            <a:endParaRPr lang="en-US" sz="2400" dirty="0">
              <a:latin typeface="+mj-lt"/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chemeClr val="bg1"/>
                </a:solidFill>
                <a:latin typeface="+mj-lt"/>
              </a:rPr>
              <a:t>Multicycle</a:t>
            </a:r>
            <a:r>
              <a:rPr lang="en-US" sz="4400" dirty="0">
                <a:solidFill>
                  <a:schemeClr val="bg1"/>
                </a:solidFill>
                <a:latin typeface="+mj-lt"/>
              </a:rPr>
              <a:t> Performance Example</a:t>
            </a:r>
          </a:p>
        </p:txBody>
      </p:sp>
    </p:spTree>
    <p:extLst>
      <p:ext uri="{BB962C8B-B14F-4D97-AF65-F5344CB8AC3E}">
        <p14:creationId xmlns:p14="http://schemas.microsoft.com/office/powerpoint/2010/main" val="3149337392"/>
      </p:ext>
    </p:extLst>
  </p:cSld>
  <p:clrMapOvr>
    <a:masterClrMapping/>
  </p:clrMapOvr>
  <p:transition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9378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509380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09381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57200" y="1066800"/>
            <a:ext cx="83058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3200" dirty="0">
                <a:latin typeface="+mj-lt"/>
                <a:cs typeface="Arial" charset="0"/>
              </a:rPr>
              <a:t>For a program with </a:t>
            </a:r>
            <a:r>
              <a:rPr lang="en-US" sz="3200" b="1" dirty="0">
                <a:latin typeface="+mj-lt"/>
                <a:cs typeface="Arial" charset="0"/>
              </a:rPr>
              <a:t>100 billion</a:t>
            </a:r>
            <a:r>
              <a:rPr lang="en-US" sz="3200" dirty="0">
                <a:latin typeface="+mj-lt"/>
                <a:cs typeface="Arial" charset="0"/>
              </a:rPr>
              <a:t> instructions executing on a </a:t>
            </a:r>
            <a:r>
              <a:rPr lang="en-US" sz="3200" b="1" dirty="0" err="1">
                <a:latin typeface="+mj-lt"/>
                <a:cs typeface="Arial" charset="0"/>
              </a:rPr>
              <a:t>multicycle</a:t>
            </a:r>
            <a:r>
              <a:rPr lang="en-US" sz="3200" dirty="0">
                <a:latin typeface="+mj-lt"/>
                <a:cs typeface="Arial" charset="0"/>
              </a:rPr>
              <a:t> ARM processor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3200" b="1" dirty="0">
                <a:latin typeface="+mj-lt"/>
                <a:cs typeface="Arial" charset="0"/>
              </a:rPr>
              <a:t>CPI</a:t>
            </a:r>
            <a:r>
              <a:rPr lang="en-US" sz="3200" dirty="0">
                <a:latin typeface="+mj-lt"/>
                <a:cs typeface="Arial" charset="0"/>
              </a:rPr>
              <a:t> = 4.12 cycles/instruction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3200" b="1" dirty="0">
                <a:latin typeface="+mj-lt"/>
                <a:cs typeface="Arial" charset="0"/>
              </a:rPr>
              <a:t>Clock cycle time: </a:t>
            </a:r>
            <a:r>
              <a:rPr lang="en-US" sz="3200" i="1" dirty="0">
                <a:latin typeface="+mj-lt"/>
                <a:cs typeface="Arial" charset="0"/>
              </a:rPr>
              <a:t>T</a:t>
            </a:r>
            <a:r>
              <a:rPr lang="en-US" sz="3200" i="1" baseline="-25000" dirty="0">
                <a:latin typeface="+mj-lt"/>
                <a:cs typeface="Arial" charset="0"/>
              </a:rPr>
              <a:t>c2</a:t>
            </a:r>
            <a:r>
              <a:rPr lang="en-US" sz="3200" dirty="0">
                <a:latin typeface="+mj-lt"/>
                <a:cs typeface="Arial" charset="0"/>
              </a:rPr>
              <a:t> = 340 </a:t>
            </a:r>
            <a:r>
              <a:rPr lang="en-US" sz="3200" dirty="0" err="1">
                <a:latin typeface="+mj-lt"/>
                <a:cs typeface="Arial" charset="0"/>
              </a:rPr>
              <a:t>ps</a:t>
            </a:r>
            <a:endParaRPr lang="en-US" sz="3200" dirty="0">
              <a:latin typeface="+mj-lt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2400" i="1" dirty="0">
              <a:latin typeface="+mj-lt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2800" b="1" dirty="0">
                <a:solidFill>
                  <a:srgbClr val="0070C0"/>
                </a:solidFill>
                <a:latin typeface="+mj-lt"/>
                <a:cs typeface="Arial" charset="0"/>
              </a:rPr>
              <a:t>Execution Time = </a:t>
            </a:r>
            <a:r>
              <a:rPr lang="en-US" sz="2800" dirty="0">
                <a:latin typeface="+mj-lt"/>
                <a:cs typeface="Arial" charset="0"/>
              </a:rPr>
              <a:t>(# instructions) </a:t>
            </a:r>
            <a:r>
              <a:rPr lang="en-US" sz="2800" dirty="0">
                <a:latin typeface="+mj-lt"/>
                <a:cs typeface="Times New Roman" pitchFamily="18" charset="0"/>
              </a:rPr>
              <a:t>× </a:t>
            </a:r>
            <a:r>
              <a:rPr lang="en-US" sz="2800" dirty="0">
                <a:latin typeface="+mj-lt"/>
                <a:cs typeface="Arial" charset="0"/>
              </a:rPr>
              <a:t>CPI </a:t>
            </a:r>
            <a:r>
              <a:rPr lang="en-US" sz="2800" dirty="0">
                <a:latin typeface="+mj-lt"/>
                <a:cs typeface="Times New Roman" pitchFamily="18" charset="0"/>
              </a:rPr>
              <a:t>×</a:t>
            </a:r>
            <a:r>
              <a:rPr lang="en-US" sz="2800" dirty="0">
                <a:latin typeface="+mj-lt"/>
                <a:cs typeface="Arial" charset="0"/>
              </a:rPr>
              <a:t> </a:t>
            </a:r>
            <a:r>
              <a:rPr lang="en-US" sz="2800" i="1" dirty="0">
                <a:latin typeface="+mj-lt"/>
                <a:cs typeface="Arial" charset="0"/>
              </a:rPr>
              <a:t>T</a:t>
            </a:r>
            <a:r>
              <a:rPr lang="en-US" sz="2800" i="1" baseline="-25000" dirty="0">
                <a:latin typeface="+mj-lt"/>
                <a:cs typeface="Arial" charset="0"/>
              </a:rPr>
              <a:t>c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800" i="1" dirty="0">
                <a:latin typeface="+mj-lt"/>
                <a:cs typeface="Arial" charset="0"/>
              </a:rPr>
              <a:t>		                 </a:t>
            </a:r>
            <a:r>
              <a:rPr lang="en-US" sz="2800" dirty="0">
                <a:latin typeface="+mj-lt"/>
                <a:cs typeface="Arial" charset="0"/>
              </a:rPr>
              <a:t>= (100 </a:t>
            </a:r>
            <a:r>
              <a:rPr lang="en-US" sz="2800" dirty="0">
                <a:latin typeface="+mj-lt"/>
                <a:cs typeface="Times New Roman" pitchFamily="18" charset="0"/>
              </a:rPr>
              <a:t>× 10</a:t>
            </a:r>
            <a:r>
              <a:rPr lang="en-US" sz="2800" baseline="30000" dirty="0">
                <a:latin typeface="+mj-lt"/>
                <a:cs typeface="Times New Roman" pitchFamily="18" charset="0"/>
              </a:rPr>
              <a:t>9</a:t>
            </a:r>
            <a:r>
              <a:rPr lang="en-US" sz="2800" dirty="0">
                <a:latin typeface="+mj-lt"/>
                <a:cs typeface="Arial" charset="0"/>
              </a:rPr>
              <a:t>)(4.12)(340  </a:t>
            </a:r>
            <a:r>
              <a:rPr lang="en-US" sz="2800" dirty="0">
                <a:latin typeface="+mj-lt"/>
                <a:cs typeface="Times New Roman" pitchFamily="18" charset="0"/>
              </a:rPr>
              <a:t>× 10</a:t>
            </a:r>
            <a:r>
              <a:rPr lang="en-US" sz="2800" baseline="30000" dirty="0">
                <a:latin typeface="+mj-lt"/>
                <a:cs typeface="Times New Roman" pitchFamily="18" charset="0"/>
              </a:rPr>
              <a:t>-12</a:t>
            </a:r>
            <a:r>
              <a:rPr lang="en-US" sz="2800" dirty="0">
                <a:latin typeface="+mj-lt"/>
                <a:cs typeface="Arial" charset="0"/>
              </a:rPr>
              <a:t>)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800" dirty="0">
                <a:latin typeface="+mj-lt"/>
                <a:cs typeface="Arial" charset="0"/>
              </a:rPr>
              <a:t>		                 = </a:t>
            </a:r>
            <a:r>
              <a:rPr lang="en-US" sz="2800" b="1" dirty="0">
                <a:latin typeface="+mj-lt"/>
                <a:cs typeface="Arial" charset="0"/>
              </a:rPr>
              <a:t>140 seconds</a:t>
            </a:r>
            <a:endParaRPr lang="en-US" sz="2800" b="1" dirty="0">
              <a:latin typeface="Times New Roman" pitchFamily="18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800" b="1" dirty="0">
                <a:latin typeface="+mj-lt"/>
                <a:cs typeface="Arial" charset="0"/>
              </a:rPr>
              <a:t>This is </a:t>
            </a:r>
            <a:r>
              <a:rPr lang="en-US" sz="2800" b="1" dirty="0">
                <a:solidFill>
                  <a:srgbClr val="C00000"/>
                </a:solidFill>
                <a:latin typeface="+mj-lt"/>
                <a:cs typeface="Arial" charset="0"/>
              </a:rPr>
              <a:t>slower</a:t>
            </a:r>
            <a:r>
              <a:rPr lang="en-US" sz="2800" b="1" dirty="0">
                <a:latin typeface="+mj-lt"/>
                <a:cs typeface="Arial" charset="0"/>
              </a:rPr>
              <a:t> than the single-cycle processor (84 sec.)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sz="2400" b="1" dirty="0">
              <a:latin typeface="+mj-lt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sz="2400" b="1" dirty="0">
              <a:latin typeface="+mj-lt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400" b="1" dirty="0">
                <a:latin typeface="+mj-lt"/>
                <a:cs typeface="Arial" charset="0"/>
              </a:rPr>
              <a:t>	</a:t>
            </a:r>
            <a:endParaRPr lang="en-US" sz="2400" dirty="0">
              <a:latin typeface="+mj-lt"/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chemeClr val="bg1"/>
                </a:solidFill>
                <a:latin typeface="+mj-lt"/>
              </a:rPr>
              <a:t>Multicycle</a:t>
            </a:r>
            <a:r>
              <a:rPr lang="en-US" sz="4400" dirty="0">
                <a:solidFill>
                  <a:schemeClr val="bg1"/>
                </a:solidFill>
                <a:latin typeface="+mj-lt"/>
              </a:rPr>
              <a:t> Performance Example</a:t>
            </a:r>
          </a:p>
        </p:txBody>
      </p:sp>
    </p:spTree>
    <p:extLst>
      <p:ext uri="{BB962C8B-B14F-4D97-AF65-F5344CB8AC3E}">
        <p14:creationId xmlns:p14="http://schemas.microsoft.com/office/powerpoint/2010/main" val="2220859335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2180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02191" name="Rectangle 1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14400" y="1143000"/>
            <a:ext cx="79248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3200" dirty="0">
                <a:latin typeface="+mj-lt"/>
                <a:cs typeface="Arial" charset="0"/>
              </a:rPr>
              <a:t>Replace Instruction and Data memories with a single unified memory – more realistic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chemeClr val="bg1"/>
                </a:solidFill>
                <a:latin typeface="+mj-lt"/>
              </a:rPr>
              <a:t>Multicycle</a:t>
            </a:r>
            <a:r>
              <a:rPr lang="en-US" sz="4400" dirty="0">
                <a:solidFill>
                  <a:schemeClr val="bg1"/>
                </a:solidFill>
                <a:latin typeface="+mj-lt"/>
              </a:rPr>
              <a:t> State Elements</a:t>
            </a:r>
          </a:p>
        </p:txBody>
      </p:sp>
      <p:pic>
        <p:nvPicPr>
          <p:cNvPr id="175211" name="Picture 10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0"/>
            <a:ext cx="8620125" cy="2769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7211992"/>
      </p:ext>
    </p:extLst>
  </p:cSld>
  <p:clrMapOvr>
    <a:masterClrMapping/>
  </p:clrMapOvr>
  <p:transition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3747" name="Rectangle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183748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57200" y="68759"/>
            <a:ext cx="8610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Processor Comparisons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242031"/>
              </p:ext>
            </p:extLst>
          </p:nvPr>
        </p:nvGraphicFramePr>
        <p:xfrm>
          <a:off x="557440" y="1272845"/>
          <a:ext cx="3721826" cy="198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19" name="Visio" r:id="rId7" imgW="5010049" imgH="2667000" progId="Visio.Drawing.15">
                  <p:embed/>
                </p:oleObj>
              </mc:Choice>
              <mc:Fallback>
                <p:oleObj name="Visio" r:id="rId7" imgW="5010049" imgH="2667000" progId="Visio.Drawing.15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57440" y="1272845"/>
                        <a:ext cx="3721826" cy="1981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6">
            <a:extLst>
              <a:ext uri="{FF2B5EF4-FFF2-40B4-BE49-F238E27FC236}">
                <a16:creationId xmlns:a16="http://schemas.microsoft.com/office/drawing/2014/main" id="{818F5520-B764-9B4C-9BAA-64112A6DD3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044245"/>
            <a:ext cx="3834007" cy="2232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5">
            <a:extLst>
              <a:ext uri="{FF2B5EF4-FFF2-40B4-BE49-F238E27FC236}">
                <a16:creationId xmlns:a16="http://schemas.microsoft.com/office/drawing/2014/main" id="{8E9A3417-4642-2444-86F9-F326014EB568}"/>
              </a:ext>
            </a:extLst>
          </p:cNvPr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57200" y="3429000"/>
            <a:ext cx="830580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2400" b="1" dirty="0">
                <a:latin typeface="+mj-lt"/>
                <a:cs typeface="Arial" charset="0"/>
              </a:rPr>
              <a:t>Single Cycle</a:t>
            </a:r>
            <a:r>
              <a:rPr lang="en-US" sz="2400" dirty="0">
                <a:latin typeface="+mj-lt"/>
                <a:cs typeface="Arial" charset="0"/>
              </a:rPr>
              <a:t>				</a:t>
            </a:r>
            <a:r>
              <a:rPr lang="en-US" sz="2400" b="1" dirty="0">
                <a:latin typeface="+mj-lt"/>
                <a:cs typeface="Arial" charset="0"/>
              </a:rPr>
              <a:t>Multicycle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2400" dirty="0">
                <a:latin typeface="+mj-lt"/>
                <a:cs typeface="Arial" charset="0"/>
              </a:rPr>
              <a:t>One cycle/instruction			3-5 cycles/instruction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2400" dirty="0">
                <a:latin typeface="+mj-lt"/>
                <a:cs typeface="Arial" charset="0"/>
              </a:rPr>
              <a:t>Long clock period			Shorter clock period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2400" dirty="0">
                <a:latin typeface="+mj-lt"/>
                <a:cs typeface="Arial" charset="0"/>
              </a:rPr>
              <a:t>Separate I and D Mem		Unified Memory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2400" dirty="0">
                <a:latin typeface="+mj-lt"/>
                <a:cs typeface="Arial" charset="0"/>
              </a:rPr>
              <a:t>Combinational controller		FSM controller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2400" dirty="0">
                <a:latin typeface="+mj-lt"/>
                <a:cs typeface="Arial" charset="0"/>
              </a:rPr>
              <a:t>Architectural State Only		Extra state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en-US" dirty="0">
              <a:latin typeface="+mj-lt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4321342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3202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203204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03206" name="Rectangle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14400" y="1143000"/>
            <a:ext cx="76962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3200" b="1" dirty="0">
                <a:solidFill>
                  <a:srgbClr val="0070C0"/>
                </a:solidFill>
                <a:latin typeface="+mj-lt"/>
                <a:cs typeface="Arial" charset="0"/>
              </a:rPr>
              <a:t>STEP 1: </a:t>
            </a:r>
            <a:r>
              <a:rPr lang="en-US" sz="3200" dirty="0">
                <a:latin typeface="+mj-lt"/>
                <a:cs typeface="Arial" charset="0"/>
              </a:rPr>
              <a:t>Fetch instruction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7200" y="68759"/>
            <a:ext cx="792480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900" dirty="0" err="1">
                <a:solidFill>
                  <a:schemeClr val="bg1"/>
                </a:solidFill>
                <a:latin typeface="+mj-lt"/>
              </a:rPr>
              <a:t>Multicycle</a:t>
            </a:r>
            <a:r>
              <a:rPr lang="en-US" sz="39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3900" dirty="0" err="1">
                <a:solidFill>
                  <a:schemeClr val="bg1"/>
                </a:solidFill>
                <a:latin typeface="+mj-lt"/>
              </a:rPr>
              <a:t>Datapath</a:t>
            </a:r>
            <a:r>
              <a:rPr lang="en-US" sz="3900" dirty="0">
                <a:solidFill>
                  <a:schemeClr val="bg1"/>
                </a:solidFill>
                <a:latin typeface="+mj-lt"/>
              </a:rPr>
              <a:t>: Instruction Fetch</a:t>
            </a:r>
          </a:p>
        </p:txBody>
      </p:sp>
      <p:pic>
        <p:nvPicPr>
          <p:cNvPr id="176235" name="Picture 10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578470"/>
            <a:ext cx="6172200" cy="2388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3988" y="4625836"/>
            <a:ext cx="5738812" cy="1089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2362200" y="5562600"/>
            <a:ext cx="2803973" cy="3485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LDR Rd, [Rn, imm12]</a:t>
            </a:r>
          </a:p>
        </p:txBody>
      </p:sp>
    </p:spTree>
    <p:extLst>
      <p:ext uri="{BB962C8B-B14F-4D97-AF65-F5344CB8AC3E}">
        <p14:creationId xmlns:p14="http://schemas.microsoft.com/office/powerpoint/2010/main" val="3997665605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3988" y="4625836"/>
            <a:ext cx="5738812" cy="1089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2362200" y="5562600"/>
            <a:ext cx="2803973" cy="3485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LDR Rd, [Rn, imm12]</a:t>
            </a:r>
          </a:p>
        </p:txBody>
      </p:sp>
      <p:sp>
        <p:nvSpPr>
          <p:cNvPr id="1205250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205252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57200" y="68759"/>
            <a:ext cx="7924800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00" dirty="0" err="1">
                <a:solidFill>
                  <a:schemeClr val="bg1"/>
                </a:solidFill>
                <a:latin typeface="+mj-lt"/>
              </a:rPr>
              <a:t>Multicycle</a:t>
            </a:r>
            <a:r>
              <a:rPr lang="en-US" sz="37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3700" dirty="0" err="1">
                <a:solidFill>
                  <a:schemeClr val="bg1"/>
                </a:solidFill>
                <a:latin typeface="+mj-lt"/>
              </a:rPr>
              <a:t>Datapath</a:t>
            </a:r>
            <a:r>
              <a:rPr lang="en-US" sz="3700" dirty="0">
                <a:solidFill>
                  <a:schemeClr val="bg1"/>
                </a:solidFill>
                <a:latin typeface="+mj-lt"/>
              </a:rPr>
              <a:t>: </a:t>
            </a:r>
            <a:r>
              <a:rPr lang="en-US" sz="37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LDR</a:t>
            </a:r>
            <a:r>
              <a:rPr lang="en-US" sz="3700" dirty="0">
                <a:solidFill>
                  <a:schemeClr val="bg1"/>
                </a:solidFill>
                <a:latin typeface="+mj-lt"/>
              </a:rPr>
              <a:t> Register Read</a:t>
            </a:r>
          </a:p>
        </p:txBody>
      </p:sp>
      <p:sp>
        <p:nvSpPr>
          <p:cNvPr id="10" name="Rectangle 3"/>
          <p:cNvSpPr txBox="1">
            <a:spLocks noChangeArrowheads="1"/>
          </p:cNvSpPr>
          <p:nvPr>
            <p:custDataLst>
              <p:tags r:id="rId3"/>
            </p:custDataLst>
          </p:nvPr>
        </p:nvSpPr>
        <p:spPr>
          <a:xfrm>
            <a:off x="914400" y="1143000"/>
            <a:ext cx="7696200" cy="495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b="1" dirty="0">
                <a:solidFill>
                  <a:srgbClr val="0070C0"/>
                </a:solidFill>
              </a:rPr>
              <a:t>STEP 2: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/>
              <a:t>Read source operands from RF</a:t>
            </a:r>
          </a:p>
        </p:txBody>
      </p:sp>
      <p:pic>
        <p:nvPicPr>
          <p:cNvPr id="177260" name="Picture 10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628267"/>
            <a:ext cx="6440266" cy="2997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3236749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3988" y="4625836"/>
            <a:ext cx="5738812" cy="1089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2362200" y="5562600"/>
            <a:ext cx="2803973" cy="3485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LDR Rd, [Rn, imm12]</a:t>
            </a:r>
          </a:p>
        </p:txBody>
      </p:sp>
      <p:sp>
        <p:nvSpPr>
          <p:cNvPr id="1208322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208324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57200" y="68759"/>
            <a:ext cx="792480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900" dirty="0" err="1">
                <a:solidFill>
                  <a:schemeClr val="bg1"/>
                </a:solidFill>
                <a:latin typeface="+mj-lt"/>
              </a:rPr>
              <a:t>Multicycle</a:t>
            </a:r>
            <a:r>
              <a:rPr lang="en-US" sz="39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3900" dirty="0" err="1">
                <a:solidFill>
                  <a:schemeClr val="bg1"/>
                </a:solidFill>
                <a:latin typeface="+mj-lt"/>
              </a:rPr>
              <a:t>Datapath</a:t>
            </a:r>
            <a:r>
              <a:rPr lang="en-US" sz="3900" dirty="0">
                <a:solidFill>
                  <a:schemeClr val="bg1"/>
                </a:solidFill>
                <a:latin typeface="+mj-lt"/>
              </a:rPr>
              <a:t>: </a:t>
            </a:r>
            <a:r>
              <a:rPr lang="en-US" sz="39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LDR</a:t>
            </a:r>
            <a:r>
              <a:rPr lang="en-US" sz="3900" dirty="0">
                <a:solidFill>
                  <a:schemeClr val="bg1"/>
                </a:solidFill>
                <a:latin typeface="+mj-lt"/>
              </a:rPr>
              <a:t> Address</a:t>
            </a:r>
          </a:p>
        </p:txBody>
      </p:sp>
      <p:sp>
        <p:nvSpPr>
          <p:cNvPr id="10" name="Rectangle 3"/>
          <p:cNvSpPr txBox="1">
            <a:spLocks noChangeArrowheads="1"/>
          </p:cNvSpPr>
          <p:nvPr>
            <p:custDataLst>
              <p:tags r:id="rId3"/>
            </p:custDataLst>
          </p:nvPr>
        </p:nvSpPr>
        <p:spPr>
          <a:xfrm>
            <a:off x="914400" y="1143000"/>
            <a:ext cx="7696200" cy="495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b="1" dirty="0">
                <a:solidFill>
                  <a:srgbClr val="0070C0"/>
                </a:solidFill>
              </a:rPr>
              <a:t>STEP 3: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/>
              <a:t>Compute the memory address</a:t>
            </a:r>
          </a:p>
        </p:txBody>
      </p:sp>
      <p:pic>
        <p:nvPicPr>
          <p:cNvPr id="179306" name="Picture 10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75" y="2018364"/>
            <a:ext cx="8836025" cy="2638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5341818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17131</TotalTime>
  <Words>1440</Words>
  <Application>Microsoft Macintosh PowerPoint</Application>
  <PresentationFormat>On-screen Show (4:3)</PresentationFormat>
  <Paragraphs>432</Paragraphs>
  <Slides>60</Slides>
  <Notes>60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8" baseType="lpstr">
      <vt:lpstr>ＭＳ Ｐゴシック</vt:lpstr>
      <vt:lpstr>Arial</vt:lpstr>
      <vt:lpstr>Arial Black</vt:lpstr>
      <vt:lpstr>Calibri</vt:lpstr>
      <vt:lpstr>Courier New</vt:lpstr>
      <vt:lpstr>Times New Roman</vt:lpstr>
      <vt:lpstr>Office Theme</vt:lpstr>
      <vt:lpstr>Visio</vt:lpstr>
      <vt:lpstr>Lecture 21:  Multicycle Processor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Harvey Mudd College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sharris</dc:creator>
  <cp:lastModifiedBy>Microsoft Office User</cp:lastModifiedBy>
  <cp:revision>128</cp:revision>
  <cp:lastPrinted>2018-01-16T16:40:17Z</cp:lastPrinted>
  <dcterms:created xsi:type="dcterms:W3CDTF">2012-08-07T04:56:47Z</dcterms:created>
  <dcterms:modified xsi:type="dcterms:W3CDTF">2019-11-09T13:56:17Z</dcterms:modified>
</cp:coreProperties>
</file>