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1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2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3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5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6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7.xml" ContentType="application/vnd.openxmlformats-officedocument.presentationml.notesSlide+xml"/>
  <Override PartName="/ppt/tags/tag45.xml" ContentType="application/vnd.openxmlformats-officedocument.presentationml.tags+xml"/>
  <Override PartName="/ppt/notesSlides/notesSlide18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9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20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1.xml" ContentType="application/vnd.openxmlformats-officedocument.presentationml.notesSlide+xml"/>
  <Override PartName="/ppt/tags/tag55.xml" ContentType="application/vnd.openxmlformats-officedocument.presentationml.tags+xml"/>
  <Override PartName="/ppt/notesSlides/notesSlide22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23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4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5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26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27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28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29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30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31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32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33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34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35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36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37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38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39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40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41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42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43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44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45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46.xml" ContentType="application/vnd.openxmlformats-officedocument.presentationml.notesSlide+xml"/>
  <Override PartName="/ppt/tags/tag125.xml" ContentType="application/vnd.openxmlformats-officedocument.presentationml.tags+xml"/>
  <Override PartName="/ppt/notesSlides/notesSlide47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48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49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50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51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384" r:id="rId2"/>
    <p:sldId id="385" r:id="rId3"/>
    <p:sldId id="415" r:id="rId4"/>
    <p:sldId id="416" r:id="rId5"/>
    <p:sldId id="549" r:id="rId6"/>
    <p:sldId id="550" r:id="rId7"/>
    <p:sldId id="587" r:id="rId8"/>
    <p:sldId id="594" r:id="rId9"/>
    <p:sldId id="595" r:id="rId10"/>
    <p:sldId id="596" r:id="rId11"/>
    <p:sldId id="551" r:id="rId12"/>
    <p:sldId id="651" r:id="rId13"/>
    <p:sldId id="597" r:id="rId14"/>
    <p:sldId id="599" r:id="rId15"/>
    <p:sldId id="543" r:id="rId16"/>
    <p:sldId id="598" r:id="rId17"/>
    <p:sldId id="417" r:id="rId18"/>
    <p:sldId id="418" r:id="rId19"/>
    <p:sldId id="600" r:id="rId20"/>
    <p:sldId id="546" r:id="rId21"/>
    <p:sldId id="601" r:id="rId22"/>
    <p:sldId id="548" r:id="rId23"/>
    <p:sldId id="652" r:id="rId24"/>
    <p:sldId id="653" r:id="rId25"/>
    <p:sldId id="663" r:id="rId26"/>
    <p:sldId id="666" r:id="rId27"/>
    <p:sldId id="542" r:id="rId28"/>
    <p:sldId id="554" r:id="rId29"/>
    <p:sldId id="655" r:id="rId30"/>
    <p:sldId id="654" r:id="rId31"/>
    <p:sldId id="656" r:id="rId32"/>
    <p:sldId id="657" r:id="rId33"/>
    <p:sldId id="667" r:id="rId34"/>
    <p:sldId id="658" r:id="rId35"/>
    <p:sldId id="555" r:id="rId36"/>
    <p:sldId id="659" r:id="rId37"/>
    <p:sldId id="660" r:id="rId38"/>
    <p:sldId id="661" r:id="rId39"/>
    <p:sldId id="420" r:id="rId40"/>
    <p:sldId id="662" r:id="rId41"/>
    <p:sldId id="423" r:id="rId42"/>
    <p:sldId id="603" r:id="rId43"/>
    <p:sldId id="556" r:id="rId44"/>
    <p:sldId id="557" r:id="rId45"/>
    <p:sldId id="559" r:id="rId46"/>
    <p:sldId id="558" r:id="rId47"/>
    <p:sldId id="429" r:id="rId48"/>
    <p:sldId id="430" r:id="rId49"/>
    <p:sldId id="431" r:id="rId50"/>
    <p:sldId id="560" r:id="rId51"/>
    <p:sldId id="604" r:id="rId52"/>
    <p:sldId id="435" r:id="rId5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88" autoAdjust="0"/>
    <p:restoredTop sz="90787" autoAdjust="0"/>
  </p:normalViewPr>
  <p:slideViewPr>
    <p:cSldViewPr>
      <p:cViewPr varScale="1">
        <p:scale>
          <a:sx n="86" d="100"/>
          <a:sy n="86" d="100"/>
        </p:scale>
        <p:origin x="84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58DC7-2DB0-F743-B206-666BD2CB356D}" type="datetimeFigureOut">
              <a:rPr lang="en-US" smtClean="0"/>
              <a:t>11/9/19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B4F19-52D0-CA4D-A6ED-ADA89533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36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11/9/19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D2E1503E-EACF-3142-AD1F-7CBD8573E1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DB4F368-4724-3841-AF0B-812A139452A8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F3080A3-914E-214E-94F9-BAD243FFF5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65B9C15-9878-DC40-B9B9-8BA996DE7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2145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10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53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11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21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12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96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13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07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14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4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9A03F2-2321-4F48-A899-1BD0031E880D}" type="slidenum">
              <a:rPr lang="en-US"/>
              <a:pPr/>
              <a:t>15</a:t>
            </a:fld>
            <a:endParaRPr lang="en-US"/>
          </a:p>
        </p:txBody>
      </p:sp>
      <p:sp>
        <p:nvSpPr>
          <p:cNvPr id="148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82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16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96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59057C-BDDE-4681-B946-256AB01FDE58}" type="slidenum">
              <a:rPr lang="en-US"/>
              <a:pPr/>
              <a:t>17</a:t>
            </a:fld>
            <a:endParaRPr lang="en-US"/>
          </a:p>
        </p:txBody>
      </p:sp>
      <p:sp>
        <p:nvSpPr>
          <p:cNvPr id="137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3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28B51-CF9E-468C-84F0-CAC51ED7FFBF}" type="slidenum">
              <a:rPr lang="en-US"/>
              <a:pPr/>
              <a:t>18</a:t>
            </a:fld>
            <a:endParaRPr lang="en-US"/>
          </a:p>
        </p:txBody>
      </p:sp>
      <p:sp>
        <p:nvSpPr>
          <p:cNvPr id="137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70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19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77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62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9A03F2-2321-4F48-A899-1BD0031E880D}" type="slidenum">
              <a:rPr lang="en-US"/>
              <a:pPr/>
              <a:t>20</a:t>
            </a:fld>
            <a:endParaRPr lang="en-US"/>
          </a:p>
        </p:txBody>
      </p:sp>
      <p:sp>
        <p:nvSpPr>
          <p:cNvPr id="148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380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21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885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04A31-E7AA-49B9-AB13-6ACD4B3FFBA8}" type="slidenum">
              <a:rPr lang="en-US"/>
              <a:pPr/>
              <a:t>22</a:t>
            </a:fld>
            <a:endParaRPr lang="en-US"/>
          </a:p>
        </p:txBody>
      </p:sp>
      <p:sp>
        <p:nvSpPr>
          <p:cNvPr id="137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353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23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587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24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886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25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001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26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873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27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80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28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85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29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28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A40A60-4161-4AA9-B4A0-BB2E25B9069F}" type="slidenum">
              <a:rPr lang="en-US"/>
              <a:pPr/>
              <a:t>3</a:t>
            </a:fld>
            <a:endParaRPr lang="en-US"/>
          </a:p>
        </p:txBody>
      </p:sp>
      <p:sp>
        <p:nvSpPr>
          <p:cNvPr id="137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68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039FB-68DD-4C18-92F0-0C883BEBA8EB}" type="slidenum">
              <a:rPr lang="en-US"/>
              <a:pPr/>
              <a:t>30</a:t>
            </a:fld>
            <a:endParaRPr lang="en-US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8608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31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988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32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876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33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495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34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535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35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814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9A03F2-2321-4F48-A899-1BD0031E880D}" type="slidenum">
              <a:rPr lang="en-US"/>
              <a:pPr/>
              <a:t>36</a:t>
            </a:fld>
            <a:endParaRPr lang="en-US"/>
          </a:p>
        </p:txBody>
      </p:sp>
      <p:sp>
        <p:nvSpPr>
          <p:cNvPr id="148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329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37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706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38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349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43838E-1E82-43E4-B8DE-813DBE74A75D}" type="slidenum">
              <a:rPr lang="en-US"/>
              <a:pPr/>
              <a:t>39</a:t>
            </a:fld>
            <a:endParaRPr lang="en-US"/>
          </a:p>
        </p:txBody>
      </p:sp>
      <p:sp>
        <p:nvSpPr>
          <p:cNvPr id="137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68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4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671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43838E-1E82-43E4-B8DE-813DBE74A75D}" type="slidenum">
              <a:rPr lang="en-US"/>
              <a:pPr/>
              <a:t>40</a:t>
            </a:fld>
            <a:endParaRPr lang="en-US"/>
          </a:p>
        </p:txBody>
      </p:sp>
      <p:sp>
        <p:nvSpPr>
          <p:cNvPr id="137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321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994F5-F061-44A3-908C-7C3DEF08D5CA}" type="slidenum">
              <a:rPr lang="en-US"/>
              <a:pPr/>
              <a:t>41</a:t>
            </a:fld>
            <a:endParaRPr lang="en-US"/>
          </a:p>
        </p:txBody>
      </p:sp>
      <p:sp>
        <p:nvSpPr>
          <p:cNvPr id="138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911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994F5-F061-44A3-908C-7C3DEF08D5CA}" type="slidenum">
              <a:rPr lang="en-US"/>
              <a:pPr/>
              <a:t>42</a:t>
            </a:fld>
            <a:endParaRPr lang="en-US"/>
          </a:p>
        </p:txBody>
      </p:sp>
      <p:sp>
        <p:nvSpPr>
          <p:cNvPr id="138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459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994F5-F061-44A3-908C-7C3DEF08D5CA}" type="slidenum">
              <a:rPr lang="en-US"/>
              <a:pPr/>
              <a:t>43</a:t>
            </a:fld>
            <a:endParaRPr lang="en-US"/>
          </a:p>
        </p:txBody>
      </p:sp>
      <p:sp>
        <p:nvSpPr>
          <p:cNvPr id="138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738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994F5-F061-44A3-908C-7C3DEF08D5CA}" type="slidenum">
              <a:rPr lang="en-US"/>
              <a:pPr/>
              <a:t>44</a:t>
            </a:fld>
            <a:endParaRPr lang="en-US"/>
          </a:p>
        </p:txBody>
      </p:sp>
      <p:sp>
        <p:nvSpPr>
          <p:cNvPr id="138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22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994F5-F061-44A3-908C-7C3DEF08D5CA}" type="slidenum">
              <a:rPr lang="en-US"/>
              <a:pPr/>
              <a:t>45</a:t>
            </a:fld>
            <a:endParaRPr lang="en-US"/>
          </a:p>
        </p:txBody>
      </p:sp>
      <p:sp>
        <p:nvSpPr>
          <p:cNvPr id="138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497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994F5-F061-44A3-908C-7C3DEF08D5CA}" type="slidenum">
              <a:rPr lang="en-US"/>
              <a:pPr/>
              <a:t>46</a:t>
            </a:fld>
            <a:endParaRPr lang="en-US"/>
          </a:p>
        </p:txBody>
      </p:sp>
      <p:sp>
        <p:nvSpPr>
          <p:cNvPr id="138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8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D9DE6C-94EB-4595-8F93-B562C19E80F3}" type="slidenum">
              <a:rPr lang="en-US"/>
              <a:pPr/>
              <a:t>47</a:t>
            </a:fld>
            <a:endParaRPr lang="en-US"/>
          </a:p>
        </p:txBody>
      </p:sp>
      <p:sp>
        <p:nvSpPr>
          <p:cNvPr id="153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111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7116BC-9845-471E-87D1-5CAE8EC4FE68}" type="slidenum">
              <a:rPr lang="en-US"/>
              <a:pPr/>
              <a:t>48</a:t>
            </a:fld>
            <a:endParaRPr lang="en-US"/>
          </a:p>
        </p:txBody>
      </p:sp>
      <p:sp>
        <p:nvSpPr>
          <p:cNvPr id="138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293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3AA932-E6E5-4D21-89D3-9B7F63FC33F5}" type="slidenum">
              <a:rPr lang="en-US"/>
              <a:pPr/>
              <a:t>49</a:t>
            </a:fld>
            <a:endParaRPr lang="en-US"/>
          </a:p>
        </p:txBody>
      </p:sp>
      <p:sp>
        <p:nvSpPr>
          <p:cNvPr id="138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03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5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9968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4D85A-B427-48AE-B378-B47345FE1CD1}" type="slidenum">
              <a:rPr lang="en-US"/>
              <a:pPr/>
              <a:t>50</a:t>
            </a:fld>
            <a:endParaRPr lang="en-US"/>
          </a:p>
        </p:txBody>
      </p:sp>
      <p:sp>
        <p:nvSpPr>
          <p:cNvPr id="150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2106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4D85A-B427-48AE-B378-B47345FE1CD1}" type="slidenum">
              <a:rPr lang="en-US"/>
              <a:pPr/>
              <a:t>51</a:t>
            </a:fld>
            <a:endParaRPr lang="en-US"/>
          </a:p>
        </p:txBody>
      </p:sp>
      <p:sp>
        <p:nvSpPr>
          <p:cNvPr id="150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996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892480-A986-40A2-BCD8-1F86C64961F0}" type="slidenum">
              <a:rPr lang="en-US"/>
              <a:pPr/>
              <a:t>52</a:t>
            </a:fld>
            <a:endParaRPr lang="en-US"/>
          </a:p>
        </p:txBody>
      </p:sp>
      <p:sp>
        <p:nvSpPr>
          <p:cNvPr id="150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87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6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62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7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0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8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9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2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Chapter 1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Lecture 20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12C447-90FA-420C-B74C-1A635C444937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E7ED6BBA-2425-4A43-B586-383F2BB07C4C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DCC2DC-EBCD-44EE-92DB-9C06DDE632FD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1-&lt;</a:t>
            </a:r>
            <a:fld id="{B4FEF99E-A19F-4A0B-A62E-3729EECDD90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0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9F7ADD3E-E1D6-46D5-BCAD-B4AEBA813F75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6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E0959C-64E3-5747-B117-D63FEC92B5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85800" y="6248400"/>
            <a:ext cx="777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230745-C281-EA47-9BE8-AF4FC50421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1BE0502-0B5A-424E-B7C7-93BA69F8CCD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5E0733-E7CE-8A4B-993C-38564D01BA3B}"/>
              </a:ext>
            </a:extLst>
          </p:cNvPr>
          <p:cNvSpPr/>
          <p:nvPr userDrawn="1"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4763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11/9/19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Visio_Drawing1616161.vsdx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6.e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Visio_Drawing161616.vsdx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image" Target="../media/image12.emf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7" Type="http://schemas.openxmlformats.org/officeDocument/2006/relationships/image" Target="../media/image14.pn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notesSlide" Target="../notesSlides/notesSlide3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42.xml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notesSlide" Target="../notesSlides/notesSlide44.xml"/><Relationship Id="rId4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21.xml"/><Relationship Id="rId7" Type="http://schemas.openxmlformats.org/officeDocument/2006/relationships/image" Target="../media/image17.emf"/><Relationship Id="rId2" Type="http://schemas.openxmlformats.org/officeDocument/2006/relationships/tags" Target="../tags/tag120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Visio_Drawing181818.vsdx"/><Relationship Id="rId5" Type="http://schemas.openxmlformats.org/officeDocument/2006/relationships/notesSlide" Target="../notesSlides/notesSlide45.xml"/><Relationship Id="rId4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46.xml"/><Relationship Id="rId4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48.xml"/><Relationship Id="rId4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5" Type="http://schemas.openxmlformats.org/officeDocument/2006/relationships/notesSlide" Target="../notesSlides/notesSlide49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notesSlide" Target="../notesSlides/notesSlide5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notesSlide" Target="../notesSlides/notesSlide5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5" Type="http://schemas.openxmlformats.org/officeDocument/2006/relationships/notesSlide" Target="../notesSlides/notesSlide52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DA1E0682-7980-454F-944D-3280DDBF53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53000" y="2743200"/>
            <a:ext cx="4191000" cy="1524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Lecture 20: </a:t>
            </a:r>
            <a:b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Single Cycle</a:t>
            </a:r>
            <a:br>
              <a:rPr lang="en-US" altLang="en-US" sz="24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Processor Controller</a:t>
            </a:r>
          </a:p>
        </p:txBody>
      </p:sp>
      <p:sp>
        <p:nvSpPr>
          <p:cNvPr id="15362" name="Line 4">
            <a:extLst>
              <a:ext uri="{FF2B5EF4-FFF2-40B4-BE49-F238E27FC236}">
                <a16:creationId xmlns:a16="http://schemas.microsoft.com/office/drawing/2014/main" id="{27BFFB2D-1369-824C-8077-7F4215AD1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Line 5">
            <a:extLst>
              <a:ext uri="{FF2B5EF4-FFF2-40B4-BE49-F238E27FC236}">
                <a16:creationId xmlns:a16="http://schemas.microsoft.com/office/drawing/2014/main" id="{00A5256B-DC5F-F743-9B70-2FEBC0BE8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6">
            <a:extLst>
              <a:ext uri="{FF2B5EF4-FFF2-40B4-BE49-F238E27FC236}">
                <a16:creationId xmlns:a16="http://schemas.microsoft.com/office/drawing/2014/main" id="{09C03B16-F696-DD4B-A3C9-E4EED7E1F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7">
            <a:extLst>
              <a:ext uri="{FF2B5EF4-FFF2-40B4-BE49-F238E27FC236}">
                <a16:creationId xmlns:a16="http://schemas.microsoft.com/office/drawing/2014/main" id="{4AC4167B-AAA7-AB42-91B4-957EBBDC27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6294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6" name="Picture 1" descr="ddcacover.jpg">
            <a:extLst>
              <a:ext uri="{FF2B5EF4-FFF2-40B4-BE49-F238E27FC236}">
                <a16:creationId xmlns:a16="http://schemas.microsoft.com/office/drawing/2014/main" id="{6A47BA2A-8CE9-8946-BF46-969BB12C9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447800"/>
            <a:ext cx="45386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2">
            <a:extLst>
              <a:ext uri="{FF2B5EF4-FFF2-40B4-BE49-F238E27FC236}">
                <a16:creationId xmlns:a16="http://schemas.microsoft.com/office/drawing/2014/main" id="{5FD2FB04-88C7-144F-9589-7AA8323E7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dirty="0">
                <a:latin typeface="Arial Black" panose="020B0604020202020204" pitchFamily="34" charset="0"/>
              </a:rPr>
              <a:t>E85</a:t>
            </a:r>
            <a:r>
              <a:rPr lang="en-US" altLang="en-US" dirty="0">
                <a:latin typeface="Arial Black" panose="020B0604020202020204" pitchFamily="34" charset="0"/>
              </a:rPr>
              <a:t> Digital Design &amp; Computer Engineering</a:t>
            </a:r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57818D-043C-5041-8E5C-3EE514FA6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00" y="51689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89948"/>
      </p:ext>
    </p:extLst>
  </p:cSld>
  <p:clrMapOvr>
    <a:masterClrMapping/>
  </p:clrMapOvr>
  <p:transition advTm="7000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2400" y="1066800"/>
            <a:ext cx="5400582" cy="3657600"/>
            <a:chOff x="381000" y="1066800"/>
            <a:chExt cx="6863239" cy="4648200"/>
          </a:xfrm>
        </p:grpSpPr>
        <p:pic>
          <p:nvPicPr>
            <p:cNvPr id="11" name="Picture 1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066800"/>
              <a:ext cx="6710839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381000" y="5257800"/>
              <a:ext cx="1828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Single-Cycle Control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0200" y="1187708"/>
            <a:ext cx="3733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i="1" dirty="0"/>
              <a:t>FlagW</a:t>
            </a:r>
            <a:r>
              <a:rPr lang="en-US" sz="2200" b="1" baseline="-25000" dirty="0"/>
              <a:t>1:0</a:t>
            </a:r>
            <a:r>
              <a:rPr lang="en-US" sz="2200" b="1" dirty="0"/>
              <a:t>:</a:t>
            </a:r>
            <a:r>
              <a:rPr lang="en-US" sz="2200" dirty="0"/>
              <a:t> Flag Write signal, asserted when </a:t>
            </a:r>
            <a:r>
              <a:rPr lang="en-US" sz="2200" i="1" dirty="0" err="1"/>
              <a:t>ALUFlags</a:t>
            </a:r>
            <a:r>
              <a:rPr lang="en-US" sz="2200" dirty="0"/>
              <a:t> should be saved (i.e., on instruction with S=1)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ourier" pitchFamily="49" charset="0"/>
              </a:rPr>
              <a:t>ADD</a:t>
            </a:r>
            <a:r>
              <a:rPr lang="en-US" sz="2200" dirty="0"/>
              <a:t>, </a:t>
            </a:r>
            <a:r>
              <a:rPr lang="en-US" sz="2200" dirty="0">
                <a:latin typeface="Courier" pitchFamily="49" charset="0"/>
              </a:rPr>
              <a:t>SUB</a:t>
            </a:r>
            <a:r>
              <a:rPr lang="en-US" sz="2200" dirty="0"/>
              <a:t> update all flags (</a:t>
            </a:r>
            <a:r>
              <a:rPr lang="en-US" sz="2200" b="1" dirty="0"/>
              <a:t>NZCV</a:t>
            </a:r>
            <a:r>
              <a:rPr lang="en-US" sz="22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ourier" pitchFamily="49" charset="0"/>
              </a:rPr>
              <a:t>AND</a:t>
            </a:r>
            <a:r>
              <a:rPr lang="en-US" sz="2200" dirty="0"/>
              <a:t>, </a:t>
            </a:r>
            <a:r>
              <a:rPr lang="en-US" sz="2200" dirty="0">
                <a:latin typeface="Courier" pitchFamily="49" charset="0"/>
              </a:rPr>
              <a:t>ORR</a:t>
            </a:r>
            <a:r>
              <a:rPr lang="en-US" sz="2200" dirty="0"/>
              <a:t> only update </a:t>
            </a:r>
            <a:r>
              <a:rPr lang="en-US" sz="2200" b="1" dirty="0"/>
              <a:t>NZ</a:t>
            </a:r>
            <a:r>
              <a:rPr lang="en-US" sz="2200" dirty="0"/>
              <a:t> flags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So, two bits needed:</a:t>
            </a:r>
          </a:p>
          <a:p>
            <a:pPr lvl="1"/>
            <a:r>
              <a:rPr lang="en-US" sz="2200" b="1" i="1" dirty="0"/>
              <a:t>	FlagW</a:t>
            </a:r>
            <a:r>
              <a:rPr lang="en-US" sz="2200" b="1" baseline="-25000" dirty="0"/>
              <a:t>1</a:t>
            </a:r>
            <a:r>
              <a:rPr lang="en-US" sz="2200" baseline="-25000" dirty="0"/>
              <a:t> </a:t>
            </a:r>
            <a:r>
              <a:rPr lang="en-US" sz="2200" dirty="0"/>
              <a:t>= 1: </a:t>
            </a:r>
            <a:r>
              <a:rPr lang="en-US" sz="2200" i="1" dirty="0"/>
              <a:t>NZ </a:t>
            </a:r>
            <a:r>
              <a:rPr lang="en-US" sz="2200" dirty="0"/>
              <a:t>saved  	(</a:t>
            </a:r>
            <a:r>
              <a:rPr lang="en-US" sz="2200" i="1" dirty="0"/>
              <a:t>ALUFlags</a:t>
            </a:r>
            <a:r>
              <a:rPr lang="en-US" sz="2200" baseline="-25000" dirty="0"/>
              <a:t>3:2</a:t>
            </a:r>
            <a:r>
              <a:rPr lang="en-US" sz="2200" dirty="0"/>
              <a:t> saved)</a:t>
            </a:r>
          </a:p>
          <a:p>
            <a:pPr lvl="1"/>
            <a:r>
              <a:rPr lang="en-US" sz="2200" b="1" i="1" dirty="0"/>
              <a:t>	FlagW</a:t>
            </a:r>
            <a:r>
              <a:rPr lang="en-US" sz="2200" b="1" baseline="-25000" dirty="0"/>
              <a:t>0</a:t>
            </a:r>
            <a:r>
              <a:rPr lang="en-US" sz="2200" baseline="-25000" dirty="0"/>
              <a:t> </a:t>
            </a:r>
            <a:r>
              <a:rPr lang="en-US" sz="2200" dirty="0"/>
              <a:t>= 1: </a:t>
            </a:r>
            <a:r>
              <a:rPr lang="en-US" sz="2200" i="1" dirty="0"/>
              <a:t>CV</a:t>
            </a:r>
            <a:r>
              <a:rPr lang="en-US" sz="2200" dirty="0"/>
              <a:t> saved 	(</a:t>
            </a:r>
            <a:r>
              <a:rPr lang="en-US" sz="2200" i="1" dirty="0"/>
              <a:t>ALUFlags</a:t>
            </a:r>
            <a:r>
              <a:rPr lang="en-US" sz="2200" baseline="-25000" dirty="0"/>
              <a:t>1:0</a:t>
            </a:r>
            <a:r>
              <a:rPr lang="en-US" sz="2200" dirty="0"/>
              <a:t> saved)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14" name="Oval 13"/>
          <p:cNvSpPr/>
          <p:nvPr/>
        </p:nvSpPr>
        <p:spPr>
          <a:xfrm>
            <a:off x="2285999" y="2057400"/>
            <a:ext cx="990601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7859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152618" y="1098429"/>
            <a:ext cx="6924582" cy="4689745"/>
            <a:chOff x="381000" y="1066800"/>
            <a:chExt cx="6863239" cy="4648200"/>
          </a:xfrm>
        </p:grpSpPr>
        <p:pic>
          <p:nvPicPr>
            <p:cNvPr id="14" name="Picture 1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066800"/>
              <a:ext cx="6710839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381000" y="5257800"/>
              <a:ext cx="1828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Single-Cycle Control</a:t>
            </a:r>
          </a:p>
        </p:txBody>
      </p:sp>
    </p:spTree>
    <p:extLst>
      <p:ext uri="{BB962C8B-B14F-4D97-AF65-F5344CB8AC3E}">
        <p14:creationId xmlns:p14="http://schemas.microsoft.com/office/powerpoint/2010/main" val="22490045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Single-Cycle Control: Decoder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90600" y="1066800"/>
            <a:ext cx="7772400" cy="4721374"/>
            <a:chOff x="990600" y="1066800"/>
            <a:chExt cx="7772400" cy="4721374"/>
          </a:xfrm>
        </p:grpSpPr>
        <p:grpSp>
          <p:nvGrpSpPr>
            <p:cNvPr id="13" name="Group 12"/>
            <p:cNvGrpSpPr/>
            <p:nvPr/>
          </p:nvGrpSpPr>
          <p:grpSpPr>
            <a:xfrm>
              <a:off x="1152618" y="1098429"/>
              <a:ext cx="6924582" cy="4689745"/>
              <a:chOff x="381000" y="1066800"/>
              <a:chExt cx="6863239" cy="4648200"/>
            </a:xfrm>
          </p:grpSpPr>
          <p:pic>
            <p:nvPicPr>
              <p:cNvPr id="14" name="Picture 10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066800"/>
                <a:ext cx="6710839" cy="464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381000" y="5257800"/>
                <a:ext cx="18288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5029200" y="1066800"/>
              <a:ext cx="3733800" cy="30925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90600" y="1066800"/>
              <a:ext cx="4267200" cy="1339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740383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38669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28473"/>
            <a:ext cx="4419600" cy="48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236345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Submodules: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Main Decoder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ALU Decoder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PC Logic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Single-Cycle Control: Decoder</a:t>
            </a:r>
          </a:p>
        </p:txBody>
      </p:sp>
    </p:spTree>
    <p:extLst>
      <p:ext uri="{BB962C8B-B14F-4D97-AF65-F5344CB8AC3E}">
        <p14:creationId xmlns:p14="http://schemas.microsoft.com/office/powerpoint/2010/main" val="344975782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38669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28473"/>
            <a:ext cx="4419600" cy="48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236345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Submodules: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70C0"/>
                </a:solidFill>
              </a:rPr>
              <a:t>Main Decoder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ALU Decoder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PC Logic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Single-Cycle Control: Decoder</a:t>
            </a:r>
          </a:p>
        </p:txBody>
      </p:sp>
    </p:spTree>
    <p:extLst>
      <p:ext uri="{BB962C8B-B14F-4D97-AF65-F5344CB8AC3E}">
        <p14:creationId xmlns:p14="http://schemas.microsoft.com/office/powerpoint/2010/main" val="364230221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7878" name="Group 6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/>
          </p:nvPr>
        </p:nvGraphicFramePr>
        <p:xfrm>
          <a:off x="609600" y="1295400"/>
          <a:ext cx="7696196" cy="4038599"/>
        </p:xfrm>
        <a:graphic>
          <a:graphicData uri="http://schemas.openxmlformats.org/drawingml/2006/table">
            <a:tbl>
              <a:tblPr/>
              <a:tblGrid>
                <a:gridCol w="492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4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60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49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66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32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495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495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50346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Funct</a:t>
                      </a:r>
                      <a:r>
                        <a:rPr kumimoji="0" lang="en-US" sz="18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Funct</a:t>
                      </a:r>
                      <a:r>
                        <a:rPr kumimoji="0" lang="en-US" sz="18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Branch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MemtoReg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MemW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ALUSrc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ImmSrc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RegW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RegSrc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ALUOp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02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DP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02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DP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Imm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02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STR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02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LDR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02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B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878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78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Control Unit: Main Decoder</a:t>
            </a:r>
          </a:p>
        </p:txBody>
      </p:sp>
    </p:spTree>
    <p:extLst>
      <p:ext uri="{BB962C8B-B14F-4D97-AF65-F5344CB8AC3E}">
        <p14:creationId xmlns:p14="http://schemas.microsoft.com/office/powerpoint/2010/main" val="388163528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Single-Cycle Control: Decoder</a:t>
            </a:r>
          </a:p>
        </p:txBody>
      </p:sp>
      <p:pic>
        <p:nvPicPr>
          <p:cNvPr id="238669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28473"/>
            <a:ext cx="4419600" cy="48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236345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Submodules: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Main Decoder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70C0"/>
                </a:solidFill>
              </a:rPr>
              <a:t>ALU Decoder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PC Logic</a:t>
            </a:r>
          </a:p>
        </p:txBody>
      </p:sp>
    </p:spTree>
    <p:extLst>
      <p:ext uri="{BB962C8B-B14F-4D97-AF65-F5344CB8AC3E}">
        <p14:creationId xmlns:p14="http://schemas.microsoft.com/office/powerpoint/2010/main" val="162679356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038" name="Picture 1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983" y="1828800"/>
            <a:ext cx="438074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675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1226757" name="Group 5"/>
          <p:cNvGraphicFramePr>
            <a:graphicFrameLocks noGrp="1"/>
          </p:cNvGraphicFramePr>
          <p:nvPr>
            <p:custDataLst>
              <p:tags r:id="rId2"/>
            </p:custDataLst>
            <p:extLst/>
          </p:nvPr>
        </p:nvGraphicFramePr>
        <p:xfrm>
          <a:off x="533400" y="1981200"/>
          <a:ext cx="3657600" cy="2381250"/>
        </p:xfrm>
        <a:graphic>
          <a:graphicData uri="http://schemas.openxmlformats.org/drawingml/2006/table">
            <a:tbl>
              <a:tblPr/>
              <a:tblGrid>
                <a:gridCol w="2161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ALUControl</a:t>
                      </a:r>
                      <a:r>
                        <a:rPr kumimoji="0" lang="en-US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1:0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Add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Subtract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Review: ALU</a:t>
            </a:r>
          </a:p>
        </p:txBody>
      </p:sp>
    </p:spTree>
    <p:extLst>
      <p:ext uri="{BB962C8B-B14F-4D97-AF65-F5344CB8AC3E}">
        <p14:creationId xmlns:p14="http://schemas.microsoft.com/office/powerpoint/2010/main" val="63442797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Review: ALU</a:t>
            </a:r>
          </a:p>
        </p:txBody>
      </p:sp>
      <p:pic>
        <p:nvPicPr>
          <p:cNvPr id="169064" name="Picture 1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45779"/>
            <a:ext cx="6553200" cy="474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05650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Single-Cycle Control: Decoder</a:t>
            </a:r>
          </a:p>
        </p:txBody>
      </p:sp>
      <p:pic>
        <p:nvPicPr>
          <p:cNvPr id="238669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28473"/>
            <a:ext cx="4419600" cy="48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236345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Submodules: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Main Decoder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70C0"/>
                </a:solidFill>
              </a:rPr>
              <a:t>ALU Decoder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PC Logic</a:t>
            </a:r>
          </a:p>
        </p:txBody>
      </p:sp>
    </p:spTree>
    <p:extLst>
      <p:ext uri="{BB962C8B-B14F-4D97-AF65-F5344CB8AC3E}">
        <p14:creationId xmlns:p14="http://schemas.microsoft.com/office/powerpoint/2010/main" val="162265251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6858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/>
              <a:t>Single Cycle Processor Controller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Lecture 20</a:t>
            </a:r>
          </a:p>
        </p:txBody>
      </p:sp>
    </p:spTree>
    <p:extLst>
      <p:ext uri="{BB962C8B-B14F-4D97-AF65-F5344CB8AC3E}">
        <p14:creationId xmlns:p14="http://schemas.microsoft.com/office/powerpoint/2010/main" val="631983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7878" name="Group 6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/>
          </p:nvPr>
        </p:nvGraphicFramePr>
        <p:xfrm>
          <a:off x="1066801" y="1097280"/>
          <a:ext cx="7162799" cy="3931920"/>
        </p:xfrm>
        <a:graphic>
          <a:graphicData uri="http://schemas.openxmlformats.org/drawingml/2006/table">
            <a:tbl>
              <a:tblPr/>
              <a:tblGrid>
                <a:gridCol w="1012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9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0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28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99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665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ALUOp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Funct</a:t>
                      </a:r>
                      <a:r>
                        <a:rPr kumimoji="0" lang="en-US" sz="18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4:1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cmd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Funct</a:t>
                      </a:r>
                      <a:r>
                        <a:rPr kumimoji="0" lang="en-US" sz="18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ALUControl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1:0</a:t>
                      </a:r>
                      <a:endParaRPr kumimoji="0" lang="en-US" sz="18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FlagW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1:0</a:t>
                      </a:r>
                      <a:endParaRPr kumimoji="0" lang="en-US" sz="18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3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Not DP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31">
                <a:tc rowSpan="8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ADD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31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731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SUB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731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31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31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31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ORR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31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4878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78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Control Unit: ALU Decoder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502920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i="1" dirty="0">
                <a:solidFill>
                  <a:srgbClr val="0070C0"/>
                </a:solidFill>
              </a:rPr>
              <a:t>FlagW</a:t>
            </a:r>
            <a:r>
              <a:rPr lang="en-US" sz="2200" b="1" baseline="-25000" dirty="0">
                <a:solidFill>
                  <a:srgbClr val="0070C0"/>
                </a:solidFill>
              </a:rPr>
              <a:t>1</a:t>
            </a:r>
            <a:r>
              <a:rPr lang="en-US" sz="2200" baseline="-25000" dirty="0"/>
              <a:t> </a:t>
            </a:r>
            <a:r>
              <a:rPr lang="en-US" sz="2200" dirty="0"/>
              <a:t>= 1: </a:t>
            </a:r>
            <a:r>
              <a:rPr lang="en-US" sz="2200" i="1" dirty="0"/>
              <a:t>NZ</a:t>
            </a:r>
            <a:r>
              <a:rPr lang="en-US" sz="2200" dirty="0"/>
              <a:t> (</a:t>
            </a:r>
            <a:r>
              <a:rPr lang="en-US" sz="2200" i="1" dirty="0"/>
              <a:t>Flags</a:t>
            </a:r>
            <a:r>
              <a:rPr lang="en-US" sz="2200" baseline="-25000" dirty="0"/>
              <a:t>3:2</a:t>
            </a:r>
            <a:r>
              <a:rPr lang="en-US" sz="2200" dirty="0"/>
              <a:t>) should be saved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i="1" dirty="0">
                <a:solidFill>
                  <a:srgbClr val="0070C0"/>
                </a:solidFill>
              </a:rPr>
              <a:t>FlagW</a:t>
            </a:r>
            <a:r>
              <a:rPr lang="en-US" sz="2200" b="1" baseline="-25000" dirty="0">
                <a:solidFill>
                  <a:srgbClr val="0070C0"/>
                </a:solidFill>
              </a:rPr>
              <a:t>0</a:t>
            </a:r>
            <a:r>
              <a:rPr lang="en-US" sz="2200" baseline="-25000" dirty="0"/>
              <a:t> </a:t>
            </a:r>
            <a:r>
              <a:rPr lang="en-US" sz="2200" dirty="0"/>
              <a:t>= 1: </a:t>
            </a:r>
            <a:r>
              <a:rPr lang="en-US" sz="2200" i="1" dirty="0"/>
              <a:t>CV</a:t>
            </a:r>
            <a:r>
              <a:rPr lang="en-US" sz="2200" dirty="0"/>
              <a:t> (</a:t>
            </a:r>
            <a:r>
              <a:rPr lang="en-US" sz="2200" i="1" dirty="0"/>
              <a:t>Flags</a:t>
            </a:r>
            <a:r>
              <a:rPr lang="en-US" sz="2200" baseline="-25000" dirty="0"/>
              <a:t>1:0</a:t>
            </a:r>
            <a:r>
              <a:rPr lang="en-US" sz="2200" dirty="0"/>
              <a:t>) should be saved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7243898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Single-Cycle Control: Decoder</a:t>
            </a:r>
          </a:p>
        </p:txBody>
      </p:sp>
      <p:pic>
        <p:nvPicPr>
          <p:cNvPr id="238669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28473"/>
            <a:ext cx="4419600" cy="48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236345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Submodules: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Main Decoder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ALU Decoder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70C0"/>
                </a:solidFill>
              </a:rPr>
              <a:t>PC Logic</a:t>
            </a:r>
          </a:p>
        </p:txBody>
      </p:sp>
    </p:spTree>
    <p:extLst>
      <p:ext uri="{BB962C8B-B14F-4D97-AF65-F5344CB8AC3E}">
        <p14:creationId xmlns:p14="http://schemas.microsoft.com/office/powerpoint/2010/main" val="261317981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685800" y="914400"/>
            <a:ext cx="7696200" cy="4953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i="1" dirty="0"/>
              <a:t>      PCS</a:t>
            </a:r>
            <a:r>
              <a:rPr lang="en-US" sz="2400" b="1" dirty="0"/>
              <a:t> = 1 if PC is written by an instruction or branch (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2400" b="1" dirty="0">
                <a:sym typeface="Wingdings" panose="05000000000000000000" pitchFamily="2" charset="2"/>
              </a:rPr>
              <a:t>):</a:t>
            </a:r>
            <a:endParaRPr lang="en-US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		</a:t>
            </a:r>
            <a:r>
              <a:rPr lang="en-US" sz="2400" i="1" dirty="0"/>
              <a:t>PCS</a:t>
            </a:r>
            <a:r>
              <a:rPr lang="en-US" sz="2400" dirty="0"/>
              <a:t> = ((</a:t>
            </a:r>
            <a:r>
              <a:rPr lang="en-US" sz="2400" i="1" dirty="0"/>
              <a:t>Rd</a:t>
            </a:r>
            <a:r>
              <a:rPr lang="en-US" sz="2400" dirty="0"/>
              <a:t> == 15) &amp; </a:t>
            </a:r>
            <a:r>
              <a:rPr lang="en-US" sz="2400" i="1" dirty="0" err="1"/>
              <a:t>RegW</a:t>
            </a:r>
            <a:r>
              <a:rPr lang="en-US" sz="2400" dirty="0"/>
              <a:t>) | </a:t>
            </a:r>
            <a:r>
              <a:rPr lang="en-US" sz="2400" i="1" dirty="0"/>
              <a:t>Branch</a:t>
            </a:r>
            <a:endParaRPr lang="en-US" sz="2400" i="1" dirty="0">
              <a:latin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chemeClr val="bg1"/>
                </a:solidFill>
                <a:latin typeface="+mj-lt"/>
              </a:rPr>
              <a:t>Single-Cycle Control: PC Logic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331686" y="1752600"/>
          <a:ext cx="6593114" cy="3509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1" name="Visio" r:id="rId5" imgW="5010049" imgH="2667000" progId="Visio.Drawing.15">
                  <p:embed/>
                </p:oleObj>
              </mc:Choice>
              <mc:Fallback>
                <p:oleObj name="Visio" r:id="rId5" imgW="5010049" imgH="2667000" progId="Visio.Drawing.15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86" y="1752600"/>
                        <a:ext cx="6593114" cy="35096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331686" y="5181600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If instruction is executed:   </a:t>
            </a:r>
            <a:r>
              <a:rPr lang="en-US" sz="2200" b="1" i="1" dirty="0" err="1"/>
              <a:t>PCSrc</a:t>
            </a:r>
            <a:r>
              <a:rPr lang="en-US" sz="2200" b="1" dirty="0"/>
              <a:t> = </a:t>
            </a:r>
            <a:r>
              <a:rPr lang="en-US" sz="2200" b="1" i="1" dirty="0"/>
              <a:t>PCS</a:t>
            </a:r>
            <a:endParaRPr lang="en-US" sz="2200" b="1" dirty="0"/>
          </a:p>
          <a:p>
            <a:r>
              <a:rPr lang="en-US" sz="2200" b="1" dirty="0"/>
              <a:t>Else			      </a:t>
            </a:r>
            <a:r>
              <a:rPr lang="en-US" sz="2200" b="1" i="1" dirty="0" err="1"/>
              <a:t>PCSrc</a:t>
            </a:r>
            <a:r>
              <a:rPr lang="en-US" sz="2200" b="1" dirty="0"/>
              <a:t> = 0 (i.e., PC = PC + 4)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04188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152618" y="1098429"/>
            <a:ext cx="6924582" cy="4689745"/>
            <a:chOff x="381000" y="1066800"/>
            <a:chExt cx="6863239" cy="4648200"/>
          </a:xfrm>
        </p:grpSpPr>
        <p:pic>
          <p:nvPicPr>
            <p:cNvPr id="14" name="Picture 1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066800"/>
              <a:ext cx="6710839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381000" y="5257800"/>
              <a:ext cx="1828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Single-Cycle Control</a:t>
            </a:r>
          </a:p>
        </p:txBody>
      </p:sp>
    </p:spTree>
    <p:extLst>
      <p:ext uri="{BB962C8B-B14F-4D97-AF65-F5344CB8AC3E}">
        <p14:creationId xmlns:p14="http://schemas.microsoft.com/office/powerpoint/2010/main" val="79639648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200" y="68759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Single-Cycle Control: Cond. Logic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66800" y="1098429"/>
            <a:ext cx="7086600" cy="4729358"/>
            <a:chOff x="1066800" y="1098429"/>
            <a:chExt cx="7086600" cy="4729358"/>
          </a:xfrm>
        </p:grpSpPr>
        <p:grpSp>
          <p:nvGrpSpPr>
            <p:cNvPr id="13" name="Group 12"/>
            <p:cNvGrpSpPr/>
            <p:nvPr/>
          </p:nvGrpSpPr>
          <p:grpSpPr>
            <a:xfrm>
              <a:off x="1152618" y="1098429"/>
              <a:ext cx="6924582" cy="4689745"/>
              <a:chOff x="381000" y="1066800"/>
              <a:chExt cx="6863239" cy="4648200"/>
            </a:xfrm>
          </p:grpSpPr>
          <p:pic>
            <p:nvPicPr>
              <p:cNvPr id="14" name="Picture 10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066800"/>
                <a:ext cx="6710839" cy="464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381000" y="5257800"/>
                <a:ext cx="18288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066800" y="2514600"/>
              <a:ext cx="3048000" cy="32735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14800" y="4191000"/>
              <a:ext cx="4038600" cy="16367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005605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200" y="68759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Conditional Logic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66800" y="1098429"/>
            <a:ext cx="7086600" cy="4729358"/>
            <a:chOff x="1066800" y="1098429"/>
            <a:chExt cx="7086600" cy="4729358"/>
          </a:xfrm>
        </p:grpSpPr>
        <p:grpSp>
          <p:nvGrpSpPr>
            <p:cNvPr id="13" name="Group 12"/>
            <p:cNvGrpSpPr/>
            <p:nvPr/>
          </p:nvGrpSpPr>
          <p:grpSpPr>
            <a:xfrm>
              <a:off x="1152618" y="1098429"/>
              <a:ext cx="6924582" cy="4689745"/>
              <a:chOff x="381000" y="1066800"/>
              <a:chExt cx="6863239" cy="4648200"/>
            </a:xfrm>
          </p:grpSpPr>
          <p:pic>
            <p:nvPicPr>
              <p:cNvPr id="14" name="Picture 10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066800"/>
                <a:ext cx="6710839" cy="464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381000" y="5257800"/>
                <a:ext cx="18288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066800" y="2514600"/>
              <a:ext cx="3048000" cy="32735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14800" y="4191000"/>
              <a:ext cx="4038600" cy="16367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14400" y="4264680"/>
            <a:ext cx="6629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Function: </a:t>
            </a:r>
            <a:r>
              <a:rPr lang="en-US" sz="2200" dirty="0"/>
              <a:t>	</a:t>
            </a:r>
          </a:p>
          <a:p>
            <a:pPr marL="457200" indent="-457200">
              <a:buAutoNum type="arabicPeriod"/>
            </a:pPr>
            <a:r>
              <a:rPr lang="en-US" sz="2200" dirty="0"/>
              <a:t>Check if instruction should execute (if not, force </a:t>
            </a:r>
            <a:r>
              <a:rPr lang="en-US" sz="2200" dirty="0" err="1"/>
              <a:t>PCSrc</a:t>
            </a:r>
            <a:r>
              <a:rPr lang="en-US" sz="2200" dirty="0"/>
              <a:t>, </a:t>
            </a:r>
            <a:r>
              <a:rPr lang="en-US" sz="2200" dirty="0" err="1"/>
              <a:t>RegWrite</a:t>
            </a:r>
            <a:r>
              <a:rPr lang="en-US" sz="2200" dirty="0"/>
              <a:t>, and </a:t>
            </a:r>
            <a:r>
              <a:rPr lang="en-US" sz="2200" dirty="0" err="1"/>
              <a:t>MemWrite</a:t>
            </a:r>
            <a:r>
              <a:rPr lang="en-US" sz="2200" dirty="0"/>
              <a:t> to 0)</a:t>
            </a:r>
          </a:p>
          <a:p>
            <a:pPr marL="457200" indent="-457200">
              <a:buAutoNum type="arabicPeriod"/>
            </a:pPr>
            <a:r>
              <a:rPr lang="en-US" sz="2200" dirty="0"/>
              <a:t>Possibly update Status Register (Flags</a:t>
            </a:r>
            <a:r>
              <a:rPr lang="en-US" sz="2200" baseline="-25000" dirty="0"/>
              <a:t>3:0</a:t>
            </a:r>
            <a:r>
              <a:rPr lang="en-US" sz="2200" dirty="0"/>
              <a:t>)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5178279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200" y="68759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Conditional Logic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66800" y="1098429"/>
            <a:ext cx="7086600" cy="4729358"/>
            <a:chOff x="1066800" y="1098429"/>
            <a:chExt cx="7086600" cy="4729358"/>
          </a:xfrm>
        </p:grpSpPr>
        <p:grpSp>
          <p:nvGrpSpPr>
            <p:cNvPr id="13" name="Group 12"/>
            <p:cNvGrpSpPr/>
            <p:nvPr/>
          </p:nvGrpSpPr>
          <p:grpSpPr>
            <a:xfrm>
              <a:off x="1152618" y="1098429"/>
              <a:ext cx="6924582" cy="4689745"/>
              <a:chOff x="381000" y="1066800"/>
              <a:chExt cx="6863239" cy="4648200"/>
            </a:xfrm>
          </p:grpSpPr>
          <p:pic>
            <p:nvPicPr>
              <p:cNvPr id="14" name="Picture 10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066800"/>
                <a:ext cx="6710839" cy="464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381000" y="5257800"/>
                <a:ext cx="18288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066800" y="2514600"/>
              <a:ext cx="3048000" cy="32735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14800" y="4191000"/>
              <a:ext cx="4038600" cy="16367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14400" y="4264680"/>
            <a:ext cx="6629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Function: </a:t>
            </a:r>
            <a:r>
              <a:rPr lang="en-US" sz="2200" dirty="0"/>
              <a:t>	</a:t>
            </a:r>
          </a:p>
          <a:p>
            <a:pPr marL="457200" indent="-457200">
              <a:buAutoNum type="arabicPeriod"/>
            </a:pPr>
            <a:r>
              <a:rPr lang="en-US" sz="2200" b="1" dirty="0"/>
              <a:t>Check if instruction should execute (if not, force </a:t>
            </a:r>
            <a:r>
              <a:rPr lang="en-US" sz="2200" b="1" dirty="0" err="1"/>
              <a:t>PCSrc</a:t>
            </a:r>
            <a:r>
              <a:rPr lang="en-US" sz="2200" b="1" dirty="0"/>
              <a:t>, </a:t>
            </a:r>
            <a:r>
              <a:rPr lang="en-US" sz="2200" b="1" dirty="0" err="1"/>
              <a:t>RegWrite</a:t>
            </a:r>
            <a:r>
              <a:rPr lang="en-US" sz="2200" b="1" dirty="0"/>
              <a:t>, and </a:t>
            </a:r>
            <a:r>
              <a:rPr lang="en-US" sz="2200" b="1" dirty="0" err="1"/>
              <a:t>MemWrite</a:t>
            </a:r>
            <a:r>
              <a:rPr lang="en-US" sz="2200" b="1" dirty="0"/>
              <a:t> to 0)</a:t>
            </a:r>
          </a:p>
          <a:p>
            <a:pPr marL="457200" indent="-457200">
              <a:buAutoNum type="arabicPeriod"/>
            </a:pPr>
            <a:r>
              <a:rPr lang="en-US" sz="2200" dirty="0"/>
              <a:t>Possibly update Status Register (Flags</a:t>
            </a:r>
            <a:r>
              <a:rPr lang="en-US" sz="2200" baseline="-25000" dirty="0"/>
              <a:t>3:0</a:t>
            </a:r>
            <a:r>
              <a:rPr lang="en-US" sz="2200" dirty="0"/>
              <a:t>)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5657843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chemeClr val="bg1"/>
                </a:solidFill>
                <a:latin typeface="+mj-lt"/>
              </a:rPr>
              <a:t>Single-Cycle Control: Conditional Logic</a:t>
            </a:r>
          </a:p>
        </p:txBody>
      </p:sp>
      <p:pic>
        <p:nvPicPr>
          <p:cNvPr id="7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66" y="958953"/>
            <a:ext cx="4686300" cy="399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62650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8305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chemeClr val="bg1"/>
                </a:solidFill>
                <a:latin typeface="+mj-lt"/>
              </a:rPr>
              <a:t>Conditional Logic: Conditional Execution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4953000"/>
            <a:ext cx="7548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Depending on condition mnemonic (</a:t>
            </a:r>
            <a:r>
              <a:rPr lang="en-US" sz="2200" b="1" i="1" dirty="0"/>
              <a:t>Cond</a:t>
            </a:r>
            <a:r>
              <a:rPr lang="en-US" sz="2200" b="1" baseline="-25000" dirty="0"/>
              <a:t>3:0</a:t>
            </a:r>
            <a:r>
              <a:rPr lang="en-US" sz="2200" dirty="0"/>
              <a:t>) and condition flags (</a:t>
            </a:r>
            <a:r>
              <a:rPr lang="en-US" sz="2200" b="1" i="1" dirty="0"/>
              <a:t>Flags</a:t>
            </a:r>
            <a:r>
              <a:rPr lang="en-US" sz="2200" b="1" baseline="-25000" dirty="0"/>
              <a:t>3:0</a:t>
            </a:r>
            <a:r>
              <a:rPr lang="en-US" sz="2200" dirty="0"/>
              <a:t>) the instruction is executed (</a:t>
            </a:r>
            <a:r>
              <a:rPr lang="en-US" sz="2200" b="1" i="1" dirty="0" err="1"/>
              <a:t>CondEx</a:t>
            </a:r>
            <a:r>
              <a:rPr lang="en-US" sz="2200" dirty="0"/>
              <a:t> = 1)</a:t>
            </a:r>
          </a:p>
        </p:txBody>
      </p:sp>
      <p:pic>
        <p:nvPicPr>
          <p:cNvPr id="250942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66" y="958953"/>
            <a:ext cx="4686300" cy="399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667000" y="2590800"/>
            <a:ext cx="6096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86200" y="2971800"/>
            <a:ext cx="838200" cy="1600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05400" y="1981200"/>
            <a:ext cx="457200" cy="6677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4823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4953000"/>
            <a:ext cx="7548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Depending on condition mnemonic (</a:t>
            </a:r>
            <a:r>
              <a:rPr lang="en-US" sz="2200" b="1" i="1" dirty="0"/>
              <a:t>Cond</a:t>
            </a:r>
            <a:r>
              <a:rPr lang="en-US" sz="2200" b="1" baseline="-25000" dirty="0"/>
              <a:t>3:0</a:t>
            </a:r>
            <a:r>
              <a:rPr lang="en-US" sz="2200" dirty="0"/>
              <a:t>) and condition flags (</a:t>
            </a:r>
            <a:r>
              <a:rPr lang="en-US" sz="2200" b="1" i="1" dirty="0"/>
              <a:t>Flags</a:t>
            </a:r>
            <a:r>
              <a:rPr lang="en-US" sz="2200" b="1" baseline="-25000" dirty="0"/>
              <a:t>3:0</a:t>
            </a:r>
            <a:r>
              <a:rPr lang="en-US" sz="2200" dirty="0"/>
              <a:t>) the instruction is executed (</a:t>
            </a:r>
            <a:r>
              <a:rPr lang="en-US" sz="2200" b="1" i="1" dirty="0" err="1"/>
              <a:t>CondEx</a:t>
            </a:r>
            <a:r>
              <a:rPr lang="en-US" sz="2200" dirty="0"/>
              <a:t> = 1)</a:t>
            </a:r>
          </a:p>
        </p:txBody>
      </p:sp>
      <p:pic>
        <p:nvPicPr>
          <p:cNvPr id="250942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66" y="958953"/>
            <a:ext cx="4686300" cy="399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667000" y="2590800"/>
            <a:ext cx="6096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86200" y="2971800"/>
            <a:ext cx="838200" cy="1600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05400" y="1981200"/>
            <a:ext cx="457200" cy="6677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2354759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Flags</a:t>
            </a:r>
            <a:r>
              <a:rPr lang="en-US" sz="2200" b="1" baseline="-25000" dirty="0"/>
              <a:t>3:0</a:t>
            </a:r>
            <a:r>
              <a:rPr lang="en-US" sz="2200" dirty="0"/>
              <a:t> is the </a:t>
            </a:r>
            <a:r>
              <a:rPr lang="en-US" sz="2200" b="1" dirty="0">
                <a:solidFill>
                  <a:srgbClr val="0070C0"/>
                </a:solidFill>
              </a:rPr>
              <a:t>status register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68759"/>
            <a:ext cx="8305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chemeClr val="bg1"/>
                </a:solidFill>
                <a:latin typeface="+mj-lt"/>
              </a:rPr>
              <a:t>Conditional Logic: Conditional Execution</a:t>
            </a:r>
          </a:p>
        </p:txBody>
      </p:sp>
    </p:spTree>
    <p:extLst>
      <p:ext uri="{BB962C8B-B14F-4D97-AF65-F5344CB8AC3E}">
        <p14:creationId xmlns:p14="http://schemas.microsoft.com/office/powerpoint/2010/main" val="292143066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4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374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Single-Cycle ARM Processor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557439" y="1143000"/>
          <a:ext cx="8230961" cy="438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7" name="Visio" r:id="rId6" imgW="5010049" imgH="2667000" progId="Visio.Drawing.15">
                  <p:embed/>
                </p:oleObj>
              </mc:Choice>
              <mc:Fallback>
                <p:oleObj name="Visio" r:id="rId6" imgW="5010049" imgH="2667000" progId="Visio.Drawing.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7439" y="1143000"/>
                        <a:ext cx="8230961" cy="438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125412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Review: Condition Mnemonics</a:t>
            </a:r>
            <a:endParaRPr lang="en-US" sz="4400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2055" y="1047890"/>
            <a:ext cx="5091572" cy="48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9391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2628" y="4953000"/>
            <a:ext cx="85389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Example: </a:t>
            </a:r>
            <a:r>
              <a:rPr lang="en-US" sz="2200" dirty="0"/>
              <a:t>	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AND R1, R2, R3</a:t>
            </a:r>
          </a:p>
          <a:p>
            <a:r>
              <a:rPr lang="en-US" sz="2200" dirty="0"/>
              <a:t>		</a:t>
            </a:r>
            <a:r>
              <a:rPr lang="en-US" sz="2200" b="1" dirty="0"/>
              <a:t>Cond</a:t>
            </a:r>
            <a:r>
              <a:rPr lang="en-US" sz="2200" b="1" baseline="-25000" dirty="0"/>
              <a:t>3:0</a:t>
            </a:r>
            <a:r>
              <a:rPr lang="en-US" sz="2200" dirty="0"/>
              <a:t>=1110 (unconditional)		=&gt; </a:t>
            </a:r>
            <a:r>
              <a:rPr lang="en-US" sz="2200" b="1" dirty="0" err="1">
                <a:solidFill>
                  <a:srgbClr val="0070C0"/>
                </a:solidFill>
              </a:rPr>
              <a:t>CondEx</a:t>
            </a:r>
            <a:r>
              <a:rPr lang="en-US" sz="2200" dirty="0"/>
              <a:t> = 1</a:t>
            </a:r>
          </a:p>
          <a:p>
            <a:r>
              <a:rPr lang="en-US" sz="2200" dirty="0"/>
              <a:t>		</a:t>
            </a:r>
          </a:p>
        </p:txBody>
      </p:sp>
      <p:pic>
        <p:nvPicPr>
          <p:cNvPr id="250942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66" y="958953"/>
            <a:ext cx="4686300" cy="399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667000" y="2590800"/>
            <a:ext cx="6096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86200" y="2971800"/>
            <a:ext cx="838200" cy="1600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05400" y="1981200"/>
            <a:ext cx="457200" cy="6677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2354759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Flags</a:t>
            </a:r>
            <a:r>
              <a:rPr lang="en-US" sz="2200" b="1" baseline="-25000" dirty="0"/>
              <a:t>3:0</a:t>
            </a:r>
            <a:r>
              <a:rPr lang="en-US" sz="2200" dirty="0"/>
              <a:t> = NZCV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84892"/>
            <a:ext cx="8305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chemeClr val="bg1"/>
                </a:solidFill>
                <a:latin typeface="+mj-lt"/>
              </a:rPr>
              <a:t>Conditional Logic: Conditional Execution</a:t>
            </a:r>
          </a:p>
        </p:txBody>
      </p:sp>
    </p:spTree>
    <p:extLst>
      <p:ext uri="{BB962C8B-B14F-4D97-AF65-F5344CB8AC3E}">
        <p14:creationId xmlns:p14="http://schemas.microsoft.com/office/powerpoint/2010/main" val="118097485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2628" y="4953000"/>
            <a:ext cx="8538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Example: </a:t>
            </a:r>
            <a:r>
              <a:rPr lang="en-US" sz="2200" dirty="0"/>
              <a:t>	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EOREQ R5, R6, R7</a:t>
            </a:r>
          </a:p>
          <a:p>
            <a:r>
              <a:rPr lang="en-US" sz="2200" dirty="0"/>
              <a:t>		</a:t>
            </a:r>
            <a:r>
              <a:rPr lang="en-US" sz="2200" b="1" dirty="0"/>
              <a:t>Cond</a:t>
            </a:r>
            <a:r>
              <a:rPr lang="en-US" sz="2200" b="1" baseline="-25000" dirty="0"/>
              <a:t>3:0</a:t>
            </a:r>
            <a:r>
              <a:rPr lang="en-US" sz="2200" dirty="0"/>
              <a:t>=0000 (EQ): 	if </a:t>
            </a:r>
            <a:r>
              <a:rPr lang="en-US" sz="2200" b="1" dirty="0"/>
              <a:t>Flags</a:t>
            </a:r>
            <a:r>
              <a:rPr lang="en-US" sz="2200" b="1" baseline="-25000" dirty="0"/>
              <a:t> </a:t>
            </a:r>
            <a:r>
              <a:rPr lang="en-US" sz="2200" dirty="0"/>
              <a:t>= x1xx    =&gt; </a:t>
            </a:r>
            <a:r>
              <a:rPr lang="en-US" sz="2200" b="1" dirty="0" err="1">
                <a:solidFill>
                  <a:srgbClr val="0070C0"/>
                </a:solidFill>
              </a:rPr>
              <a:t>CondEx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/>
              <a:t>= 1 	</a:t>
            </a:r>
          </a:p>
        </p:txBody>
      </p:sp>
      <p:pic>
        <p:nvPicPr>
          <p:cNvPr id="250942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66" y="958953"/>
            <a:ext cx="4686300" cy="399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667000" y="2590800"/>
            <a:ext cx="6096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86200" y="2971800"/>
            <a:ext cx="838200" cy="1600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05400" y="1981200"/>
            <a:ext cx="457200" cy="6677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2354759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Flags</a:t>
            </a:r>
            <a:r>
              <a:rPr lang="en-US" sz="2200" b="1" baseline="-25000" dirty="0"/>
              <a:t>3:0</a:t>
            </a:r>
            <a:r>
              <a:rPr lang="en-US" sz="2200" dirty="0"/>
              <a:t> = NZCV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84892"/>
            <a:ext cx="8305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chemeClr val="bg1"/>
                </a:solidFill>
                <a:latin typeface="+mj-lt"/>
              </a:rPr>
              <a:t>Conditional Logic: Conditional Execution</a:t>
            </a:r>
          </a:p>
        </p:txBody>
      </p:sp>
    </p:spTree>
    <p:extLst>
      <p:ext uri="{BB962C8B-B14F-4D97-AF65-F5344CB8AC3E}">
        <p14:creationId xmlns:p14="http://schemas.microsoft.com/office/powerpoint/2010/main" val="181908298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200" y="68759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Conditional Logic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66800" y="1098429"/>
            <a:ext cx="7086600" cy="4729358"/>
            <a:chOff x="1066800" y="1098429"/>
            <a:chExt cx="7086600" cy="4729358"/>
          </a:xfrm>
        </p:grpSpPr>
        <p:grpSp>
          <p:nvGrpSpPr>
            <p:cNvPr id="13" name="Group 12"/>
            <p:cNvGrpSpPr/>
            <p:nvPr/>
          </p:nvGrpSpPr>
          <p:grpSpPr>
            <a:xfrm>
              <a:off x="1152618" y="1098429"/>
              <a:ext cx="6924582" cy="4689745"/>
              <a:chOff x="381000" y="1066800"/>
              <a:chExt cx="6863239" cy="4648200"/>
            </a:xfrm>
          </p:grpSpPr>
          <p:pic>
            <p:nvPicPr>
              <p:cNvPr id="14" name="Picture 10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066800"/>
                <a:ext cx="6710839" cy="464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381000" y="5257800"/>
                <a:ext cx="18288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066800" y="2514600"/>
              <a:ext cx="3048000" cy="32735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14800" y="4191000"/>
              <a:ext cx="4038600" cy="16367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14400" y="4264680"/>
            <a:ext cx="6629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Function: </a:t>
            </a:r>
            <a:r>
              <a:rPr lang="en-US" sz="2200" dirty="0"/>
              <a:t>	</a:t>
            </a:r>
          </a:p>
          <a:p>
            <a:pPr marL="457200" indent="-457200">
              <a:buAutoNum type="arabicPeriod"/>
            </a:pPr>
            <a:r>
              <a:rPr lang="en-US" sz="2200" dirty="0"/>
              <a:t>Check if instruction should execute (if not, force </a:t>
            </a:r>
            <a:r>
              <a:rPr lang="en-US" sz="2200" dirty="0" err="1"/>
              <a:t>PCSrc</a:t>
            </a:r>
            <a:r>
              <a:rPr lang="en-US" sz="2200" dirty="0"/>
              <a:t>, </a:t>
            </a:r>
            <a:r>
              <a:rPr lang="en-US" sz="2200" dirty="0" err="1"/>
              <a:t>RegWrite</a:t>
            </a:r>
            <a:r>
              <a:rPr lang="en-US" sz="2200" dirty="0"/>
              <a:t>, and </a:t>
            </a:r>
            <a:r>
              <a:rPr lang="en-US" sz="2200" dirty="0" err="1"/>
              <a:t>MemWrite</a:t>
            </a:r>
            <a:r>
              <a:rPr lang="en-US" sz="2200" dirty="0"/>
              <a:t> to 0)</a:t>
            </a:r>
          </a:p>
          <a:p>
            <a:pPr marL="457200" indent="-457200">
              <a:buAutoNum type="arabicPeriod"/>
            </a:pPr>
            <a:r>
              <a:rPr lang="en-US" sz="2200" b="1" dirty="0"/>
              <a:t>Possibly update Status Register (Flags</a:t>
            </a:r>
            <a:r>
              <a:rPr lang="en-US" sz="2200" b="1" baseline="-25000" dirty="0"/>
              <a:t>3:0</a:t>
            </a:r>
            <a:r>
              <a:rPr lang="en-US" sz="2200" b="1" dirty="0"/>
              <a:t>)</a:t>
            </a:r>
          </a:p>
          <a:p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401105953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7400" y="4953000"/>
            <a:ext cx="579348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Flags</a:t>
            </a:r>
            <a:r>
              <a:rPr lang="en-US" sz="2200" baseline="-25000" dirty="0"/>
              <a:t>3:0</a:t>
            </a:r>
            <a:r>
              <a:rPr lang="en-US" sz="2200" dirty="0"/>
              <a:t> </a:t>
            </a:r>
            <a:r>
              <a:rPr lang="en-US" sz="2200" b="1" dirty="0"/>
              <a:t>updated</a:t>
            </a:r>
            <a:r>
              <a:rPr lang="en-US" sz="2200" dirty="0"/>
              <a:t> (with ALUFlags</a:t>
            </a:r>
            <a:r>
              <a:rPr lang="en-US" sz="2200" baseline="-25000" dirty="0"/>
              <a:t>3:0</a:t>
            </a:r>
            <a:r>
              <a:rPr lang="en-US" sz="2200" dirty="0"/>
              <a:t>) if: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1" dirty="0" err="1"/>
              <a:t>FlagW</a:t>
            </a:r>
            <a:r>
              <a:rPr lang="en-US" sz="2000" dirty="0"/>
              <a:t> is 1 (i.e., the instruction’s S-bit is 1) AND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1" dirty="0" err="1"/>
              <a:t>CondEx</a:t>
            </a:r>
            <a:r>
              <a:rPr lang="en-US" sz="2000" dirty="0"/>
              <a:t> is 1 (the instruction should be executed)</a:t>
            </a:r>
          </a:p>
        </p:txBody>
      </p:sp>
      <p:pic>
        <p:nvPicPr>
          <p:cNvPr id="250942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66" y="958953"/>
            <a:ext cx="4686300" cy="399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590800" y="1828800"/>
            <a:ext cx="6858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05400" y="1981200"/>
            <a:ext cx="457200" cy="6677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2354759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Flags</a:t>
            </a:r>
            <a:r>
              <a:rPr lang="en-US" sz="2200" b="1" baseline="-25000" dirty="0"/>
              <a:t>3:0</a:t>
            </a:r>
            <a:r>
              <a:rPr lang="en-US" sz="2200" dirty="0"/>
              <a:t> = NZCV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400300" y="3657600"/>
            <a:ext cx="8763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68759"/>
            <a:ext cx="7924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>
                <a:solidFill>
                  <a:schemeClr val="bg1"/>
                </a:solidFill>
                <a:latin typeface="+mj-lt"/>
              </a:rPr>
              <a:t>Conditional Logic: Update (Set) Flags</a:t>
            </a:r>
          </a:p>
        </p:txBody>
      </p:sp>
    </p:spTree>
    <p:extLst>
      <p:ext uri="{BB962C8B-B14F-4D97-AF65-F5344CB8AC3E}">
        <p14:creationId xmlns:p14="http://schemas.microsoft.com/office/powerpoint/2010/main" val="111559801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7400" y="1219200"/>
            <a:ext cx="3124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Recall: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sz="2800" dirty="0"/>
              <a:t>,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  <a:r>
              <a:rPr lang="en-US" sz="2800" dirty="0"/>
              <a:t> update </a:t>
            </a:r>
            <a:r>
              <a:rPr lang="en-US" sz="2800" b="1" dirty="0">
                <a:solidFill>
                  <a:srgbClr val="0070C0"/>
                </a:solidFill>
              </a:rPr>
              <a:t>all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Flags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sz="2800" dirty="0"/>
              <a:t>,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sz="2800" dirty="0"/>
              <a:t> update </a:t>
            </a:r>
            <a:r>
              <a:rPr lang="en-US" sz="2800" b="1" dirty="0">
                <a:solidFill>
                  <a:srgbClr val="0070C0"/>
                </a:solidFill>
              </a:rPr>
              <a:t>NZ only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So Flags status register has two write enables: </a:t>
            </a:r>
            <a:r>
              <a:rPr lang="en-US" sz="2800" b="1" dirty="0">
                <a:solidFill>
                  <a:srgbClr val="0070C0"/>
                </a:solidFill>
              </a:rPr>
              <a:t>FlagW</a:t>
            </a:r>
            <a:r>
              <a:rPr lang="en-US" sz="2800" b="1" baseline="-25000" dirty="0">
                <a:solidFill>
                  <a:srgbClr val="0070C0"/>
                </a:solidFill>
              </a:rPr>
              <a:t>1:0</a:t>
            </a:r>
          </a:p>
        </p:txBody>
      </p:sp>
      <p:pic>
        <p:nvPicPr>
          <p:cNvPr id="251966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5301103" cy="451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" y="68759"/>
            <a:ext cx="7924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>
                <a:solidFill>
                  <a:schemeClr val="bg1"/>
                </a:solidFill>
                <a:latin typeface="+mj-lt"/>
              </a:rPr>
              <a:t>Conditional Logic: Update (Set) Flags</a:t>
            </a:r>
          </a:p>
        </p:txBody>
      </p:sp>
    </p:spTree>
    <p:extLst>
      <p:ext uri="{BB962C8B-B14F-4D97-AF65-F5344CB8AC3E}">
        <p14:creationId xmlns:p14="http://schemas.microsoft.com/office/powerpoint/2010/main" val="2379421960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7878" name="Group 6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/>
          </p:nvPr>
        </p:nvGraphicFramePr>
        <p:xfrm>
          <a:off x="1066801" y="1097280"/>
          <a:ext cx="7162799" cy="3931920"/>
        </p:xfrm>
        <a:graphic>
          <a:graphicData uri="http://schemas.openxmlformats.org/drawingml/2006/table">
            <a:tbl>
              <a:tblPr/>
              <a:tblGrid>
                <a:gridCol w="1012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9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0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28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99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665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ALUOp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Funct</a:t>
                      </a:r>
                      <a:r>
                        <a:rPr kumimoji="0" lang="en-US" sz="18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4:1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cmd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Funct</a:t>
                      </a:r>
                      <a:r>
                        <a:rPr kumimoji="0" lang="en-US" sz="18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ALUControl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1:0</a:t>
                      </a:r>
                      <a:endParaRPr kumimoji="0" lang="en-US" sz="18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FlagW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1:0</a:t>
                      </a:r>
                      <a:endParaRPr kumimoji="0" lang="en-US" sz="18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3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Not DP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31">
                <a:tc rowSpan="8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ADD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31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731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SUB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731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31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31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31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ORR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31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4878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78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Review: ALU Decoder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502920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i="1" dirty="0">
                <a:solidFill>
                  <a:srgbClr val="0070C0"/>
                </a:solidFill>
              </a:rPr>
              <a:t>FlagW</a:t>
            </a:r>
            <a:r>
              <a:rPr lang="en-US" sz="2200" b="1" baseline="-25000" dirty="0">
                <a:solidFill>
                  <a:srgbClr val="0070C0"/>
                </a:solidFill>
              </a:rPr>
              <a:t>1</a:t>
            </a:r>
            <a:r>
              <a:rPr lang="en-US" sz="2200" baseline="-25000" dirty="0"/>
              <a:t> </a:t>
            </a:r>
            <a:r>
              <a:rPr lang="en-US" sz="2200" dirty="0"/>
              <a:t>= 1: </a:t>
            </a:r>
            <a:r>
              <a:rPr lang="en-US" sz="2200" i="1" dirty="0"/>
              <a:t>NZ</a:t>
            </a:r>
            <a:r>
              <a:rPr lang="en-US" sz="2200" dirty="0"/>
              <a:t> (</a:t>
            </a:r>
            <a:r>
              <a:rPr lang="en-US" sz="2200" i="1" dirty="0"/>
              <a:t>Flags</a:t>
            </a:r>
            <a:r>
              <a:rPr lang="en-US" sz="2200" baseline="-25000" dirty="0"/>
              <a:t>3:2</a:t>
            </a:r>
            <a:r>
              <a:rPr lang="en-US" sz="2200" dirty="0"/>
              <a:t>) should be saved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i="1" dirty="0">
                <a:solidFill>
                  <a:srgbClr val="0070C0"/>
                </a:solidFill>
              </a:rPr>
              <a:t>FlagW</a:t>
            </a:r>
            <a:r>
              <a:rPr lang="en-US" sz="2200" b="1" baseline="-25000" dirty="0">
                <a:solidFill>
                  <a:srgbClr val="0070C0"/>
                </a:solidFill>
              </a:rPr>
              <a:t>0</a:t>
            </a:r>
            <a:r>
              <a:rPr lang="en-US" sz="2200" baseline="-25000" dirty="0"/>
              <a:t> </a:t>
            </a:r>
            <a:r>
              <a:rPr lang="en-US" sz="2200" dirty="0"/>
              <a:t>= 1: </a:t>
            </a:r>
            <a:r>
              <a:rPr lang="en-US" sz="2200" i="1" dirty="0"/>
              <a:t>CV</a:t>
            </a:r>
            <a:r>
              <a:rPr lang="en-US" sz="2200" dirty="0"/>
              <a:t> (</a:t>
            </a:r>
            <a:r>
              <a:rPr lang="en-US" sz="2200" i="1" dirty="0"/>
              <a:t>Flags</a:t>
            </a:r>
            <a:r>
              <a:rPr lang="en-US" sz="2200" baseline="-25000" dirty="0"/>
              <a:t>1:0</a:t>
            </a:r>
            <a:r>
              <a:rPr lang="en-US" sz="2200" dirty="0"/>
              <a:t>) should be saved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7654870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>
                <a:solidFill>
                  <a:schemeClr val="bg1"/>
                </a:solidFill>
                <a:latin typeface="+mj-lt"/>
              </a:rPr>
              <a:t>Conditional Logic: Update (Set) Flags</a:t>
            </a:r>
          </a:p>
        </p:txBody>
      </p:sp>
      <p:pic>
        <p:nvPicPr>
          <p:cNvPr id="250942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66" y="958953"/>
            <a:ext cx="4686300" cy="399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590800" y="1828800"/>
            <a:ext cx="6858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05400" y="1981200"/>
            <a:ext cx="457200" cy="6677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2354759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All Flags updated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400300" y="3657600"/>
            <a:ext cx="8763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2628" y="4953000"/>
            <a:ext cx="8538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Example: </a:t>
            </a:r>
            <a:r>
              <a:rPr lang="en-US" sz="2200" dirty="0"/>
              <a:t>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SUBS R5, R6, R7</a:t>
            </a:r>
          </a:p>
          <a:p>
            <a:r>
              <a:rPr lang="en-US" sz="2200" dirty="0"/>
              <a:t>     </a:t>
            </a:r>
            <a:r>
              <a:rPr lang="en-US" sz="2200" b="1" dirty="0"/>
              <a:t>FlagW</a:t>
            </a:r>
            <a:r>
              <a:rPr lang="en-US" sz="2200" b="1" baseline="-25000" dirty="0"/>
              <a:t>1:0 </a:t>
            </a:r>
            <a:r>
              <a:rPr lang="en-US" sz="2200" dirty="0"/>
              <a:t>= 11 AND </a:t>
            </a:r>
            <a:r>
              <a:rPr lang="en-US" sz="2200" b="1" dirty="0" err="1">
                <a:solidFill>
                  <a:srgbClr val="0070C0"/>
                </a:solidFill>
              </a:rPr>
              <a:t>CondEx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/>
              <a:t>= 1 (unconditional) =&gt; </a:t>
            </a:r>
            <a:r>
              <a:rPr lang="en-US" sz="2200" b="1" dirty="0">
                <a:solidFill>
                  <a:srgbClr val="0070C0"/>
                </a:solidFill>
              </a:rPr>
              <a:t>FlagWrite</a:t>
            </a:r>
            <a:r>
              <a:rPr lang="en-US" sz="2200" b="1" baseline="-25000" dirty="0">
                <a:solidFill>
                  <a:srgbClr val="0070C0"/>
                </a:solidFill>
              </a:rPr>
              <a:t>1:0</a:t>
            </a:r>
            <a:r>
              <a:rPr lang="en-US" sz="2200" dirty="0"/>
              <a:t> = 11 	</a:t>
            </a:r>
          </a:p>
        </p:txBody>
      </p:sp>
    </p:spTree>
    <p:extLst>
      <p:ext uri="{BB962C8B-B14F-4D97-AF65-F5344CB8AC3E}">
        <p14:creationId xmlns:p14="http://schemas.microsoft.com/office/powerpoint/2010/main" val="352235700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chemeClr val="bg1"/>
                </a:solidFill>
                <a:latin typeface="+mj-lt"/>
              </a:rPr>
              <a:t>Conditional Logic: Update (Set) Flags</a:t>
            </a:r>
          </a:p>
        </p:txBody>
      </p:sp>
      <p:pic>
        <p:nvPicPr>
          <p:cNvPr id="250942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66" y="958953"/>
            <a:ext cx="4686300" cy="399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590800" y="1828800"/>
            <a:ext cx="6858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05400" y="1981200"/>
            <a:ext cx="457200" cy="6677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1676400"/>
            <a:ext cx="1981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Flags</a:t>
            </a:r>
            <a:r>
              <a:rPr lang="en-US" sz="2200" b="1" baseline="-25000" dirty="0"/>
              <a:t>3:0</a:t>
            </a:r>
            <a:r>
              <a:rPr lang="en-US" sz="2200" dirty="0"/>
              <a:t> = NZCV</a:t>
            </a:r>
          </a:p>
          <a:p>
            <a:endParaRPr lang="en-US" sz="2200" dirty="0"/>
          </a:p>
          <a:p>
            <a:pPr marL="342900" indent="-342900">
              <a:buFont typeface="Arial" charset="0"/>
              <a:buChar char="•"/>
            </a:pPr>
            <a:r>
              <a:rPr lang="en-US" sz="2200" dirty="0"/>
              <a:t>Only </a:t>
            </a:r>
            <a:r>
              <a:rPr lang="en-US" sz="2200" b="1" dirty="0"/>
              <a:t>Flags</a:t>
            </a:r>
            <a:r>
              <a:rPr lang="en-US" sz="2200" b="1" baseline="-25000" dirty="0"/>
              <a:t>3:2</a:t>
            </a:r>
            <a:r>
              <a:rPr lang="en-US" sz="2200" dirty="0"/>
              <a:t> updated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/>
              <a:t>i.e., only </a:t>
            </a:r>
            <a:r>
              <a:rPr lang="en-US" sz="2200" b="1" dirty="0"/>
              <a:t>NZ</a:t>
            </a:r>
            <a:r>
              <a:rPr lang="en-US" sz="2200" dirty="0"/>
              <a:t> Flags updated</a:t>
            </a:r>
          </a:p>
        </p:txBody>
      </p:sp>
      <p:sp>
        <p:nvSpPr>
          <p:cNvPr id="12" name="Oval 11"/>
          <p:cNvSpPr/>
          <p:nvPr/>
        </p:nvSpPr>
        <p:spPr>
          <a:xfrm>
            <a:off x="2400300" y="3657600"/>
            <a:ext cx="8763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2628" y="4953000"/>
            <a:ext cx="8538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Example: </a:t>
            </a:r>
            <a:r>
              <a:rPr lang="en-US" sz="2200" dirty="0"/>
              <a:t>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ANDS R7, R1, R3</a:t>
            </a:r>
          </a:p>
          <a:p>
            <a:r>
              <a:rPr lang="en-US" sz="2200" dirty="0"/>
              <a:t>     </a:t>
            </a:r>
            <a:r>
              <a:rPr lang="en-US" sz="2200" b="1" dirty="0"/>
              <a:t>FlagW</a:t>
            </a:r>
            <a:r>
              <a:rPr lang="en-US" sz="2200" b="1" baseline="-25000" dirty="0"/>
              <a:t>1:0 </a:t>
            </a:r>
            <a:r>
              <a:rPr lang="en-US" sz="2200" dirty="0"/>
              <a:t>= 10 AND </a:t>
            </a:r>
            <a:r>
              <a:rPr lang="en-US" sz="2200" b="1" dirty="0" err="1">
                <a:solidFill>
                  <a:srgbClr val="0070C0"/>
                </a:solidFill>
              </a:rPr>
              <a:t>CondEx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/>
              <a:t>= 1 (unconditional) =&gt; </a:t>
            </a:r>
            <a:r>
              <a:rPr lang="en-US" sz="2200" b="1" dirty="0">
                <a:solidFill>
                  <a:srgbClr val="0070C0"/>
                </a:solidFill>
              </a:rPr>
              <a:t>FlagWrite</a:t>
            </a:r>
            <a:r>
              <a:rPr lang="en-US" sz="2200" b="1" baseline="-25000" dirty="0">
                <a:solidFill>
                  <a:srgbClr val="0070C0"/>
                </a:solidFill>
              </a:rPr>
              <a:t>1:0</a:t>
            </a:r>
            <a:r>
              <a:rPr lang="en-US" sz="2200" dirty="0"/>
              <a:t> = 10 	</a:t>
            </a:r>
          </a:p>
        </p:txBody>
      </p:sp>
    </p:spTree>
    <p:extLst>
      <p:ext uri="{BB962C8B-B14F-4D97-AF65-F5344CB8AC3E}">
        <p14:creationId xmlns:p14="http://schemas.microsoft.com/office/powerpoint/2010/main" val="53690816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1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989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989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Example: </a:t>
            </a:r>
            <a:r>
              <a:rPr lang="en-US" sz="4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ORR</a:t>
            </a:r>
          </a:p>
        </p:txBody>
      </p:sp>
      <p:graphicFrame>
        <p:nvGraphicFramePr>
          <p:cNvPr id="8" name="Group 6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1371600" y="990600"/>
          <a:ext cx="7162792" cy="1630360"/>
        </p:xfrm>
        <a:graphic>
          <a:graphicData uri="http://schemas.openxmlformats.org/drawingml/2006/table">
            <a:tbl>
              <a:tblPr/>
              <a:tblGrid>
                <a:gridCol w="458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8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80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96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57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88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28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48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88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886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Funct</a:t>
                      </a:r>
                      <a:r>
                        <a:rPr kumimoji="0" lang="en-US" sz="18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Funct</a:t>
                      </a:r>
                      <a:r>
                        <a:rPr kumimoji="0" lang="en-US" sz="18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Branch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MemtoReg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MemW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ALUSrc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ImmSrc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RegW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RegSrc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ALUOp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1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DP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0088" name="Picture 10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36828"/>
            <a:ext cx="6019800" cy="319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20938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Single-Cycle Control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0" y="1066800"/>
            <a:ext cx="6863239" cy="4648200"/>
            <a:chOff x="381000" y="1066800"/>
            <a:chExt cx="6863239" cy="4648200"/>
          </a:xfrm>
        </p:grpSpPr>
        <p:pic>
          <p:nvPicPr>
            <p:cNvPr id="167016" name="Picture 1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066800"/>
              <a:ext cx="6710839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81000" y="5257800"/>
              <a:ext cx="1828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945704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1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989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989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Example: </a:t>
            </a:r>
            <a:r>
              <a:rPr lang="en-US" sz="4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ORR</a:t>
            </a:r>
          </a:p>
        </p:txBody>
      </p:sp>
      <p:pic>
        <p:nvPicPr>
          <p:cNvPr id="170088" name="Picture 1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1066800"/>
            <a:ext cx="8473440" cy="449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18763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0917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Extended Functionality: </a:t>
            </a:r>
            <a:r>
              <a:rPr lang="en-US" sz="4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CMP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47800" y="990600"/>
            <a:ext cx="6177768" cy="4267200"/>
            <a:chOff x="1066800" y="1066800"/>
            <a:chExt cx="6984999" cy="4824783"/>
          </a:xfrm>
        </p:grpSpPr>
        <p:pic>
          <p:nvPicPr>
            <p:cNvPr id="172138" name="Picture 10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066800"/>
              <a:ext cx="6908799" cy="4824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066800" y="5486400"/>
              <a:ext cx="1828800" cy="4051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701864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0917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Extended Functionality: </a:t>
            </a:r>
            <a:r>
              <a:rPr lang="en-US" sz="4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CMP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47800" y="990600"/>
            <a:ext cx="6177768" cy="4267200"/>
            <a:chOff x="1066800" y="1066800"/>
            <a:chExt cx="6984999" cy="4824783"/>
          </a:xfrm>
        </p:grpSpPr>
        <p:pic>
          <p:nvPicPr>
            <p:cNvPr id="172138" name="Picture 10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066800"/>
              <a:ext cx="6908799" cy="4824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066800" y="5486400"/>
              <a:ext cx="1828800" cy="4051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62200" y="5257800"/>
            <a:ext cx="5105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No change to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datapath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4068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0917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Extended Functionality: </a:t>
            </a:r>
            <a:r>
              <a:rPr lang="en-US" sz="4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CMP</a:t>
            </a:r>
          </a:p>
        </p:txBody>
      </p:sp>
      <p:pic>
        <p:nvPicPr>
          <p:cNvPr id="252985" name="Picture 5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63641"/>
            <a:ext cx="8763000" cy="417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47057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0917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Extended Functionality: </a:t>
            </a:r>
            <a:r>
              <a:rPr lang="en-US" sz="4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CMP</a:t>
            </a:r>
          </a:p>
        </p:txBody>
      </p:sp>
      <p:graphicFrame>
        <p:nvGraphicFramePr>
          <p:cNvPr id="7" name="Group 6"/>
          <p:cNvGraphicFramePr>
            <a:graphicFrameLocks/>
          </p:cNvGraphicFramePr>
          <p:nvPr>
            <p:custDataLst>
              <p:tags r:id="rId3"/>
            </p:custDataLst>
            <p:extLst/>
          </p:nvPr>
        </p:nvGraphicFramePr>
        <p:xfrm>
          <a:off x="685800" y="1066800"/>
          <a:ext cx="7772402" cy="4797400"/>
        </p:xfrm>
        <a:graphic>
          <a:graphicData uri="http://schemas.openxmlformats.org/drawingml/2006/table">
            <a:tbl>
              <a:tblPr/>
              <a:tblGrid>
                <a:gridCol w="1056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6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5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0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64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19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ALUOp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Funct</a:t>
                      </a:r>
                      <a:r>
                        <a:rPr kumimoji="0" lang="en-US" sz="18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4:1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cmd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Funct</a:t>
                      </a:r>
                      <a:r>
                        <a:rPr kumimoji="0" lang="en-US" sz="18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ALUControl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1:0</a:t>
                      </a:r>
                      <a:endParaRPr kumimoji="0" lang="en-US" sz="18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FlagW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1:0</a:t>
                      </a:r>
                      <a:endParaRPr kumimoji="0" lang="en-US" sz="18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NoWrite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1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Not DP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160">
                <a:tc rowSpan="9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ADD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6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16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SUB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16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16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16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16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ORR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16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16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CMP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65879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091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8382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>
                <a:solidFill>
                  <a:schemeClr val="bg1"/>
                </a:solidFill>
                <a:latin typeface="+mj-lt"/>
              </a:rPr>
              <a:t>Extended Functionality: </a:t>
            </a:r>
            <a:r>
              <a:rPr lang="en-US" sz="3900" dirty="0">
                <a:solidFill>
                  <a:schemeClr val="bg1"/>
                </a:solidFill>
                <a:latin typeface="+mj-lt"/>
                <a:cs typeface="Courier New" pitchFamily="49" charset="0"/>
              </a:rPr>
              <a:t>Shifted Register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990601" y="4648200"/>
          <a:ext cx="7010399" cy="1321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5" name="Visio" r:id="rId6" imgW="5280754" imgH="937314" progId="Visio.Drawing.15">
                  <p:embed/>
                </p:oleObj>
              </mc:Choice>
              <mc:Fallback>
                <p:oleObj name="Visio" r:id="rId6" imgW="5280754" imgH="937314" progId="Visio.Drawing.15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0601" y="4648200"/>
                        <a:ext cx="7010399" cy="1321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5090" name="Picture 1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229600" cy="409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882475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0917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24100" y="5181600"/>
            <a:ext cx="449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No change to controller</a:t>
            </a:r>
          </a:p>
        </p:txBody>
      </p:sp>
      <p:pic>
        <p:nvPicPr>
          <p:cNvPr id="7" name="Picture 1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229600" cy="409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68759"/>
            <a:ext cx="8382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>
                <a:solidFill>
                  <a:schemeClr val="bg1"/>
                </a:solidFill>
                <a:latin typeface="+mj-lt"/>
              </a:rPr>
              <a:t>Extended Functionality: </a:t>
            </a:r>
            <a:r>
              <a:rPr lang="en-US" sz="3900" dirty="0">
                <a:solidFill>
                  <a:schemeClr val="bg1"/>
                </a:solidFill>
                <a:latin typeface="+mj-lt"/>
                <a:cs typeface="Courier New" pitchFamily="49" charset="0"/>
              </a:rPr>
              <a:t>Shifted Register</a:t>
            </a:r>
          </a:p>
        </p:txBody>
      </p:sp>
    </p:spTree>
    <p:extLst>
      <p:ext uri="{BB962C8B-B14F-4D97-AF65-F5344CB8AC3E}">
        <p14:creationId xmlns:p14="http://schemas.microsoft.com/office/powerpoint/2010/main" val="142984427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79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533400" y="1143000"/>
            <a:ext cx="8229600" cy="49530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b="1" dirty="0"/>
              <a:t>Program Execution Time </a:t>
            </a:r>
          </a:p>
          <a:p>
            <a:pPr>
              <a:buFontTx/>
              <a:buNone/>
            </a:pPr>
            <a:r>
              <a:rPr lang="en-US" sz="2800" b="1" dirty="0"/>
              <a:t>      </a:t>
            </a:r>
            <a:r>
              <a:rPr lang="en-US" sz="2800" dirty="0"/>
              <a:t>= (#instructions)(cycles/instruction)(seconds/cycle)</a:t>
            </a:r>
          </a:p>
          <a:p>
            <a:pPr>
              <a:buFontTx/>
              <a:buNone/>
            </a:pPr>
            <a:r>
              <a:rPr lang="en-US" sz="2800" dirty="0"/>
              <a:t>      = # instructions x CPI x </a:t>
            </a:r>
            <a:r>
              <a:rPr lang="en-US" sz="2800" i="1" dirty="0"/>
              <a:t>T</a:t>
            </a:r>
            <a:r>
              <a:rPr lang="en-US" sz="2800" i="1" baseline="-25000" dirty="0"/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Review: Processor Performance</a:t>
            </a:r>
          </a:p>
        </p:txBody>
      </p:sp>
    </p:spTree>
    <p:extLst>
      <p:ext uri="{BB962C8B-B14F-4D97-AF65-F5344CB8AC3E}">
        <p14:creationId xmlns:p14="http://schemas.microsoft.com/office/powerpoint/2010/main" val="11485236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939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398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10000" y="5334000"/>
            <a:ext cx="6553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i="1" dirty="0">
                <a:latin typeface="+mj-lt"/>
                <a:cs typeface="Arial" charset="0"/>
              </a:rPr>
              <a:t>T</a:t>
            </a:r>
            <a:r>
              <a:rPr lang="en-US" sz="3200" b="1" i="1" baseline="-25000" dirty="0">
                <a:latin typeface="+mj-lt"/>
                <a:cs typeface="Arial" charset="0"/>
              </a:rPr>
              <a:t>C</a:t>
            </a:r>
            <a:r>
              <a:rPr lang="en-US" sz="3200" b="1" dirty="0">
                <a:latin typeface="+mj-lt"/>
                <a:cs typeface="Arial" charset="0"/>
              </a:rPr>
              <a:t> limited by critical path (</a:t>
            </a:r>
            <a:r>
              <a:rPr lang="en-US" sz="3200" b="1" dirty="0">
                <a:latin typeface="Courier New" pitchFamily="49" charset="0"/>
                <a:cs typeface="Arial" charset="0"/>
              </a:rPr>
              <a:t>LDR</a:t>
            </a:r>
            <a:r>
              <a:rPr lang="en-US" sz="3200" b="1" dirty="0">
                <a:latin typeface="+mj-lt"/>
                <a:cs typeface="Arial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i="1" dirty="0">
                <a:latin typeface="Times New Roman" pitchFamily="18" charset="0"/>
                <a:cs typeface="Arial" charset="0"/>
              </a:rPr>
              <a:t>  	</a:t>
            </a:r>
            <a:endParaRPr lang="en-US" sz="20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Single-Cycle Performance</a:t>
            </a:r>
          </a:p>
        </p:txBody>
      </p:sp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7992000" cy="42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5325187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400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00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143000"/>
            <a:ext cx="7543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Single-cycle critical path</a:t>
            </a:r>
            <a:r>
              <a:rPr lang="en-US" sz="3200" dirty="0">
                <a:latin typeface="+mj-lt"/>
                <a:cs typeface="Arial" charset="0"/>
              </a:rPr>
              <a:t>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i="1" dirty="0">
                <a:latin typeface="Times New Roman" pitchFamily="18" charset="0"/>
                <a:cs typeface="Arial" charset="0"/>
              </a:rPr>
              <a:t>  	</a:t>
            </a:r>
            <a:r>
              <a:rPr lang="en-US" sz="2600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>
                <a:latin typeface="Times New Roman" pitchFamily="18" charset="0"/>
                <a:cs typeface="Arial" charset="0"/>
              </a:rPr>
              <a:t>c1</a:t>
            </a:r>
            <a:r>
              <a:rPr lang="en-US" sz="2600" dirty="0">
                <a:latin typeface="Times New Roman" pitchFamily="18" charset="0"/>
                <a:cs typeface="Arial" charset="0"/>
              </a:rPr>
              <a:t> =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pcq_PC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mem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dec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dirty="0">
                <a:latin typeface="Times New Roman" pitchFamily="18" charset="0"/>
                <a:cs typeface="Arial" charset="0"/>
              </a:rPr>
              <a:t>		max[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mux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RF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read</a:t>
            </a:r>
            <a:r>
              <a:rPr lang="en-US" sz="2600" dirty="0">
                <a:latin typeface="Times New Roman" pitchFamily="18" charset="0"/>
                <a:cs typeface="Arial" charset="0"/>
              </a:rPr>
              <a:t>,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sext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mux</a:t>
            </a:r>
            <a:r>
              <a:rPr lang="en-US" sz="2600" dirty="0">
                <a:latin typeface="Times New Roman" pitchFamily="18" charset="0"/>
                <a:cs typeface="Arial" charset="0"/>
              </a:rPr>
              <a:t>] +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dirty="0">
                <a:latin typeface="Times New Roman" pitchFamily="18" charset="0"/>
                <a:cs typeface="Arial" charset="0"/>
              </a:rPr>
              <a:t>		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ALU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mem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mux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RF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setup</a:t>
            </a:r>
            <a:endParaRPr lang="en-US" sz="2600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Typically, limiting paths are: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memory, ALU, register file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>
                <a:latin typeface="Times New Roman" pitchFamily="18" charset="0"/>
                <a:cs typeface="Arial" charset="0"/>
              </a:rPr>
              <a:t>c1</a:t>
            </a:r>
            <a:r>
              <a:rPr lang="en-US" sz="2600" dirty="0">
                <a:latin typeface="Times New Roman" pitchFamily="18" charset="0"/>
                <a:cs typeface="Arial" charset="0"/>
              </a:rPr>
              <a:t> =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pcq_PC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+ 2</a:t>
            </a:r>
            <a:r>
              <a:rPr lang="en-US" sz="2600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>
                <a:latin typeface="Times New Roman" pitchFamily="18" charset="0"/>
                <a:cs typeface="Arial" charset="0"/>
              </a:rPr>
              <a:t>mem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dec</a:t>
            </a:r>
            <a:r>
              <a:rPr lang="en-US" sz="2600" baseline="-25000" dirty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latin typeface="Times New Roman" pitchFamily="18" charset="0"/>
                <a:cs typeface="Arial" charset="0"/>
              </a:rPr>
              <a:t>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RF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read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ALU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+ 2</a:t>
            </a:r>
            <a:r>
              <a:rPr lang="en-US" sz="2600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>
                <a:latin typeface="Times New Roman" pitchFamily="18" charset="0"/>
                <a:cs typeface="Arial" charset="0"/>
              </a:rPr>
              <a:t>mux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RF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setup</a:t>
            </a:r>
            <a:endParaRPr lang="en-US" sz="2600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Single-Cycle Performance</a:t>
            </a:r>
          </a:p>
        </p:txBody>
      </p:sp>
    </p:spTree>
    <p:extLst>
      <p:ext uri="{BB962C8B-B14F-4D97-AF65-F5344CB8AC3E}">
        <p14:creationId xmlns:p14="http://schemas.microsoft.com/office/powerpoint/2010/main" val="338326309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81000" y="1066800"/>
            <a:ext cx="6863239" cy="4648200"/>
            <a:chOff x="381000" y="1066800"/>
            <a:chExt cx="6863239" cy="4648200"/>
          </a:xfrm>
        </p:grpSpPr>
        <p:pic>
          <p:nvPicPr>
            <p:cNvPr id="14" name="Picture 1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066800"/>
              <a:ext cx="6710839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381000" y="5257800"/>
              <a:ext cx="1828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Single-Cycle Control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894569" y="4114800"/>
            <a:ext cx="344431" cy="1600200"/>
            <a:chOff x="8458200" y="4513943"/>
            <a:chExt cx="304800" cy="1295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8458200" y="4513943"/>
              <a:ext cx="304800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8763000" y="4513943"/>
              <a:ext cx="0" cy="129540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458200" y="5809343"/>
              <a:ext cx="304800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7239000" y="4495800"/>
            <a:ext cx="17129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Sent directly 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to </a:t>
            </a:r>
            <a:r>
              <a:rPr lang="en-US" sz="2200" b="1" dirty="0" err="1">
                <a:solidFill>
                  <a:srgbClr val="C00000"/>
                </a:solidFill>
              </a:rPr>
              <a:t>datapath</a:t>
            </a:r>
            <a:endParaRPr lang="en-US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145485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5286" name="Group 6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/>
          </p:nvPr>
        </p:nvGraphicFramePr>
        <p:xfrm>
          <a:off x="1447800" y="1003679"/>
          <a:ext cx="6248400" cy="3720720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9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Element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Delay (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ps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clock-to-Q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pcq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_PC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Multiplexer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mux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ALU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Decoder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dec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Memory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3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0528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0528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28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4724400"/>
            <a:ext cx="769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lvl="1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>
                <a:latin typeface="Times New Roman" pitchFamily="18" charset="0"/>
                <a:cs typeface="Arial" charset="0"/>
              </a:rPr>
              <a:t>c1</a:t>
            </a:r>
            <a:r>
              <a:rPr lang="en-US" sz="2400" dirty="0">
                <a:latin typeface="Times New Roman" pitchFamily="18" charset="0"/>
                <a:cs typeface="Arial" charset="0"/>
              </a:rPr>
              <a:t> = 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?</a:t>
            </a:r>
            <a:endParaRPr lang="en-US" sz="2400" b="1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dirty="0">
                <a:solidFill>
                  <a:schemeClr val="bg1"/>
                </a:solidFill>
                <a:latin typeface="+mj-lt"/>
              </a:rPr>
              <a:t>Single-Cycle Performance Example</a:t>
            </a:r>
          </a:p>
        </p:txBody>
      </p:sp>
    </p:spTree>
    <p:extLst>
      <p:ext uri="{BB962C8B-B14F-4D97-AF65-F5344CB8AC3E}">
        <p14:creationId xmlns:p14="http://schemas.microsoft.com/office/powerpoint/2010/main" val="373343349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8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0528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28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43000" y="4724400"/>
            <a:ext cx="769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lvl="1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>
                <a:latin typeface="Times New Roman" pitchFamily="18" charset="0"/>
                <a:cs typeface="Arial" charset="0"/>
              </a:rPr>
              <a:t>c1</a:t>
            </a:r>
            <a:r>
              <a:rPr lang="en-US" sz="2400" dirty="0">
                <a:latin typeface="Times New Roman" pitchFamily="18" charset="0"/>
                <a:cs typeface="Arial" charset="0"/>
              </a:rPr>
              <a:t> =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pcq_PC</a:t>
            </a:r>
            <a:r>
              <a:rPr lang="en-US" sz="2400" dirty="0">
                <a:latin typeface="Times New Roman" pitchFamily="18" charset="0"/>
                <a:cs typeface="Arial" charset="0"/>
              </a:rPr>
              <a:t> + 2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mem</a:t>
            </a:r>
            <a:r>
              <a:rPr lang="en-US" sz="2400" dirty="0">
                <a:latin typeface="Times New Roman" pitchFamily="18" charset="0"/>
                <a:cs typeface="Arial" charset="0"/>
              </a:rPr>
              <a:t> +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dec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Arial" charset="0"/>
              </a:rPr>
              <a:t>+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RF</a:t>
            </a:r>
            <a:r>
              <a:rPr lang="en-US" sz="2400" baseline="-25000" dirty="0" err="1">
                <a:latin typeface="Times New Roman" pitchFamily="18" charset="0"/>
                <a:cs typeface="Arial" charset="0"/>
              </a:rPr>
              <a:t>read</a:t>
            </a:r>
            <a:r>
              <a:rPr lang="en-US" sz="2400" dirty="0">
                <a:latin typeface="Times New Roman" pitchFamily="18" charset="0"/>
                <a:cs typeface="Arial" charset="0"/>
              </a:rPr>
              <a:t> +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baseline="-25000" dirty="0" err="1">
                <a:latin typeface="Times New Roman" pitchFamily="18" charset="0"/>
                <a:cs typeface="Arial" charset="0"/>
              </a:rPr>
              <a:t>ALU</a:t>
            </a:r>
            <a:r>
              <a:rPr lang="en-US" sz="2400" dirty="0">
                <a:latin typeface="Times New Roman" pitchFamily="18" charset="0"/>
                <a:cs typeface="Arial" charset="0"/>
              </a:rPr>
              <a:t> + 2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mux</a:t>
            </a:r>
            <a:r>
              <a:rPr lang="en-US" sz="2400" dirty="0">
                <a:latin typeface="Times New Roman" pitchFamily="18" charset="0"/>
                <a:cs typeface="Arial" charset="0"/>
              </a:rPr>
              <a:t> +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RF</a:t>
            </a:r>
            <a:r>
              <a:rPr lang="en-US" sz="2400" baseline="-25000" dirty="0" err="1">
                <a:latin typeface="Times New Roman" pitchFamily="18" charset="0"/>
                <a:cs typeface="Arial" charset="0"/>
              </a:rPr>
              <a:t>setup</a:t>
            </a:r>
            <a:endParaRPr lang="en-US" sz="2400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>
                <a:latin typeface="Times New Roman" pitchFamily="18" charset="0"/>
                <a:cs typeface="Arial" charset="0"/>
              </a:rPr>
              <a:t>    </a:t>
            </a:r>
            <a:r>
              <a:rPr lang="en-US" sz="2400" dirty="0">
                <a:latin typeface="Times New Roman" pitchFamily="18" charset="0"/>
                <a:cs typeface="Arial" charset="0"/>
              </a:rPr>
              <a:t> = [40 + 2(200) + 70 + 100 + 120 + 2(25) + 60]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ps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aseline="-250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Arial" charset="0"/>
              </a:rPr>
              <a:t>    = 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840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ps</a:t>
            </a:r>
            <a:endParaRPr lang="en-US" sz="2400" b="1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dirty="0">
                <a:solidFill>
                  <a:schemeClr val="bg1"/>
                </a:solidFill>
                <a:latin typeface="+mj-lt"/>
              </a:rPr>
              <a:t>Single-Cycle Performance Example</a:t>
            </a:r>
          </a:p>
        </p:txBody>
      </p:sp>
      <p:graphicFrame>
        <p:nvGraphicFramePr>
          <p:cNvPr id="7" name="Group 6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1447800" y="1003679"/>
          <a:ext cx="6248400" cy="3720720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9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Element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Delay (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ps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clock-to-Q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pcq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_PC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Multiplexer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mux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ALU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Decoder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dec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Memory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3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299902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13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9914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9914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1219200"/>
            <a:ext cx="7924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Program with 100 billion instructions: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i="1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Execution Time</a:t>
            </a:r>
            <a:r>
              <a:rPr lang="en-US" sz="3200" dirty="0">
                <a:latin typeface="+mj-lt"/>
                <a:cs typeface="Arial" charset="0"/>
              </a:rPr>
              <a:t> = # instructions x CPI x </a:t>
            </a:r>
            <a:r>
              <a:rPr lang="en-US" sz="3200" i="1" dirty="0">
                <a:latin typeface="+mj-lt"/>
                <a:cs typeface="Arial" charset="0"/>
              </a:rPr>
              <a:t>T</a:t>
            </a:r>
            <a:r>
              <a:rPr lang="en-US" sz="3200" i="1" baseline="-25000" dirty="0">
                <a:latin typeface="+mj-lt"/>
                <a:cs typeface="Arial" charset="0"/>
              </a:rPr>
              <a:t>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i="1" dirty="0">
                <a:latin typeface="+mj-lt"/>
                <a:cs typeface="Arial" charset="0"/>
              </a:rPr>
              <a:t>		                   </a:t>
            </a:r>
            <a:r>
              <a:rPr lang="en-US" sz="3200" dirty="0">
                <a:latin typeface="+mj-lt"/>
                <a:cs typeface="Arial" charset="0"/>
              </a:rPr>
              <a:t>= (100 </a:t>
            </a:r>
            <a:r>
              <a:rPr lang="en-US" sz="3200" dirty="0">
                <a:latin typeface="+mj-lt"/>
                <a:cs typeface="Times New Roman" pitchFamily="18" charset="0"/>
              </a:rPr>
              <a:t>× 10</a:t>
            </a:r>
            <a:r>
              <a:rPr lang="en-US" sz="3200" baseline="30000" dirty="0">
                <a:latin typeface="+mj-lt"/>
                <a:cs typeface="Times New Roman" pitchFamily="18" charset="0"/>
              </a:rPr>
              <a:t>9</a:t>
            </a:r>
            <a:r>
              <a:rPr lang="en-US" sz="3200" dirty="0">
                <a:latin typeface="+mj-lt"/>
                <a:cs typeface="Arial" charset="0"/>
              </a:rPr>
              <a:t>)(1)(840  </a:t>
            </a:r>
            <a:r>
              <a:rPr lang="en-US" sz="3200" dirty="0">
                <a:latin typeface="+mj-lt"/>
                <a:cs typeface="Times New Roman" pitchFamily="18" charset="0"/>
              </a:rPr>
              <a:t>× 10</a:t>
            </a:r>
            <a:r>
              <a:rPr lang="en-US" sz="3200" baseline="30000" dirty="0">
                <a:latin typeface="+mj-lt"/>
                <a:cs typeface="Times New Roman" pitchFamily="18" charset="0"/>
              </a:rPr>
              <a:t>-12 </a:t>
            </a:r>
            <a:r>
              <a:rPr lang="en-US" sz="3200" dirty="0">
                <a:latin typeface="+mj-lt"/>
                <a:cs typeface="Arial" charset="0"/>
              </a:rPr>
              <a:t>s)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		                   = </a:t>
            </a:r>
            <a:r>
              <a:rPr lang="en-US" sz="3200" b="1" dirty="0">
                <a:latin typeface="+mj-lt"/>
                <a:cs typeface="Arial" charset="0"/>
              </a:rPr>
              <a:t>84 seconds</a:t>
            </a:r>
            <a:r>
              <a:rPr lang="en-US" sz="3200" b="1" i="1" dirty="0">
                <a:latin typeface="Times New Roman" pitchFamily="18" charset="0"/>
                <a:cs typeface="Arial" charset="0"/>
              </a:rPr>
              <a:t>	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dirty="0">
                <a:solidFill>
                  <a:schemeClr val="bg1"/>
                </a:solidFill>
                <a:latin typeface="+mj-lt"/>
              </a:rPr>
              <a:t>Single-Cycle Performance Example</a:t>
            </a:r>
          </a:p>
        </p:txBody>
      </p:sp>
    </p:spTree>
    <p:extLst>
      <p:ext uri="{BB962C8B-B14F-4D97-AF65-F5344CB8AC3E}">
        <p14:creationId xmlns:p14="http://schemas.microsoft.com/office/powerpoint/2010/main" val="9278063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81000" y="1066800"/>
            <a:ext cx="6863239" cy="4648200"/>
            <a:chOff x="381000" y="1066800"/>
            <a:chExt cx="6863239" cy="4648200"/>
          </a:xfrm>
        </p:grpSpPr>
        <p:pic>
          <p:nvPicPr>
            <p:cNvPr id="14" name="Picture 1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066800"/>
              <a:ext cx="6710839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381000" y="5257800"/>
              <a:ext cx="1828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Single-Cycle Control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705600" y="2971800"/>
            <a:ext cx="200388" cy="930275"/>
            <a:chOff x="8458200" y="4513943"/>
            <a:chExt cx="304800" cy="1295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8458200" y="4513943"/>
              <a:ext cx="304800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8763000" y="4513943"/>
              <a:ext cx="0" cy="129540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458200" y="5809343"/>
              <a:ext cx="304800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6953977" y="2590800"/>
            <a:ext cx="21900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Sent through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Conditional Logic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first, then to </a:t>
            </a:r>
          </a:p>
          <a:p>
            <a:r>
              <a:rPr lang="en-US" sz="2200" b="1" dirty="0" err="1">
                <a:solidFill>
                  <a:srgbClr val="C00000"/>
                </a:solidFill>
              </a:rPr>
              <a:t>datapath</a:t>
            </a:r>
            <a:endParaRPr lang="en-US" sz="2200" b="1" dirty="0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894569" y="4114800"/>
            <a:ext cx="344431" cy="1600200"/>
            <a:chOff x="8458200" y="4513943"/>
            <a:chExt cx="304800" cy="1295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8458200" y="4513943"/>
              <a:ext cx="304800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763000" y="4513943"/>
              <a:ext cx="0" cy="129540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458200" y="5809343"/>
              <a:ext cx="304800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7239000" y="4495800"/>
            <a:ext cx="17129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Sent directly 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to </a:t>
            </a:r>
            <a:r>
              <a:rPr lang="en-US" sz="2200" b="1" dirty="0" err="1">
                <a:solidFill>
                  <a:srgbClr val="C00000"/>
                </a:solidFill>
              </a:rPr>
              <a:t>datapath</a:t>
            </a:r>
            <a:endParaRPr lang="en-US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6799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81000" y="1066800"/>
            <a:ext cx="6863239" cy="4648200"/>
            <a:chOff x="381000" y="1066800"/>
            <a:chExt cx="6863239" cy="4648200"/>
          </a:xfrm>
        </p:grpSpPr>
        <p:pic>
          <p:nvPicPr>
            <p:cNvPr id="21" name="Picture 1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066800"/>
              <a:ext cx="6710839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381000" y="5257800"/>
              <a:ext cx="1828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Single-Cycle Control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0" y="990600"/>
            <a:ext cx="36576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These signals </a:t>
            </a:r>
            <a:r>
              <a:rPr lang="en-US" sz="2200" b="1" dirty="0"/>
              <a:t>change the state</a:t>
            </a:r>
            <a:r>
              <a:rPr lang="en-US" sz="2200" dirty="0"/>
              <a:t>  (PC, RF, Memory)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If instruction shouldn’t execute, </a:t>
            </a:r>
            <a:r>
              <a:rPr lang="en-US" sz="2200" b="1" dirty="0"/>
              <a:t>forced to 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53977" y="2590800"/>
            <a:ext cx="21900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Sent through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Conditional Logic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first, then to </a:t>
            </a:r>
          </a:p>
          <a:p>
            <a:r>
              <a:rPr lang="en-US" sz="2200" b="1" dirty="0" err="1">
                <a:solidFill>
                  <a:srgbClr val="C00000"/>
                </a:solidFill>
              </a:rPr>
              <a:t>datapath</a:t>
            </a:r>
            <a:endParaRPr lang="en-US" sz="2200" b="1" dirty="0">
              <a:solidFill>
                <a:srgbClr val="C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705600" y="2971800"/>
            <a:ext cx="200388" cy="930275"/>
            <a:chOff x="8458200" y="4513943"/>
            <a:chExt cx="304800" cy="12954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8458200" y="4513943"/>
              <a:ext cx="304800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763000" y="4513943"/>
              <a:ext cx="0" cy="129540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458200" y="5809343"/>
              <a:ext cx="304800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894569" y="4114800"/>
            <a:ext cx="344431" cy="1600200"/>
            <a:chOff x="8458200" y="4513943"/>
            <a:chExt cx="304800" cy="12954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8458200" y="4513943"/>
              <a:ext cx="304800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763000" y="4513943"/>
              <a:ext cx="0" cy="129540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458200" y="5809343"/>
              <a:ext cx="304800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7239000" y="4495800"/>
            <a:ext cx="17129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Sent directly 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to </a:t>
            </a:r>
            <a:r>
              <a:rPr lang="en-US" sz="2200" b="1" dirty="0" err="1">
                <a:solidFill>
                  <a:srgbClr val="C00000"/>
                </a:solidFill>
              </a:rPr>
              <a:t>datapath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5638800" y="2819400"/>
            <a:ext cx="1238977" cy="1219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400800" y="2438400"/>
            <a:ext cx="152400" cy="38225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12049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2400" y="1066800"/>
            <a:ext cx="5400582" cy="3657600"/>
            <a:chOff x="381000" y="1066800"/>
            <a:chExt cx="6863239" cy="4648200"/>
          </a:xfrm>
        </p:grpSpPr>
        <p:pic>
          <p:nvPicPr>
            <p:cNvPr id="11" name="Picture 1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066800"/>
              <a:ext cx="6710839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381000" y="5257800"/>
              <a:ext cx="1828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Single-Cycle Control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0200" y="1187708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i="1" dirty="0"/>
              <a:t>FlagW</a:t>
            </a:r>
            <a:r>
              <a:rPr lang="en-US" sz="2200" b="1" baseline="-25000" dirty="0"/>
              <a:t>1:0</a:t>
            </a:r>
            <a:r>
              <a:rPr lang="en-US" sz="2200" b="1" dirty="0"/>
              <a:t>:</a:t>
            </a:r>
            <a:r>
              <a:rPr lang="en-US" sz="2200" dirty="0"/>
              <a:t> Flag Write signal, asserted when </a:t>
            </a:r>
            <a:r>
              <a:rPr lang="en-US" sz="2200" i="1" dirty="0" err="1"/>
              <a:t>ALUFlags</a:t>
            </a:r>
            <a:r>
              <a:rPr lang="en-US" sz="2200" dirty="0"/>
              <a:t> should be saved (i.e., on instruction with S=1)</a:t>
            </a:r>
          </a:p>
        </p:txBody>
      </p:sp>
      <p:sp>
        <p:nvSpPr>
          <p:cNvPr id="14" name="Oval 13"/>
          <p:cNvSpPr/>
          <p:nvPr/>
        </p:nvSpPr>
        <p:spPr>
          <a:xfrm>
            <a:off x="2285999" y="2057400"/>
            <a:ext cx="990601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9573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2400" y="1066800"/>
            <a:ext cx="5400582" cy="3657600"/>
            <a:chOff x="381000" y="1066800"/>
            <a:chExt cx="6863239" cy="4648200"/>
          </a:xfrm>
        </p:grpSpPr>
        <p:pic>
          <p:nvPicPr>
            <p:cNvPr id="11" name="Picture 1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066800"/>
              <a:ext cx="6710839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381000" y="5257800"/>
              <a:ext cx="1828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78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Single-Cycle Control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0200" y="1187708"/>
            <a:ext cx="3733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i="1" dirty="0"/>
              <a:t>FlagW</a:t>
            </a:r>
            <a:r>
              <a:rPr lang="en-US" sz="2200" b="1" baseline="-25000" dirty="0"/>
              <a:t>1:0</a:t>
            </a:r>
            <a:r>
              <a:rPr lang="en-US" sz="2200" b="1" dirty="0"/>
              <a:t>:</a:t>
            </a:r>
            <a:r>
              <a:rPr lang="en-US" sz="2200" dirty="0"/>
              <a:t> Flag Write signal, asserted when </a:t>
            </a:r>
            <a:r>
              <a:rPr lang="en-US" sz="2200" i="1" dirty="0" err="1"/>
              <a:t>ALUFlags</a:t>
            </a:r>
            <a:r>
              <a:rPr lang="en-US" sz="2200" dirty="0"/>
              <a:t> should be saved (i.e., on instruction with S=1)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ourier" pitchFamily="49" charset="0"/>
              </a:rPr>
              <a:t>ADD</a:t>
            </a:r>
            <a:r>
              <a:rPr lang="en-US" sz="2200" dirty="0"/>
              <a:t>, </a:t>
            </a:r>
            <a:r>
              <a:rPr lang="en-US" sz="2200" dirty="0">
                <a:latin typeface="Courier" pitchFamily="49" charset="0"/>
              </a:rPr>
              <a:t>SUB</a:t>
            </a:r>
            <a:r>
              <a:rPr lang="en-US" sz="2200" dirty="0"/>
              <a:t> update all flags (</a:t>
            </a:r>
            <a:r>
              <a:rPr lang="en-US" sz="2200" b="1" dirty="0"/>
              <a:t>NZCV</a:t>
            </a:r>
            <a:r>
              <a:rPr lang="en-US" sz="22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ourier" pitchFamily="49" charset="0"/>
              </a:rPr>
              <a:t>AND</a:t>
            </a:r>
            <a:r>
              <a:rPr lang="en-US" sz="2200" dirty="0"/>
              <a:t>, </a:t>
            </a:r>
            <a:r>
              <a:rPr lang="en-US" sz="2200" dirty="0">
                <a:latin typeface="Courier" pitchFamily="49" charset="0"/>
              </a:rPr>
              <a:t>ORR</a:t>
            </a:r>
            <a:r>
              <a:rPr lang="en-US" sz="2200" dirty="0"/>
              <a:t> only update </a:t>
            </a:r>
            <a:r>
              <a:rPr lang="en-US" sz="2200" b="1" dirty="0"/>
              <a:t>NZ</a:t>
            </a:r>
            <a:r>
              <a:rPr lang="en-US" sz="2200" dirty="0"/>
              <a:t> flags</a:t>
            </a:r>
          </a:p>
        </p:txBody>
      </p:sp>
      <p:sp>
        <p:nvSpPr>
          <p:cNvPr id="14" name="Oval 13"/>
          <p:cNvSpPr/>
          <p:nvPr/>
        </p:nvSpPr>
        <p:spPr>
          <a:xfrm>
            <a:off x="2285999" y="2057400"/>
            <a:ext cx="990601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5404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17126</TotalTime>
  <Words>1168</Words>
  <Application>Microsoft Macintosh PowerPoint</Application>
  <PresentationFormat>On-screen Show (4:3)</PresentationFormat>
  <Paragraphs>532</Paragraphs>
  <Slides>52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ＭＳ Ｐゴシック</vt:lpstr>
      <vt:lpstr>Arial</vt:lpstr>
      <vt:lpstr>Arial Black</vt:lpstr>
      <vt:lpstr>Calibri</vt:lpstr>
      <vt:lpstr>Courier</vt:lpstr>
      <vt:lpstr>Courier New</vt:lpstr>
      <vt:lpstr>Times New Roman</vt:lpstr>
      <vt:lpstr>Wingdings</vt:lpstr>
      <vt:lpstr>Office Theme</vt:lpstr>
      <vt:lpstr>Visio</vt:lpstr>
      <vt:lpstr>Lecture 20:  Single Cycle Processor Controller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Microsoft Office User</cp:lastModifiedBy>
  <cp:revision>120</cp:revision>
  <cp:lastPrinted>2018-01-16T16:40:17Z</cp:lastPrinted>
  <dcterms:created xsi:type="dcterms:W3CDTF">2012-08-07T04:56:47Z</dcterms:created>
  <dcterms:modified xsi:type="dcterms:W3CDTF">2019-11-09T13:50:58Z</dcterms:modified>
</cp:coreProperties>
</file>