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0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6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7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8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9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0.xml" ContentType="application/vnd.openxmlformats-officedocument.presentationml.notesSlide+xml"/>
  <Override PartName="/ppt/tags/tag7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8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9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30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31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32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33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34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35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36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40.xml" ContentType="application/vnd.openxmlformats-officedocument.presentationml.notesSlide+xml"/>
  <Override PartName="/ppt/tags/tag110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ags/tag111.xml" ContentType="application/vnd.openxmlformats-officedocument.presentationml.tags+xml"/>
  <Override PartName="/ppt/notesSlides/notesSlide47.xml" ContentType="application/vnd.openxmlformats-officedocument.presentationml.notesSlide+xml"/>
  <Override PartName="/ppt/tags/tag112.xml" ContentType="application/vnd.openxmlformats-officedocument.presentationml.tags+xml"/>
  <Override PartName="/ppt/notesSlides/notesSlide48.xml" ContentType="application/vnd.openxmlformats-officedocument.presentationml.notesSlide+xml"/>
  <Override PartName="/ppt/tags/tag113.xml" ContentType="application/vnd.openxmlformats-officedocument.presentationml.tags+xml"/>
  <Override PartName="/ppt/notesSlides/notesSlide49.xml" ContentType="application/vnd.openxmlformats-officedocument.presentationml.notesSlide+xml"/>
  <Override PartName="/ppt/tags/tag114.xml" ContentType="application/vnd.openxmlformats-officedocument.presentationml.tags+xml"/>
  <Override PartName="/ppt/notesSlides/notesSlide50.xml" ContentType="application/vnd.openxmlformats-officedocument.presentationml.notesSlide+xml"/>
  <Override PartName="/ppt/tags/tag115.xml" ContentType="application/vnd.openxmlformats-officedocument.presentationml.tags+xml"/>
  <Override PartName="/ppt/notesSlides/notesSlide51.xml" ContentType="application/vnd.openxmlformats-officedocument.presentationml.notesSlide+xml"/>
  <Override PartName="/ppt/tags/tag116.xml" ContentType="application/vnd.openxmlformats-officedocument.presentationml.tags+xml"/>
  <Override PartName="/ppt/notesSlides/notesSlide52.xml" ContentType="application/vnd.openxmlformats-officedocument.presentationml.notesSlide+xml"/>
  <Override PartName="/ppt/tags/tag117.xml" ContentType="application/vnd.openxmlformats-officedocument.presentationml.tags+xml"/>
  <Override PartName="/ppt/notesSlides/notesSlide53.xml" ContentType="application/vnd.openxmlformats-officedocument.presentationml.notesSlide+xml"/>
  <Override PartName="/ppt/tags/tag118.xml" ContentType="application/vnd.openxmlformats-officedocument.presentationml.tags+xml"/>
  <Override PartName="/ppt/notesSlides/notesSlide54.xml" ContentType="application/vnd.openxmlformats-officedocument.presentationml.notesSlide+xml"/>
  <Override PartName="/ppt/tags/tag119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60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61.xml" ContentType="application/vnd.openxmlformats-officedocument.presentationml.notesSlide+xml"/>
  <Override PartName="/ppt/tags/tag132.xml" ContentType="application/vnd.openxmlformats-officedocument.presentationml.tags+xml"/>
  <Override PartName="/ppt/notesSlides/notesSlide62.xml" ContentType="application/vnd.openxmlformats-officedocument.presentationml.notesSlide+xml"/>
  <Override PartName="/ppt/tags/tag133.xml" ContentType="application/vnd.openxmlformats-officedocument.presentationml.tags+xml"/>
  <Override PartName="/ppt/notesSlides/notesSlide63.xml" ContentType="application/vnd.openxmlformats-officedocument.presentationml.notesSlide+xml"/>
  <Override PartName="/ppt/tags/tag134.xml" ContentType="application/vnd.openxmlformats-officedocument.presentationml.tags+xml"/>
  <Override PartName="/ppt/notesSlides/notesSlide64.xml" ContentType="application/vnd.openxmlformats-officedocument.presentationml.notesSlide+xml"/>
  <Override PartName="/ppt/tags/tag135.xml" ContentType="application/vnd.openxmlformats-officedocument.presentationml.tags+xml"/>
  <Override PartName="/ppt/notesSlides/notesSlide65.xml" ContentType="application/vnd.openxmlformats-officedocument.presentationml.notesSlide+xml"/>
  <Override PartName="/ppt/tags/tag136.xml" ContentType="application/vnd.openxmlformats-officedocument.presentationml.tags+xml"/>
  <Override PartName="/ppt/notesSlides/notesSlide66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67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68.xml" ContentType="application/vnd.openxmlformats-officedocument.presentationml.notesSlide+xml"/>
  <Override PartName="/ppt/tags/tag142.xml" ContentType="application/vnd.openxmlformats-officedocument.presentationml.tags+xml"/>
  <Override PartName="/ppt/notesSlides/notesSlide69.xml" ContentType="application/vnd.openxmlformats-officedocument.presentationml.notesSlide+xml"/>
  <Override PartName="/ppt/tags/tag143.xml" ContentType="application/vnd.openxmlformats-officedocument.presentationml.tags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74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75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76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77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78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79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80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81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82.xml" ContentType="application/vnd.openxmlformats-officedocument.presentationml.notesSlide+xml"/>
  <Override PartName="/ppt/tags/tag209.xml" ContentType="application/vnd.openxmlformats-officedocument.presentationml.tags+xml"/>
  <Override PartName="/ppt/notesSlides/notesSlide83.xml" ContentType="application/vnd.openxmlformats-officedocument.presentationml.notesSlide+xml"/>
  <Override PartName="/ppt/tags/tag210.xml" ContentType="application/vnd.openxmlformats-officedocument.presentationml.tags+xml"/>
  <Override PartName="/ppt/notesSlides/notesSlide84.xml" ContentType="application/vnd.openxmlformats-officedocument.presentationml.notesSlide+xml"/>
  <Override PartName="/ppt/tags/tag211.xml" ContentType="application/vnd.openxmlformats-officedocument.presentationml.tags+xml"/>
  <Override PartName="/ppt/notesSlides/notesSlide85.xml" ContentType="application/vnd.openxmlformats-officedocument.presentationml.notesSlide+xml"/>
  <Override PartName="/ppt/tags/tag212.xml" ContentType="application/vnd.openxmlformats-officedocument.presentationml.tags+xml"/>
  <Override PartName="/ppt/notesSlides/notesSlide86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87.xml" ContentType="application/vnd.openxmlformats-officedocument.presentationml.notesSlide+xml"/>
  <Override PartName="/ppt/tags/tag221.xml" ContentType="application/vnd.openxmlformats-officedocument.presentationml.tags+xml"/>
  <Override PartName="/ppt/notesSlides/notesSlide88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89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90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91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92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93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94.xml" ContentType="application/vnd.openxmlformats-officedocument.presentationml.notesSlide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95.xml" ContentType="application/vnd.openxmlformats-officedocument.presentationml.notesSl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96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97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notesSlides/notesSlide98.xml" ContentType="application/vnd.openxmlformats-officedocument.presentationml.notesSlid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99.xml" ContentType="application/vnd.openxmlformats-officedocument.presentationml.notesSlide+xml"/>
  <Override PartName="/ppt/tags/tag257.xml" ContentType="application/vnd.openxmlformats-officedocument.presentationml.tags+xml"/>
  <Override PartName="/ppt/notesSlides/notesSlide100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101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102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notesSlides/notesSlide103.xml" ContentType="application/vnd.openxmlformats-officedocument.presentationml.notesSlide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notesSlides/notesSlide104.xml" ContentType="application/vnd.openxmlformats-officedocument.presentationml.notesSl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105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106.xml" ContentType="application/vnd.openxmlformats-officedocument.presentationml.notesSlide+xml"/>
  <Override PartName="/ppt/tags/tag270.xml" ContentType="application/vnd.openxmlformats-officedocument.presentationml.tags+xml"/>
  <Override PartName="/ppt/notesSlides/notesSlide107.xml" ContentType="application/vnd.openxmlformats-officedocument.presentationml.notesSlide+xml"/>
  <Override PartName="/ppt/tags/tag271.xml" ContentType="application/vnd.openxmlformats-officedocument.presentationml.tags+xml"/>
  <Override PartName="/ppt/notesSlides/notesSlide108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109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110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111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notesSlides/notesSlide112.xml" ContentType="application/vnd.openxmlformats-officedocument.presentationml.notesSlide+xml"/>
  <Override PartName="/ppt/tags/tag282.xml" ContentType="application/vnd.openxmlformats-officedocument.presentationml.tags+xml"/>
  <Override PartName="/ppt/notesSlides/notesSlide113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1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6"/>
  </p:notesMasterIdLst>
  <p:handoutMasterIdLst>
    <p:handoutMasterId r:id="rId117"/>
  </p:handoutMasterIdLst>
  <p:sldIdLst>
    <p:sldId id="384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542" r:id="rId11"/>
    <p:sldId id="543" r:id="rId12"/>
    <p:sldId id="369" r:id="rId13"/>
    <p:sldId id="443" r:id="rId14"/>
    <p:sldId id="371" r:id="rId15"/>
    <p:sldId id="544" r:id="rId16"/>
    <p:sldId id="545" r:id="rId17"/>
    <p:sldId id="372" r:id="rId18"/>
    <p:sldId id="373" r:id="rId19"/>
    <p:sldId id="374" r:id="rId20"/>
    <p:sldId id="375" r:id="rId21"/>
    <p:sldId id="376" r:id="rId22"/>
    <p:sldId id="557" r:id="rId23"/>
    <p:sldId id="562" r:id="rId24"/>
    <p:sldId id="561" r:id="rId25"/>
    <p:sldId id="558" r:id="rId26"/>
    <p:sldId id="560" r:id="rId27"/>
    <p:sldId id="559" r:id="rId28"/>
    <p:sldId id="379" r:id="rId29"/>
    <p:sldId id="444" r:id="rId30"/>
    <p:sldId id="381" r:id="rId31"/>
    <p:sldId id="445" r:id="rId32"/>
    <p:sldId id="383" r:id="rId33"/>
    <p:sldId id="446" r:id="rId34"/>
    <p:sldId id="563" r:id="rId35"/>
    <p:sldId id="447" r:id="rId36"/>
    <p:sldId id="387" r:id="rId37"/>
    <p:sldId id="448" r:id="rId38"/>
    <p:sldId id="458" r:id="rId39"/>
    <p:sldId id="524" r:id="rId40"/>
    <p:sldId id="460" r:id="rId41"/>
    <p:sldId id="461" r:id="rId42"/>
    <p:sldId id="462" r:id="rId43"/>
    <p:sldId id="463" r:id="rId44"/>
    <p:sldId id="465" r:id="rId45"/>
    <p:sldId id="466" r:id="rId46"/>
    <p:sldId id="467" r:id="rId47"/>
    <p:sldId id="468" r:id="rId48"/>
    <p:sldId id="469" r:id="rId49"/>
    <p:sldId id="470" r:id="rId50"/>
    <p:sldId id="572" r:id="rId51"/>
    <p:sldId id="471" r:id="rId52"/>
    <p:sldId id="472" r:id="rId53"/>
    <p:sldId id="474" r:id="rId54"/>
    <p:sldId id="525" r:id="rId55"/>
    <p:sldId id="475" r:id="rId56"/>
    <p:sldId id="477" r:id="rId57"/>
    <p:sldId id="567" r:id="rId58"/>
    <p:sldId id="568" r:id="rId59"/>
    <p:sldId id="480" r:id="rId60"/>
    <p:sldId id="481" r:id="rId61"/>
    <p:sldId id="546" r:id="rId62"/>
    <p:sldId id="548" r:id="rId63"/>
    <p:sldId id="530" r:id="rId64"/>
    <p:sldId id="547" r:id="rId65"/>
    <p:sldId id="532" r:id="rId66"/>
    <p:sldId id="533" r:id="rId67"/>
    <p:sldId id="491" r:id="rId68"/>
    <p:sldId id="492" r:id="rId69"/>
    <p:sldId id="494" r:id="rId70"/>
    <p:sldId id="495" r:id="rId71"/>
    <p:sldId id="514" r:id="rId72"/>
    <p:sldId id="515" r:id="rId73"/>
    <p:sldId id="571" r:id="rId74"/>
    <p:sldId id="520" r:id="rId75"/>
    <p:sldId id="521" r:id="rId76"/>
    <p:sldId id="522" r:id="rId77"/>
    <p:sldId id="523" r:id="rId78"/>
    <p:sldId id="519" r:id="rId79"/>
    <p:sldId id="395" r:id="rId80"/>
    <p:sldId id="396" r:id="rId81"/>
    <p:sldId id="397" r:id="rId82"/>
    <p:sldId id="398" r:id="rId83"/>
    <p:sldId id="399" r:id="rId84"/>
    <p:sldId id="402" r:id="rId85"/>
    <p:sldId id="451" r:id="rId86"/>
    <p:sldId id="452" r:id="rId87"/>
    <p:sldId id="403" r:id="rId88"/>
    <p:sldId id="404" r:id="rId89"/>
    <p:sldId id="405" r:id="rId90"/>
    <p:sldId id="453" r:id="rId91"/>
    <p:sldId id="454" r:id="rId92"/>
    <p:sldId id="408" r:id="rId93"/>
    <p:sldId id="409" r:id="rId94"/>
    <p:sldId id="410" r:id="rId95"/>
    <p:sldId id="411" r:id="rId96"/>
    <p:sldId id="412" r:id="rId97"/>
    <p:sldId id="413" r:id="rId98"/>
    <p:sldId id="414" r:id="rId99"/>
    <p:sldId id="417" r:id="rId100"/>
    <p:sldId id="418" r:id="rId101"/>
    <p:sldId id="419" r:id="rId102"/>
    <p:sldId id="420" r:id="rId103"/>
    <p:sldId id="421" r:id="rId104"/>
    <p:sldId id="424" r:id="rId105"/>
    <p:sldId id="455" r:id="rId106"/>
    <p:sldId id="456" r:id="rId107"/>
    <p:sldId id="425" r:id="rId108"/>
    <p:sldId id="427" r:id="rId109"/>
    <p:sldId id="428" r:id="rId110"/>
    <p:sldId id="429" r:id="rId111"/>
    <p:sldId id="430" r:id="rId112"/>
    <p:sldId id="431" r:id="rId113"/>
    <p:sldId id="432" r:id="rId114"/>
    <p:sldId id="433" r:id="rId1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18" autoAdjust="0"/>
    <p:restoredTop sz="90877" autoAdjust="0"/>
  </p:normalViewPr>
  <p:slideViewPr>
    <p:cSldViewPr>
      <p:cViewPr varScale="1">
        <p:scale>
          <a:sx n="86" d="100"/>
          <a:sy n="86" d="100"/>
        </p:scale>
        <p:origin x="113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40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1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2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3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4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4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58DC7-2DB0-F743-B206-666BD2CB356D}" type="datetimeFigureOut">
              <a:rPr lang="en-US" smtClean="0"/>
              <a:t>9/10/19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B4F19-52D0-CA4D-A6ED-ADA89533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9/10/19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2E1503E-EACF-3142-AD1F-7CBD8573E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B4F368-4724-3841-AF0B-812A139452A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F3080A3-914E-214E-94F9-BAD243FFF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5B9C15-9878-DC40-B9B9-8BA996DE7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145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4C310-BF5B-4BC1-A177-BFC7FD1CF577}" type="slidenum">
              <a:rPr lang="en-US"/>
              <a:pPr/>
              <a:t>10</a:t>
            </a:fld>
            <a:endParaRPr lang="en-US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4080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BA3D7-4C80-4787-A38D-282410CAE6F1}" type="slidenum">
              <a:rPr lang="en-US"/>
              <a:pPr/>
              <a:t>100</a:t>
            </a:fld>
            <a:endParaRPr lang="en-US"/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4469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49A230-1CEE-4365-98E5-E5D8D1CB7A0D}" type="slidenum">
              <a:rPr lang="en-US"/>
              <a:pPr/>
              <a:t>101</a:t>
            </a:fld>
            <a:endParaRPr lang="en-US"/>
          </a:p>
        </p:txBody>
      </p:sp>
      <p:sp>
        <p:nvSpPr>
          <p:cNvPr id="107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4155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0D040-7A13-4572-BBEB-899D3F78339D}" type="slidenum">
              <a:rPr lang="en-US"/>
              <a:pPr/>
              <a:t>102</a:t>
            </a:fld>
            <a:endParaRPr lang="en-US"/>
          </a:p>
        </p:txBody>
      </p:sp>
      <p:sp>
        <p:nvSpPr>
          <p:cNvPr id="107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7307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6CE4F-088A-4127-841E-97C4EBD66B79}" type="slidenum">
              <a:rPr lang="en-US"/>
              <a:pPr/>
              <a:t>103</a:t>
            </a:fld>
            <a:endParaRPr lang="en-US"/>
          </a:p>
        </p:txBody>
      </p:sp>
      <p:sp>
        <p:nvSpPr>
          <p:cNvPr id="107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5085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471D6-9FAA-4144-972A-6465665D2280}" type="slidenum">
              <a:rPr lang="en-US"/>
              <a:pPr/>
              <a:t>104</a:t>
            </a:fld>
            <a:endParaRPr lang="en-US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2560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471D6-9FAA-4144-972A-6465665D2280}" type="slidenum">
              <a:rPr lang="en-US"/>
              <a:pPr/>
              <a:t>105</a:t>
            </a:fld>
            <a:endParaRPr lang="en-US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4643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471D6-9FAA-4144-972A-6465665D2280}" type="slidenum">
              <a:rPr lang="en-US"/>
              <a:pPr/>
              <a:t>106</a:t>
            </a:fld>
            <a:endParaRPr lang="en-US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8582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47163-3C85-455D-974E-FC7970630275}" type="slidenum">
              <a:rPr lang="en-US"/>
              <a:pPr/>
              <a:t>107</a:t>
            </a:fld>
            <a:endParaRPr lang="en-US"/>
          </a:p>
        </p:txBody>
      </p:sp>
      <p:sp>
        <p:nvSpPr>
          <p:cNvPr id="100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3730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2A010-D8B5-4956-AD77-7CB697F294E6}" type="slidenum">
              <a:rPr lang="en-US"/>
              <a:pPr/>
              <a:t>108</a:t>
            </a:fld>
            <a:endParaRPr lang="en-US"/>
          </a:p>
        </p:txBody>
      </p:sp>
      <p:sp>
        <p:nvSpPr>
          <p:cNvPr id="100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22707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FED2E-1D6C-44A0-85F6-4B7E5EC7291D}" type="slidenum">
              <a:rPr lang="en-US"/>
              <a:pPr/>
              <a:t>109</a:t>
            </a:fld>
            <a:endParaRPr lang="en-US"/>
          </a:p>
        </p:txBody>
      </p:sp>
      <p:sp>
        <p:nvSpPr>
          <p:cNvPr id="109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78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4C310-BF5B-4BC1-A177-BFC7FD1CF577}" type="slidenum">
              <a:rPr lang="en-US"/>
              <a:pPr/>
              <a:t>11</a:t>
            </a:fld>
            <a:endParaRPr lang="en-US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655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85811-86C3-430D-A2C0-E389873C63E0}" type="slidenum">
              <a:rPr lang="en-US"/>
              <a:pPr/>
              <a:t>110</a:t>
            </a:fld>
            <a:endParaRPr lang="en-US"/>
          </a:p>
        </p:txBody>
      </p:sp>
      <p:sp>
        <p:nvSpPr>
          <p:cNvPr id="100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5956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9EDCC-B73F-4303-9888-A34FB7DF2A0D}" type="slidenum">
              <a:rPr lang="en-US"/>
              <a:pPr/>
              <a:t>111</a:t>
            </a:fld>
            <a:endParaRPr lang="en-US"/>
          </a:p>
        </p:txBody>
      </p:sp>
      <p:sp>
        <p:nvSpPr>
          <p:cNvPr id="100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2313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463B4-C7E6-4230-BF4B-6A95DDDD3D17}" type="slidenum">
              <a:rPr lang="en-US"/>
              <a:pPr/>
              <a:t>112</a:t>
            </a:fld>
            <a:endParaRPr lang="en-US"/>
          </a:p>
        </p:txBody>
      </p:sp>
      <p:sp>
        <p:nvSpPr>
          <p:cNvPr id="100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87818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C8E213-DB51-472C-9866-EB9716505CA4}" type="slidenum">
              <a:rPr lang="en-US"/>
              <a:pPr/>
              <a:t>113</a:t>
            </a:fld>
            <a:endParaRPr lang="en-US"/>
          </a:p>
        </p:txBody>
      </p:sp>
      <p:sp>
        <p:nvSpPr>
          <p:cNvPr id="109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169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2706F-ED4F-4262-84D0-62C0EEC2865D}" type="slidenum">
              <a:rPr lang="en-US"/>
              <a:pPr/>
              <a:t>114</a:t>
            </a:fld>
            <a:endParaRPr lang="en-US"/>
          </a:p>
        </p:txBody>
      </p:sp>
      <p:sp>
        <p:nvSpPr>
          <p:cNvPr id="101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6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990E3-3D55-410D-A227-5F474A298FBB}" type="slidenum">
              <a:rPr lang="en-US"/>
              <a:pPr/>
              <a:t>12</a:t>
            </a:fld>
            <a:endParaRPr lang="en-US"/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11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990E3-3D55-410D-A227-5F474A298FBB}" type="slidenum">
              <a:rPr lang="en-US"/>
              <a:pPr/>
              <a:t>13</a:t>
            </a:fld>
            <a:endParaRPr lang="en-US"/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66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7FECA-8382-46E7-8BB7-9AD0B36C0195}" type="slidenum">
              <a:rPr lang="en-US"/>
              <a:pPr/>
              <a:t>14</a:t>
            </a:fld>
            <a:endParaRPr lang="en-US"/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02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7FECA-8382-46E7-8BB7-9AD0B36C0195}" type="slidenum">
              <a:rPr lang="en-US"/>
              <a:pPr/>
              <a:t>15</a:t>
            </a:fld>
            <a:endParaRPr lang="en-US"/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05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7FECA-8382-46E7-8BB7-9AD0B36C0195}" type="slidenum">
              <a:rPr lang="en-US"/>
              <a:pPr/>
              <a:t>16</a:t>
            </a:fld>
            <a:endParaRPr lang="en-US"/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27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09647-BF47-4C08-85D8-20F4CC8944FF}" type="slidenum">
              <a:rPr lang="en-US"/>
              <a:pPr/>
              <a:t>17</a:t>
            </a:fld>
            <a:endParaRPr lang="en-US"/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27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3C8260-E6FC-4FC9-9129-393CDEFF3025}" type="slidenum">
              <a:rPr lang="en-US"/>
              <a:pPr/>
              <a:t>18</a:t>
            </a:fld>
            <a:endParaRPr lang="en-US"/>
          </a:p>
        </p:txBody>
      </p:sp>
      <p:sp>
        <p:nvSpPr>
          <p:cNvPr id="102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48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775D4-B030-4C40-AC4B-94EF3C37A5AD}" type="slidenum">
              <a:rPr lang="en-US"/>
              <a:pPr/>
              <a:t>19</a:t>
            </a:fld>
            <a:endParaRPr lang="en-US"/>
          </a:p>
        </p:txBody>
      </p:sp>
      <p:sp>
        <p:nvSpPr>
          <p:cNvPr id="111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7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AAD16-29C4-4B0D-9509-B54CCCEEDE43}" type="slidenum">
              <a:rPr lang="en-US"/>
              <a:pPr/>
              <a:t>2</a:t>
            </a:fld>
            <a:endParaRPr 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96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031BD-F81F-4889-9B4B-8220F6CC56E3}" type="slidenum">
              <a:rPr lang="en-US"/>
              <a:pPr/>
              <a:t>20</a:t>
            </a:fld>
            <a:endParaRPr lang="en-US"/>
          </a:p>
        </p:txBody>
      </p:sp>
      <p:sp>
        <p:nvSpPr>
          <p:cNvPr id="110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34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0F679-6A4D-4609-BE32-9BD48A7FABB3}" type="slidenum">
              <a:rPr lang="en-US"/>
              <a:pPr/>
              <a:t>21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28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C6CD8-E8E2-45E0-8BB1-A2E08383FDE6}" type="slidenum">
              <a:rPr lang="en-US"/>
              <a:pPr/>
              <a:t>22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030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C6CD8-E8E2-45E0-8BB1-A2E08383FDE6}" type="slidenum">
              <a:rPr lang="en-US"/>
              <a:pPr/>
              <a:t>23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278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C6CD8-E8E2-45E0-8BB1-A2E08383FDE6}" type="slidenum">
              <a:rPr lang="en-US"/>
              <a:pPr/>
              <a:t>24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61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C6CD8-E8E2-45E0-8BB1-A2E08383FDE6}" type="slidenum">
              <a:rPr lang="en-US"/>
              <a:pPr/>
              <a:t>25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515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C6CD8-E8E2-45E0-8BB1-A2E08383FDE6}" type="slidenum">
              <a:rPr lang="en-US"/>
              <a:pPr/>
              <a:t>26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702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C6CD8-E8E2-45E0-8BB1-A2E08383FDE6}" type="slidenum">
              <a:rPr lang="en-US"/>
              <a:pPr/>
              <a:t>27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164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78C3B-3C10-463C-90F4-47086DE2C62A}" type="slidenum">
              <a:rPr lang="en-US"/>
              <a:pPr/>
              <a:t>28</a:t>
            </a:fld>
            <a:endParaRPr lang="en-US"/>
          </a:p>
        </p:txBody>
      </p:sp>
      <p:sp>
        <p:nvSpPr>
          <p:cNvPr id="102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369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78C3B-3C10-463C-90F4-47086DE2C62A}" type="slidenum">
              <a:rPr lang="en-US"/>
              <a:pPr/>
              <a:t>29</a:t>
            </a:fld>
            <a:endParaRPr lang="en-US"/>
          </a:p>
        </p:txBody>
      </p:sp>
      <p:sp>
        <p:nvSpPr>
          <p:cNvPr id="102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7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F5EE0-56FA-4BE8-8AFE-4060AAC94837}" type="slidenum">
              <a:rPr lang="en-US"/>
              <a:pPr/>
              <a:t>3</a:t>
            </a:fld>
            <a:endParaRPr lang="en-US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054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6891A-AFE6-4A33-85FD-C38964C21F99}" type="slidenum">
              <a:rPr lang="en-US"/>
              <a:pPr/>
              <a:t>30</a:t>
            </a:fld>
            <a:endParaRPr lang="en-US"/>
          </a:p>
        </p:txBody>
      </p:sp>
      <p:sp>
        <p:nvSpPr>
          <p:cNvPr id="103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80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6891A-AFE6-4A33-85FD-C38964C21F99}" type="slidenum">
              <a:rPr lang="en-US"/>
              <a:pPr/>
              <a:t>31</a:t>
            </a:fld>
            <a:endParaRPr lang="en-US"/>
          </a:p>
        </p:txBody>
      </p:sp>
      <p:sp>
        <p:nvSpPr>
          <p:cNvPr id="103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532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F9A22-37A2-4620-9F9D-88AF73FCF4CD}" type="slidenum">
              <a:rPr lang="en-US"/>
              <a:pPr/>
              <a:t>32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508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F9A22-37A2-4620-9F9D-88AF73FCF4CD}" type="slidenum">
              <a:rPr lang="en-US"/>
              <a:pPr/>
              <a:t>33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188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10F9D-3A68-4B10-9B41-9893A9FD386B}" type="slidenum">
              <a:rPr lang="en-US"/>
              <a:pPr/>
              <a:t>34</a:t>
            </a:fld>
            <a:endParaRPr lang="en-US"/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127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10F9D-3A68-4B10-9B41-9893A9FD386B}" type="slidenum">
              <a:rPr lang="en-US"/>
              <a:pPr/>
              <a:t>35</a:t>
            </a:fld>
            <a:endParaRPr lang="en-US"/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406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935C4-55E1-46AE-B7A8-3527592A7AC7}" type="slidenum">
              <a:rPr lang="en-US"/>
              <a:pPr/>
              <a:t>36</a:t>
            </a:fld>
            <a:endParaRPr lang="en-US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735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935C4-55E1-46AE-B7A8-3527592A7AC7}" type="slidenum">
              <a:rPr lang="en-US"/>
              <a:pPr/>
              <a:t>37</a:t>
            </a:fld>
            <a:endParaRPr lang="en-US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198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38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855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39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65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D37E0B-3DAB-475B-8FC7-B1D69D97DB55}" type="slidenum">
              <a:rPr lang="en-US"/>
              <a:pPr/>
              <a:t>4</a:t>
            </a:fld>
            <a:endParaRPr lang="en-U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393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40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233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41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867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42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813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43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282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44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98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45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915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46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169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47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662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48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7204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49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00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3D87C6-1B3F-4CCB-ACC2-0B5CA304ECE9}" type="slidenum">
              <a:rPr lang="en-US"/>
              <a:pPr/>
              <a:t>5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186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50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3656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51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917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52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2662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53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20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54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8125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55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935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56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28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57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8262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58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3143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59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15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5EC506-4CB4-4D2F-AA5C-3B96B8A4D501}" type="slidenum">
              <a:rPr lang="en-US"/>
              <a:pPr/>
              <a:t>6</a:t>
            </a:fld>
            <a:endParaRPr lang="en-US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0403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60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0560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61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7173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62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1989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63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2306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64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481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65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1161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66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7457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87D45-BF21-4E75-B5C4-EC8ED64405C5}" type="slidenum">
              <a:rPr lang="en-US"/>
              <a:pPr/>
              <a:t>67</a:t>
            </a:fld>
            <a:endParaRPr lang="en-US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1854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87D45-BF21-4E75-B5C4-EC8ED64405C5}" type="slidenum">
              <a:rPr lang="en-US"/>
              <a:pPr/>
              <a:t>68</a:t>
            </a:fld>
            <a:endParaRPr lang="en-US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6674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69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84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D5204-050E-4BB4-9CAD-069BB89B7376}" type="slidenum">
              <a:rPr lang="en-US"/>
              <a:pPr/>
              <a:t>7</a:t>
            </a:fld>
            <a:endParaRPr lang="en-US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927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70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7570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71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5263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72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25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73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0792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AEC4D-A006-43B6-B4FD-9827175F4B51}" type="slidenum">
              <a:rPr lang="en-US"/>
              <a:pPr/>
              <a:t>74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518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AEC4D-A006-43B6-B4FD-9827175F4B51}" type="slidenum">
              <a:rPr lang="en-US"/>
              <a:pPr/>
              <a:t>75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5488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AEC4D-A006-43B6-B4FD-9827175F4B51}" type="slidenum">
              <a:rPr lang="en-US"/>
              <a:pPr/>
              <a:t>76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0711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AEC4D-A006-43B6-B4FD-9827175F4B51}" type="slidenum">
              <a:rPr lang="en-US"/>
              <a:pPr/>
              <a:t>77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8933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AEC4D-A006-43B6-B4FD-9827175F4B51}" type="slidenum">
              <a:rPr lang="en-US"/>
              <a:pPr/>
              <a:t>78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358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57AF8-CBE3-4774-8F45-08852C2DF296}" type="slidenum">
              <a:rPr lang="en-US"/>
              <a:pPr/>
              <a:t>79</a:t>
            </a:fld>
            <a:endParaRPr lang="en-US"/>
          </a:p>
        </p:txBody>
      </p:sp>
      <p:sp>
        <p:nvSpPr>
          <p:cNvPr id="98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33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75B791-7938-4EF5-B09A-81FCA0ECAB92}" type="slidenum">
              <a:rPr lang="en-US"/>
              <a:pPr/>
              <a:t>8</a:t>
            </a:fld>
            <a:endParaRPr lang="en-US"/>
          </a:p>
        </p:txBody>
      </p:sp>
      <p:sp>
        <p:nvSpPr>
          <p:cNvPr id="111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7166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A0E3C-FE7D-46F2-A3FA-F9402B1CFFCF}" type="slidenum">
              <a:rPr lang="en-US"/>
              <a:pPr/>
              <a:t>80</a:t>
            </a:fld>
            <a:endParaRPr lang="en-US"/>
          </a:p>
        </p:txBody>
      </p:sp>
      <p:sp>
        <p:nvSpPr>
          <p:cNvPr id="98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578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B3656-CEDE-4908-861A-E5D9BC9DCB30}" type="slidenum">
              <a:rPr lang="en-US"/>
              <a:pPr/>
              <a:t>81</a:t>
            </a:fld>
            <a:endParaRPr lang="en-US"/>
          </a:p>
        </p:txBody>
      </p:sp>
      <p:sp>
        <p:nvSpPr>
          <p:cNvPr id="98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6506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E26E5-1FF9-4B6E-ABC4-48A24A646364}" type="slidenum">
              <a:rPr lang="en-US"/>
              <a:pPr/>
              <a:t>82</a:t>
            </a:fld>
            <a:endParaRPr lang="en-US"/>
          </a:p>
        </p:txBody>
      </p:sp>
      <p:sp>
        <p:nvSpPr>
          <p:cNvPr id="98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7343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4DF54-CBDA-46DA-89C3-5B1365E808E1}" type="slidenum">
              <a:rPr lang="en-US"/>
              <a:pPr/>
              <a:t>83</a:t>
            </a:fld>
            <a:endParaRPr lang="en-US"/>
          </a:p>
        </p:txBody>
      </p:sp>
      <p:sp>
        <p:nvSpPr>
          <p:cNvPr id="98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9744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395CB-B906-4D0D-BECD-0835704B3ED7}" type="slidenum">
              <a:rPr lang="en-US"/>
              <a:pPr/>
              <a:t>84</a:t>
            </a:fld>
            <a:endParaRPr lang="en-US"/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408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395CB-B906-4D0D-BECD-0835704B3ED7}" type="slidenum">
              <a:rPr lang="en-US"/>
              <a:pPr/>
              <a:t>85</a:t>
            </a:fld>
            <a:endParaRPr lang="en-US"/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6614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395CB-B906-4D0D-BECD-0835704B3ED7}" type="slidenum">
              <a:rPr lang="en-US"/>
              <a:pPr/>
              <a:t>86</a:t>
            </a:fld>
            <a:endParaRPr lang="en-US"/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0690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3261A8-65ED-410E-973A-345C4130B197}" type="slidenum">
              <a:rPr lang="en-US"/>
              <a:pPr/>
              <a:t>87</a:t>
            </a:fld>
            <a:endParaRPr lang="en-US"/>
          </a:p>
        </p:txBody>
      </p:sp>
      <p:sp>
        <p:nvSpPr>
          <p:cNvPr id="98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8195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ED704-C661-4772-A638-AF47A6F1FAD0}" type="slidenum">
              <a:rPr lang="en-US"/>
              <a:pPr/>
              <a:t>88</a:t>
            </a:fld>
            <a:endParaRPr lang="en-US"/>
          </a:p>
        </p:txBody>
      </p:sp>
      <p:sp>
        <p:nvSpPr>
          <p:cNvPr id="99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3229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89123-87E4-4C2B-81D5-9EEE6DF63E2D}" type="slidenum">
              <a:rPr lang="en-US"/>
              <a:pPr/>
              <a:t>89</a:t>
            </a:fld>
            <a:endParaRPr lang="en-US"/>
          </a:p>
        </p:txBody>
      </p:sp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44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4C310-BF5B-4BC1-A177-BFC7FD1CF577}" type="slidenum">
              <a:rPr lang="en-US"/>
              <a:pPr/>
              <a:t>9</a:t>
            </a:fld>
            <a:endParaRPr lang="en-US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8056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6AC56-9C0C-4A4B-A190-5BB108F95972}" type="slidenum">
              <a:rPr lang="en-US"/>
              <a:pPr/>
              <a:t>90</a:t>
            </a:fld>
            <a:endParaRPr lang="en-US"/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6762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6AC56-9C0C-4A4B-A190-5BB108F95972}" type="slidenum">
              <a:rPr lang="en-US"/>
              <a:pPr/>
              <a:t>91</a:t>
            </a:fld>
            <a:endParaRPr lang="en-US"/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3331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B2BE79-137C-48FC-A69C-42DD13B43902}" type="slidenum">
              <a:rPr lang="en-US"/>
              <a:pPr/>
              <a:t>92</a:t>
            </a:fld>
            <a:endParaRPr lang="en-US"/>
          </a:p>
        </p:txBody>
      </p:sp>
      <p:sp>
        <p:nvSpPr>
          <p:cNvPr id="99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3378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1C689-9B4B-4C58-92C8-6098F7B78CD9}" type="slidenum">
              <a:rPr lang="en-US"/>
              <a:pPr/>
              <a:t>93</a:t>
            </a:fld>
            <a:endParaRPr lang="en-US"/>
          </a:p>
        </p:txBody>
      </p:sp>
      <p:sp>
        <p:nvSpPr>
          <p:cNvPr id="99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7359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A5650-B954-431F-BC9D-AF5C892F4EA4}" type="slidenum">
              <a:rPr lang="en-US"/>
              <a:pPr/>
              <a:t>94</a:t>
            </a:fld>
            <a:endParaRPr lang="en-US"/>
          </a:p>
        </p:txBody>
      </p:sp>
      <p:sp>
        <p:nvSpPr>
          <p:cNvPr id="99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4250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24B1C5-B02C-4267-9730-3C06857664A8}" type="slidenum">
              <a:rPr lang="en-US"/>
              <a:pPr/>
              <a:t>95</a:t>
            </a:fld>
            <a:endParaRPr lang="en-US"/>
          </a:p>
        </p:txBody>
      </p:sp>
      <p:sp>
        <p:nvSpPr>
          <p:cNvPr id="99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3722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300E77-0698-40BD-8209-D26986EB6F56}" type="slidenum">
              <a:rPr lang="en-US"/>
              <a:pPr/>
              <a:t>96</a:t>
            </a:fld>
            <a:endParaRPr lang="en-US"/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1980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0D880-5E42-413F-8304-55CEB24A0ADC}" type="slidenum">
              <a:rPr lang="en-US"/>
              <a:pPr/>
              <a:t>97</a:t>
            </a:fld>
            <a:endParaRPr lang="en-US"/>
          </a:p>
        </p:txBody>
      </p:sp>
      <p:sp>
        <p:nvSpPr>
          <p:cNvPr id="99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8035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BF315-DAD1-4AEC-AFA4-5AD972D61A28}" type="slidenum">
              <a:rPr lang="en-US"/>
              <a:pPr/>
              <a:t>98</a:t>
            </a:fld>
            <a:endParaRPr lang="en-US"/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7397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C3BA6-32FA-4004-987D-6B1385B80AD8}" type="slidenum">
              <a:rPr lang="en-US"/>
              <a:pPr/>
              <a:t>99</a:t>
            </a:fld>
            <a:endParaRPr lang="en-US"/>
          </a:p>
        </p:txBody>
      </p:sp>
      <p:sp>
        <p:nvSpPr>
          <p:cNvPr id="100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93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Chapter 2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Lecture 2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E0959C-64E3-5747-B117-D63FEC92B5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230745-C281-EA47-9BE8-AF4FC50421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BE0502-0B5A-424E-B7C7-93BA69F8CC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A4A46-44A4-FC4A-9F34-EF42A9EF8325}"/>
              </a:ext>
            </a:extLst>
          </p:cNvPr>
          <p:cNvSpPr/>
          <p:nvPr userDrawn="1"/>
        </p:nvSpPr>
        <p:spPr>
          <a:xfrm>
            <a:off x="152400" y="5924550"/>
            <a:ext cx="88392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763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33.xml"/><Relationship Id="rId7" Type="http://schemas.openxmlformats.org/officeDocument/2006/relationships/oleObject" Target="../embeddings/oleObject7.bin"/><Relationship Id="rId2" Type="http://schemas.openxmlformats.org/officeDocument/2006/relationships/tags" Target="../tags/tag32.xml"/><Relationship Id="rId1" Type="http://schemas.openxmlformats.org/officeDocument/2006/relationships/vmlDrawing" Target="../drawings/vmlDrawing7.v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7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tags" Target="../tags/tag259.xml"/><Relationship Id="rId7" Type="http://schemas.openxmlformats.org/officeDocument/2006/relationships/image" Target="../media/image50.wmf"/><Relationship Id="rId2" Type="http://schemas.openxmlformats.org/officeDocument/2006/relationships/tags" Target="../tags/tag258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52.bin"/><Relationship Id="rId5" Type="http://schemas.openxmlformats.org/officeDocument/2006/relationships/notesSlide" Target="../notesSlides/notesSlide10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1.wmf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tags" Target="../tags/tag261.xml"/><Relationship Id="rId7" Type="http://schemas.openxmlformats.org/officeDocument/2006/relationships/image" Target="../media/image52.wmf"/><Relationship Id="rId2" Type="http://schemas.openxmlformats.org/officeDocument/2006/relationships/tags" Target="../tags/tag260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54.bin"/><Relationship Id="rId5" Type="http://schemas.openxmlformats.org/officeDocument/2006/relationships/notesSlide" Target="../notesSlides/notesSlide10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1.wmf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tags" Target="../tags/tag263.xml"/><Relationship Id="rId7" Type="http://schemas.openxmlformats.org/officeDocument/2006/relationships/image" Target="../media/image53.wmf"/><Relationship Id="rId2" Type="http://schemas.openxmlformats.org/officeDocument/2006/relationships/tags" Target="../tags/tag262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56.bin"/><Relationship Id="rId5" Type="http://schemas.openxmlformats.org/officeDocument/2006/relationships/notesSlide" Target="../notesSlides/notesSlide10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1.wmf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tags" Target="../tags/tag265.xml"/><Relationship Id="rId7" Type="http://schemas.openxmlformats.org/officeDocument/2006/relationships/image" Target="../media/image54.wmf"/><Relationship Id="rId2" Type="http://schemas.openxmlformats.org/officeDocument/2006/relationships/tags" Target="../tags/tag264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58.bin"/><Relationship Id="rId5" Type="http://schemas.openxmlformats.org/officeDocument/2006/relationships/notesSlide" Target="../notesSlides/notesSlide10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5.emf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tags" Target="../tags/tag267.xml"/><Relationship Id="rId7" Type="http://schemas.openxmlformats.org/officeDocument/2006/relationships/image" Target="../media/image54.wmf"/><Relationship Id="rId2" Type="http://schemas.openxmlformats.org/officeDocument/2006/relationships/tags" Target="../tags/tag266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60.bin"/><Relationship Id="rId5" Type="http://schemas.openxmlformats.org/officeDocument/2006/relationships/notesSlide" Target="../notesSlides/notesSlide10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6.emf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tags" Target="../tags/tag269.xml"/><Relationship Id="rId7" Type="http://schemas.openxmlformats.org/officeDocument/2006/relationships/image" Target="../media/image54.wmf"/><Relationship Id="rId2" Type="http://schemas.openxmlformats.org/officeDocument/2006/relationships/tags" Target="../tags/tag268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62.bin"/><Relationship Id="rId5" Type="http://schemas.openxmlformats.org/officeDocument/2006/relationships/notesSlide" Target="../notesSlides/notesSlide10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7.w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0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1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64.bin"/><Relationship Id="rId4" Type="http://schemas.openxmlformats.org/officeDocument/2006/relationships/notesSlide" Target="../notesSlides/notesSlide108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tags" Target="../tags/tag273.xml"/><Relationship Id="rId7" Type="http://schemas.openxmlformats.org/officeDocument/2006/relationships/notesSlide" Target="../notesSlides/notesSlide109.xml"/><Relationship Id="rId2" Type="http://schemas.openxmlformats.org/officeDocument/2006/relationships/tags" Target="../tags/tag272.xml"/><Relationship Id="rId1" Type="http://schemas.openxmlformats.org/officeDocument/2006/relationships/vmlDrawing" Target="../drawings/vmlDrawing50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0.wmf"/><Relationship Id="rId5" Type="http://schemas.openxmlformats.org/officeDocument/2006/relationships/tags" Target="../tags/tag275.xml"/><Relationship Id="rId10" Type="http://schemas.openxmlformats.org/officeDocument/2006/relationships/oleObject" Target="../embeddings/oleObject66.bin"/><Relationship Id="rId4" Type="http://schemas.openxmlformats.org/officeDocument/2006/relationships/tags" Target="../tags/tag274.xml"/><Relationship Id="rId9" Type="http://schemas.openxmlformats.org/officeDocument/2006/relationships/image" Target="../media/image5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36.xml"/><Relationship Id="rId7" Type="http://schemas.openxmlformats.org/officeDocument/2006/relationships/oleObject" Target="../embeddings/oleObject8.bin"/><Relationship Id="rId2" Type="http://schemas.openxmlformats.org/officeDocument/2006/relationships/tags" Target="../tags/tag35.xml"/><Relationship Id="rId1" Type="http://schemas.openxmlformats.org/officeDocument/2006/relationships/vmlDrawing" Target="../drawings/vmlDrawing8.v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7" Type="http://schemas.openxmlformats.org/officeDocument/2006/relationships/image" Target="../media/image61.wmf"/><Relationship Id="rId2" Type="http://schemas.openxmlformats.org/officeDocument/2006/relationships/tags" Target="../tags/tag276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67.bin"/><Relationship Id="rId5" Type="http://schemas.openxmlformats.org/officeDocument/2006/relationships/notesSlide" Target="../notesSlides/notesSlide110.xml"/><Relationship Id="rId4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7" Type="http://schemas.openxmlformats.org/officeDocument/2006/relationships/image" Target="../media/image62.wmf"/><Relationship Id="rId2" Type="http://schemas.openxmlformats.org/officeDocument/2006/relationships/tags" Target="../tags/tag278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68.bin"/><Relationship Id="rId5" Type="http://schemas.openxmlformats.org/officeDocument/2006/relationships/notesSlide" Target="../notesSlides/notesSlide111.xml"/><Relationship Id="rId4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tags" Target="../tags/tag281.xml"/><Relationship Id="rId7" Type="http://schemas.openxmlformats.org/officeDocument/2006/relationships/image" Target="../media/image63.wmf"/><Relationship Id="rId2" Type="http://schemas.openxmlformats.org/officeDocument/2006/relationships/tags" Target="../tags/tag280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69.bin"/><Relationship Id="rId5" Type="http://schemas.openxmlformats.org/officeDocument/2006/relationships/notesSlide" Target="../notesSlides/notesSlide112.xml"/><Relationship Id="rId4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70.bin"/><Relationship Id="rId4" Type="http://schemas.openxmlformats.org/officeDocument/2006/relationships/notesSlide" Target="../notesSlides/notesSlide11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tags" Target="../tags/tag284.xml"/><Relationship Id="rId7" Type="http://schemas.openxmlformats.org/officeDocument/2006/relationships/image" Target="../media/image65.wmf"/><Relationship Id="rId2" Type="http://schemas.openxmlformats.org/officeDocument/2006/relationships/tags" Target="../tags/tag283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71.bin"/><Relationship Id="rId5" Type="http://schemas.openxmlformats.org/officeDocument/2006/relationships/notesSlide" Target="../notesSlides/notesSlide114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39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9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4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vmlDrawing" Target="../drawings/vmlDrawing10.v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10" Type="http://schemas.openxmlformats.org/officeDocument/2006/relationships/image" Target="../media/image12.emf"/><Relationship Id="rId4" Type="http://schemas.openxmlformats.org/officeDocument/2006/relationships/tags" Target="../tags/tag44.xml"/><Relationship Id="rId9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13.emf"/><Relationship Id="rId2" Type="http://schemas.openxmlformats.org/officeDocument/2006/relationships/tags" Target="../tags/tag4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13.emf"/><Relationship Id="rId2" Type="http://schemas.openxmlformats.org/officeDocument/2006/relationships/tags" Target="../tags/tag49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52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51.xml"/><Relationship Id="rId1" Type="http://schemas.openxmlformats.org/officeDocument/2006/relationships/vmlDrawing" Target="../drawings/vmlDrawing1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9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tags" Target="../tags/tag56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55.xml"/><Relationship Id="rId1" Type="http://schemas.openxmlformats.org/officeDocument/2006/relationships/vmlDrawing" Target="../drawings/vmlDrawing1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tags" Target="../tags/tag60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59.xml"/><Relationship Id="rId1" Type="http://schemas.openxmlformats.org/officeDocument/2006/relationships/vmlDrawing" Target="../drawings/vmlDrawing1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9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tags" Target="../tags/tag64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63.xml"/><Relationship Id="rId1" Type="http://schemas.openxmlformats.org/officeDocument/2006/relationships/vmlDrawing" Target="../drawings/vmlDrawing16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emf"/><Relationship Id="rId5" Type="http://schemas.openxmlformats.org/officeDocument/2006/relationships/tags" Target="../tags/tag66.xml"/><Relationship Id="rId10" Type="http://schemas.openxmlformats.org/officeDocument/2006/relationships/oleObject" Target="../embeddings/oleObject17.bin"/><Relationship Id="rId4" Type="http://schemas.openxmlformats.org/officeDocument/2006/relationships/tags" Target="../tags/tag65.xml"/><Relationship Id="rId9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oleObject" Target="../embeddings/oleObject18.bin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notesSlide" Target="../notesSlides/notesSlide20.xml"/><Relationship Id="rId2" Type="http://schemas.openxmlformats.org/officeDocument/2006/relationships/tags" Target="../tags/tag67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17.vml"/><Relationship Id="rId6" Type="http://schemas.openxmlformats.org/officeDocument/2006/relationships/tags" Target="../tags/tag7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0.xml"/><Relationship Id="rId15" Type="http://schemas.openxmlformats.org/officeDocument/2006/relationships/oleObject" Target="../embeddings/oleObject19.bin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tags" Target="../tags/tag80.xml"/><Relationship Id="rId7" Type="http://schemas.openxmlformats.org/officeDocument/2006/relationships/oleObject" Target="../embeddings/oleObject20.bin"/><Relationship Id="rId2" Type="http://schemas.openxmlformats.org/officeDocument/2006/relationships/tags" Target="../tags/tag79.xml"/><Relationship Id="rId1" Type="http://schemas.openxmlformats.org/officeDocument/2006/relationships/vmlDrawing" Target="../drawings/vmlDrawing18.v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7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tags" Target="../tags/tag85.xml"/><Relationship Id="rId7" Type="http://schemas.openxmlformats.org/officeDocument/2006/relationships/oleObject" Target="../embeddings/oleObject21.bin"/><Relationship Id="rId2" Type="http://schemas.openxmlformats.org/officeDocument/2006/relationships/tags" Target="../tags/tag84.xml"/><Relationship Id="rId1" Type="http://schemas.openxmlformats.org/officeDocument/2006/relationships/vmlDrawing" Target="../drawings/vmlDrawing19.v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tags" Target="../tags/tag90.xml"/><Relationship Id="rId7" Type="http://schemas.openxmlformats.org/officeDocument/2006/relationships/oleObject" Target="../embeddings/oleObject22.bin"/><Relationship Id="rId2" Type="http://schemas.openxmlformats.org/officeDocument/2006/relationships/tags" Target="../tags/tag89.xml"/><Relationship Id="rId1" Type="http://schemas.openxmlformats.org/officeDocument/2006/relationships/vmlDrawing" Target="../drawings/vmlDrawing20.v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tags" Target="../tags/tag96.xml"/><Relationship Id="rId7" Type="http://schemas.openxmlformats.org/officeDocument/2006/relationships/notesSlide" Target="../notesSlides/notesSlide35.xml"/><Relationship Id="rId2" Type="http://schemas.openxmlformats.org/officeDocument/2006/relationships/tags" Target="../tags/tag95.xml"/><Relationship Id="rId1" Type="http://schemas.openxmlformats.org/officeDocument/2006/relationships/vmlDrawing" Target="../drawings/vmlDrawing2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9" Type="http://schemas.openxmlformats.org/officeDocument/2006/relationships/image" Target="../media/image2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7.xml"/><Relationship Id="rId3" Type="http://schemas.openxmlformats.org/officeDocument/2006/relationships/tags" Target="../tags/tag10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22.v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10" Type="http://schemas.openxmlformats.org/officeDocument/2006/relationships/image" Target="../media/image24.wmf"/><Relationship Id="rId4" Type="http://schemas.openxmlformats.org/officeDocument/2006/relationships/tags" Target="../tags/tag105.xml"/><Relationship Id="rId9" Type="http://schemas.openxmlformats.org/officeDocument/2006/relationships/oleObject" Target="../embeddings/oleObject24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8.w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7.w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9.w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0.xml"/><Relationship Id="rId3" Type="http://schemas.openxmlformats.org/officeDocument/2006/relationships/tags" Target="../tags/tag12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1.xml"/><Relationship Id="rId3" Type="http://schemas.openxmlformats.org/officeDocument/2006/relationships/tags" Target="../tags/tag12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4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notesSlide" Target="../notesSlides/notesSlide68.xml"/><Relationship Id="rId4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0.w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notesSlide" Target="../notesSlides/notesSlide7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5" Type="http://schemas.openxmlformats.org/officeDocument/2006/relationships/tags" Target="../tags/tag152.xml"/><Relationship Id="rId15" Type="http://schemas.openxmlformats.org/officeDocument/2006/relationships/notesSlide" Target="../notesSlides/notesSlide75.xml"/><Relationship Id="rId10" Type="http://schemas.openxmlformats.org/officeDocument/2006/relationships/tags" Target="../tags/tag157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notesSlide" Target="../notesSlides/notesSlide7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4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13" Type="http://schemas.openxmlformats.org/officeDocument/2006/relationships/tags" Target="../tags/tag177.xml"/><Relationship Id="rId18" Type="http://schemas.openxmlformats.org/officeDocument/2006/relationships/tags" Target="../tags/tag182.xml"/><Relationship Id="rId26" Type="http://schemas.openxmlformats.org/officeDocument/2006/relationships/notesSlide" Target="../notesSlides/notesSlide77.xml"/><Relationship Id="rId3" Type="http://schemas.openxmlformats.org/officeDocument/2006/relationships/tags" Target="../tags/tag167.xml"/><Relationship Id="rId21" Type="http://schemas.openxmlformats.org/officeDocument/2006/relationships/tags" Target="../tags/tag185.xml"/><Relationship Id="rId7" Type="http://schemas.openxmlformats.org/officeDocument/2006/relationships/tags" Target="../tags/tag171.xml"/><Relationship Id="rId12" Type="http://schemas.openxmlformats.org/officeDocument/2006/relationships/tags" Target="../tags/tag176.xml"/><Relationship Id="rId17" Type="http://schemas.openxmlformats.org/officeDocument/2006/relationships/tags" Target="../tags/tag181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66.xml"/><Relationship Id="rId16" Type="http://schemas.openxmlformats.org/officeDocument/2006/relationships/tags" Target="../tags/tag180.xml"/><Relationship Id="rId20" Type="http://schemas.openxmlformats.org/officeDocument/2006/relationships/tags" Target="../tags/tag184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tags" Target="../tags/tag175.xml"/><Relationship Id="rId24" Type="http://schemas.openxmlformats.org/officeDocument/2006/relationships/tags" Target="../tags/tag188.xml"/><Relationship Id="rId5" Type="http://schemas.openxmlformats.org/officeDocument/2006/relationships/tags" Target="../tags/tag169.xml"/><Relationship Id="rId15" Type="http://schemas.openxmlformats.org/officeDocument/2006/relationships/tags" Target="../tags/tag179.xml"/><Relationship Id="rId23" Type="http://schemas.openxmlformats.org/officeDocument/2006/relationships/tags" Target="../tags/tag187.xml"/><Relationship Id="rId10" Type="http://schemas.openxmlformats.org/officeDocument/2006/relationships/tags" Target="../tags/tag174.xml"/><Relationship Id="rId19" Type="http://schemas.openxmlformats.org/officeDocument/2006/relationships/tags" Target="../tags/tag183.xml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tags" Target="../tags/tag178.xml"/><Relationship Id="rId22" Type="http://schemas.openxmlformats.org/officeDocument/2006/relationships/tags" Target="../tags/tag186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notesSlide" Target="../notesSlides/notesSlide78.xml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6.wmf"/><Relationship Id="rId2" Type="http://schemas.openxmlformats.org/officeDocument/2006/relationships/tags" Target="../tags/tag189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23.v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5" Type="http://schemas.openxmlformats.org/officeDocument/2006/relationships/tags" Target="../tags/tag192.xml"/><Relationship Id="rId15" Type="http://schemas.openxmlformats.org/officeDocument/2006/relationships/image" Target="../media/image25.wmf"/><Relationship Id="rId10" Type="http://schemas.openxmlformats.org/officeDocument/2006/relationships/tags" Target="../tags/tag197.xml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oleObject" Target="../embeddings/oleObject25.bin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tags" Target="../tags/tag200.xml"/><Relationship Id="rId7" Type="http://schemas.openxmlformats.org/officeDocument/2006/relationships/oleObject" Target="../embeddings/oleObject27.bin"/><Relationship Id="rId2" Type="http://schemas.openxmlformats.org/officeDocument/2006/relationships/tags" Target="../tags/tag199.xml"/><Relationship Id="rId1" Type="http://schemas.openxmlformats.org/officeDocument/2006/relationships/vmlDrawing" Target="../drawings/vmlDrawing24.vml"/><Relationship Id="rId6" Type="http://schemas.openxmlformats.org/officeDocument/2006/relationships/notesSlide" Target="../notesSlides/notesSlide7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wmf"/><Relationship Id="rId4" Type="http://schemas.openxmlformats.org/officeDocument/2006/relationships/tags" Target="../tags/tag201.xml"/><Relationship Id="rId9" Type="http://schemas.openxmlformats.org/officeDocument/2006/relationships/oleObject" Target="../embeddings/oleObject2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10" Type="http://schemas.openxmlformats.org/officeDocument/2006/relationships/tags" Target="../tags/tag21.xml"/><Relationship Id="rId19" Type="http://schemas.openxmlformats.org/officeDocument/2006/relationships/notesSlide" Target="../notesSlides/notesSlide8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7" Type="http://schemas.openxmlformats.org/officeDocument/2006/relationships/image" Target="../media/image29.wmf"/><Relationship Id="rId2" Type="http://schemas.openxmlformats.org/officeDocument/2006/relationships/tags" Target="../tags/tag20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9.bin"/><Relationship Id="rId5" Type="http://schemas.openxmlformats.org/officeDocument/2006/relationships/notesSlide" Target="../notesSlides/notesSlide80.xml"/><Relationship Id="rId4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tags" Target="../tags/tag205.xml"/><Relationship Id="rId7" Type="http://schemas.openxmlformats.org/officeDocument/2006/relationships/oleObject" Target="../embeddings/oleObject30.bin"/><Relationship Id="rId2" Type="http://schemas.openxmlformats.org/officeDocument/2006/relationships/tags" Target="../tags/tag204.xml"/><Relationship Id="rId1" Type="http://schemas.openxmlformats.org/officeDocument/2006/relationships/vmlDrawing" Target="../drawings/vmlDrawing26.vml"/><Relationship Id="rId6" Type="http://schemas.openxmlformats.org/officeDocument/2006/relationships/notesSlide" Target="../notesSlides/notesSlide8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7" Type="http://schemas.openxmlformats.org/officeDocument/2006/relationships/image" Target="../media/image31.wmf"/><Relationship Id="rId2" Type="http://schemas.openxmlformats.org/officeDocument/2006/relationships/tags" Target="../tags/tag20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31.bin"/><Relationship Id="rId5" Type="http://schemas.openxmlformats.org/officeDocument/2006/relationships/notesSlide" Target="../notesSlides/notesSlide82.xml"/><Relationship Id="rId4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2.bin"/><Relationship Id="rId4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33.bin"/><Relationship Id="rId4" Type="http://schemas.openxmlformats.org/officeDocument/2006/relationships/notesSlide" Target="../notesSlides/notesSlide8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34.bin"/><Relationship Id="rId4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5.bin"/><Relationship Id="rId4" Type="http://schemas.openxmlformats.org/officeDocument/2006/relationships/notesSlide" Target="../notesSlides/notesSlide86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image" Target="../media/image36.wmf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oleObject" Target="../embeddings/oleObject36.bin"/><Relationship Id="rId2" Type="http://schemas.openxmlformats.org/officeDocument/2006/relationships/tags" Target="../tags/tag213.xml"/><Relationship Id="rId1" Type="http://schemas.openxmlformats.org/officeDocument/2006/relationships/vmlDrawing" Target="../drawings/vmlDrawing32.vml"/><Relationship Id="rId6" Type="http://schemas.openxmlformats.org/officeDocument/2006/relationships/tags" Target="../tags/tag217.xml"/><Relationship Id="rId11" Type="http://schemas.openxmlformats.org/officeDocument/2006/relationships/notesSlide" Target="../notesSlides/notesSlide87.xml"/><Relationship Id="rId5" Type="http://schemas.openxmlformats.org/officeDocument/2006/relationships/tags" Target="../tags/tag21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15.xml"/><Relationship Id="rId9" Type="http://schemas.openxmlformats.org/officeDocument/2006/relationships/tags" Target="../tags/tag22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7" Type="http://schemas.openxmlformats.org/officeDocument/2006/relationships/image" Target="../media/image37.wmf"/><Relationship Id="rId2" Type="http://schemas.openxmlformats.org/officeDocument/2006/relationships/tags" Target="../tags/tag22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7.bin"/><Relationship Id="rId5" Type="http://schemas.openxmlformats.org/officeDocument/2006/relationships/notesSlide" Target="../notesSlides/notesSlide89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30.xml"/><Relationship Id="rId7" Type="http://schemas.openxmlformats.org/officeDocument/2006/relationships/oleObject" Target="../embeddings/oleObject6.bin"/><Relationship Id="rId2" Type="http://schemas.openxmlformats.org/officeDocument/2006/relationships/tags" Target="../tags/tag29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tags" Target="../tags/tag225.xml"/><Relationship Id="rId7" Type="http://schemas.openxmlformats.org/officeDocument/2006/relationships/oleObject" Target="../embeddings/oleObject38.bin"/><Relationship Id="rId2" Type="http://schemas.openxmlformats.org/officeDocument/2006/relationships/tags" Target="../tags/tag224.xml"/><Relationship Id="rId1" Type="http://schemas.openxmlformats.org/officeDocument/2006/relationships/vmlDrawing" Target="../drawings/vmlDrawing34.vml"/><Relationship Id="rId6" Type="http://schemas.openxmlformats.org/officeDocument/2006/relationships/notesSlide" Target="../notesSlides/notesSlide90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9.wmf"/><Relationship Id="rId4" Type="http://schemas.openxmlformats.org/officeDocument/2006/relationships/tags" Target="../tags/tag226.xml"/><Relationship Id="rId9" Type="http://schemas.openxmlformats.org/officeDocument/2006/relationships/oleObject" Target="../embeddings/oleObject39.bin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tags" Target="../tags/tag228.xml"/><Relationship Id="rId7" Type="http://schemas.openxmlformats.org/officeDocument/2006/relationships/oleObject" Target="../embeddings/oleObject40.bin"/><Relationship Id="rId2" Type="http://schemas.openxmlformats.org/officeDocument/2006/relationships/tags" Target="../tags/tag227.xml"/><Relationship Id="rId1" Type="http://schemas.openxmlformats.org/officeDocument/2006/relationships/vmlDrawing" Target="../drawings/vmlDrawing35.vml"/><Relationship Id="rId6" Type="http://schemas.openxmlformats.org/officeDocument/2006/relationships/notesSlide" Target="../notesSlides/notesSlide9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9.wmf"/><Relationship Id="rId4" Type="http://schemas.openxmlformats.org/officeDocument/2006/relationships/tags" Target="../tags/tag229.xml"/><Relationship Id="rId9" Type="http://schemas.openxmlformats.org/officeDocument/2006/relationships/oleObject" Target="../embeddings/oleObject41.bin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tags" Target="../tags/tag231.xml"/><Relationship Id="rId7" Type="http://schemas.openxmlformats.org/officeDocument/2006/relationships/image" Target="../media/image41.wmf"/><Relationship Id="rId2" Type="http://schemas.openxmlformats.org/officeDocument/2006/relationships/tags" Target="../tags/tag230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42.bin"/><Relationship Id="rId5" Type="http://schemas.openxmlformats.org/officeDocument/2006/relationships/notesSlide" Target="../notesSlides/notesSlide9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2.w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tags" Target="../tags/tag233.xml"/><Relationship Id="rId7" Type="http://schemas.openxmlformats.org/officeDocument/2006/relationships/image" Target="../media/image41.wmf"/><Relationship Id="rId2" Type="http://schemas.openxmlformats.org/officeDocument/2006/relationships/tags" Target="../tags/tag23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44.bin"/><Relationship Id="rId5" Type="http://schemas.openxmlformats.org/officeDocument/2006/relationships/notesSlide" Target="../notesSlides/notesSlide9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3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7" Type="http://schemas.openxmlformats.org/officeDocument/2006/relationships/image" Target="../media/image44.wmf"/><Relationship Id="rId2" Type="http://schemas.openxmlformats.org/officeDocument/2006/relationships/tags" Target="../tags/tag234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46.bin"/><Relationship Id="rId5" Type="http://schemas.openxmlformats.org/officeDocument/2006/relationships/notesSlide" Target="../notesSlides/notesSlide94.xml"/><Relationship Id="rId4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7" Type="http://schemas.openxmlformats.org/officeDocument/2006/relationships/image" Target="../media/image45.wmf"/><Relationship Id="rId2" Type="http://schemas.openxmlformats.org/officeDocument/2006/relationships/tags" Target="../tags/tag236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47.bin"/><Relationship Id="rId5" Type="http://schemas.openxmlformats.org/officeDocument/2006/relationships/notesSlide" Target="../notesSlides/notesSlide95.xml"/><Relationship Id="rId4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7" Type="http://schemas.openxmlformats.org/officeDocument/2006/relationships/image" Target="../media/image46.wmf"/><Relationship Id="rId2" Type="http://schemas.openxmlformats.org/officeDocument/2006/relationships/tags" Target="../tags/tag238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48.bin"/><Relationship Id="rId5" Type="http://schemas.openxmlformats.org/officeDocument/2006/relationships/notesSlide" Target="../notesSlides/notesSlide96.xml"/><Relationship Id="rId4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tags" Target="../tags/tag241.xml"/><Relationship Id="rId7" Type="http://schemas.openxmlformats.org/officeDocument/2006/relationships/oleObject" Target="../embeddings/oleObject49.bin"/><Relationship Id="rId2" Type="http://schemas.openxmlformats.org/officeDocument/2006/relationships/tags" Target="../tags/tag240.xml"/><Relationship Id="rId1" Type="http://schemas.openxmlformats.org/officeDocument/2006/relationships/vmlDrawing" Target="../drawings/vmlDrawing41.vml"/><Relationship Id="rId6" Type="http://schemas.openxmlformats.org/officeDocument/2006/relationships/notesSlide" Target="../notesSlides/notesSlide9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2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8.xml"/><Relationship Id="rId3" Type="http://schemas.openxmlformats.org/officeDocument/2006/relationships/tags" Target="../tags/tag24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9.wmf"/><Relationship Id="rId2" Type="http://schemas.openxmlformats.org/officeDocument/2006/relationships/tags" Target="../tags/tag243.xml"/><Relationship Id="rId1" Type="http://schemas.openxmlformats.org/officeDocument/2006/relationships/vmlDrawing" Target="../drawings/vmlDrawing42.vml"/><Relationship Id="rId6" Type="http://schemas.openxmlformats.org/officeDocument/2006/relationships/tags" Target="../tags/tag247.xml"/><Relationship Id="rId11" Type="http://schemas.openxmlformats.org/officeDocument/2006/relationships/oleObject" Target="../embeddings/oleObject51.bin"/><Relationship Id="rId5" Type="http://schemas.openxmlformats.org/officeDocument/2006/relationships/tags" Target="../tags/tag246.xml"/><Relationship Id="rId10" Type="http://schemas.openxmlformats.org/officeDocument/2006/relationships/image" Target="../media/image48.wmf"/><Relationship Id="rId4" Type="http://schemas.openxmlformats.org/officeDocument/2006/relationships/tags" Target="../tags/tag245.xml"/><Relationship Id="rId9" Type="http://schemas.openxmlformats.org/officeDocument/2006/relationships/oleObject" Target="../embeddings/oleObject50.bin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3" Type="http://schemas.openxmlformats.org/officeDocument/2006/relationships/tags" Target="../tags/tag250.xml"/><Relationship Id="rId7" Type="http://schemas.openxmlformats.org/officeDocument/2006/relationships/tags" Target="../tags/tag254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notesSlide" Target="../notesSlides/notesSlide99.xml"/><Relationship Id="rId5" Type="http://schemas.openxmlformats.org/officeDocument/2006/relationships/tags" Target="../tags/tag25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51.xml"/><Relationship Id="rId9" Type="http://schemas.openxmlformats.org/officeDocument/2006/relationships/tags" Target="../tags/tag2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1E0682-7980-454F-944D-3280DDBF53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53000" y="2743200"/>
            <a:ext cx="4191000" cy="1600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Lecture 2: </a:t>
            </a:r>
            <a:b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Combinational Logic Design</a:t>
            </a:r>
          </a:p>
        </p:txBody>
      </p:sp>
      <p:sp>
        <p:nvSpPr>
          <p:cNvPr id="15362" name="Line 4">
            <a:extLst>
              <a:ext uri="{FF2B5EF4-FFF2-40B4-BE49-F238E27FC236}">
                <a16:creationId xmlns:a16="http://schemas.microsoft.com/office/drawing/2014/main" id="{27BFFB2D-1369-824C-8077-7F4215AD1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5">
            <a:extLst>
              <a:ext uri="{FF2B5EF4-FFF2-40B4-BE49-F238E27FC236}">
                <a16:creationId xmlns:a16="http://schemas.microsoft.com/office/drawing/2014/main" id="{00A5256B-DC5F-F743-9B70-2FEBC0BE8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6">
            <a:extLst>
              <a:ext uri="{FF2B5EF4-FFF2-40B4-BE49-F238E27FC236}">
                <a16:creationId xmlns:a16="http://schemas.microsoft.com/office/drawing/2014/main" id="{09C03B16-F696-DD4B-A3C9-E4EED7E1F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7">
            <a:extLst>
              <a:ext uri="{FF2B5EF4-FFF2-40B4-BE49-F238E27FC236}">
                <a16:creationId xmlns:a16="http://schemas.microsoft.com/office/drawing/2014/main" id="{4AC4167B-AAA7-AB42-91B4-957EBBDC2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6294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1" descr="ddcacover.jpg">
            <a:extLst>
              <a:ext uri="{FF2B5EF4-FFF2-40B4-BE49-F238E27FC236}">
                <a16:creationId xmlns:a16="http://schemas.microsoft.com/office/drawing/2014/main" id="{6A47BA2A-8CE9-8946-BF46-969BB12C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47800"/>
            <a:ext cx="45386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2">
            <a:extLst>
              <a:ext uri="{FF2B5EF4-FFF2-40B4-BE49-F238E27FC236}">
                <a16:creationId xmlns:a16="http://schemas.microsoft.com/office/drawing/2014/main" id="{5FD2FB04-88C7-144F-9589-7AA8323E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Arial Black" panose="020B0604020202020204" pitchFamily="34" charset="0"/>
              </a:rPr>
              <a:t>E85</a:t>
            </a:r>
            <a:r>
              <a:rPr lang="en-US" altLang="en-US" dirty="0">
                <a:latin typeface="Arial Black" panose="020B0604020202020204" pitchFamily="34" charset="0"/>
              </a:rPr>
              <a:t> Digital Design &amp; Computer Engineering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37CC95-1740-C743-B13C-82C1C606A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1689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9948"/>
      </p:ext>
    </p:extLst>
  </p:cSld>
  <p:clrMapOvr>
    <a:masterClrMapping/>
  </p:clrMapOvr>
  <p:transition advTm="7000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221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6019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F(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 =</a:t>
            </a:r>
            <a:endParaRPr lang="en-US" sz="24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Sum-of-Products (SOP) Form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514600" y="3962400"/>
          <a:ext cx="433217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4" name="VISIO" r:id="rId7" imgW="1766520" imgH="808560" progId="Visio.Drawing.6">
                  <p:embed/>
                </p:oleObj>
              </mc:Choice>
              <mc:Fallback>
                <p:oleObj name="VISIO" r:id="rId7" imgW="1766520" imgH="808560" progId="Visio.Drawing.6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4600" y="3962400"/>
                        <a:ext cx="4332174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9144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All equations can be written in SOP form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row has a </a:t>
            </a:r>
            <a:r>
              <a:rPr lang="en-US" sz="2800" b="1" dirty="0" err="1">
                <a:latin typeface="+mj-lt"/>
                <a:cs typeface="Arial" charset="0"/>
              </a:rPr>
              <a:t>minterm</a:t>
            </a:r>
            <a:endParaRPr lang="en-US" sz="2800" b="1" dirty="0">
              <a:latin typeface="+mj-lt"/>
              <a:cs typeface="Arial" charset="0"/>
            </a:endParaRP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 </a:t>
            </a:r>
            <a:r>
              <a:rPr lang="en-US" sz="2800" dirty="0" err="1">
                <a:latin typeface="+mj-lt"/>
                <a:cs typeface="Arial" charset="0"/>
              </a:rPr>
              <a:t>minterm</a:t>
            </a:r>
            <a:r>
              <a:rPr lang="en-US" sz="2800" dirty="0">
                <a:latin typeface="+mj-lt"/>
                <a:cs typeface="Arial" charset="0"/>
              </a:rPr>
              <a:t> is a product (AND) of literals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</a:t>
            </a:r>
            <a:r>
              <a:rPr lang="en-US" sz="2800" dirty="0" err="1">
                <a:latin typeface="+mj-lt"/>
                <a:cs typeface="Arial" charset="0"/>
              </a:rPr>
              <a:t>minterm</a:t>
            </a:r>
            <a:r>
              <a:rPr lang="en-US" sz="2800" dirty="0">
                <a:latin typeface="+mj-lt"/>
                <a:cs typeface="Arial" charset="0"/>
              </a:rPr>
              <a:t> is TRUE for that row (and only that row)</a:t>
            </a:r>
          </a:p>
        </p:txBody>
      </p:sp>
    </p:spTree>
    <p:extLst>
      <p:ext uri="{BB962C8B-B14F-4D97-AF65-F5344CB8AC3E}">
        <p14:creationId xmlns:p14="http://schemas.microsoft.com/office/powerpoint/2010/main" val="1121868264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143000"/>
            <a:ext cx="7848600" cy="4525963"/>
          </a:xfrm>
        </p:spPr>
        <p:txBody>
          <a:bodyPr>
            <a:normAutofit/>
          </a:bodyPr>
          <a:lstStyle/>
          <a:p>
            <a:r>
              <a:rPr lang="en-US" dirty="0"/>
              <a:t>Every 1 must be circled at least once</a:t>
            </a:r>
          </a:p>
          <a:p>
            <a:r>
              <a:rPr lang="en-US" dirty="0"/>
              <a:t>Each circle must span a power of 2 (i.e. 1, 2, 4) squares in each direction</a:t>
            </a:r>
          </a:p>
          <a:p>
            <a:r>
              <a:rPr lang="en-US" dirty="0"/>
              <a:t>Each circle must be as large as possible</a:t>
            </a:r>
          </a:p>
          <a:p>
            <a:r>
              <a:rPr lang="en-US" dirty="0"/>
              <a:t>A circle may wrap around the edges</a:t>
            </a:r>
          </a:p>
          <a:p>
            <a:r>
              <a:rPr lang="en-US" dirty="0"/>
              <a:t>A “don't care” (X) is circled only if it helps minimize the equation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K-Map Rules</a:t>
            </a:r>
          </a:p>
        </p:txBody>
      </p:sp>
    </p:spTree>
    <p:extLst>
      <p:ext uri="{BB962C8B-B14F-4D97-AF65-F5344CB8AC3E}">
        <p14:creationId xmlns:p14="http://schemas.microsoft.com/office/powerpoint/2010/main" val="286786910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8275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4572000" y="1752600"/>
          <a:ext cx="3319462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7" name="VISIO" r:id="rId6" imgW="1732320" imgH="1988280" progId="Visio.Drawing.6">
                  <p:embed/>
                </p:oleObj>
              </mc:Choice>
              <mc:Fallback>
                <p:oleObj name="VISIO" r:id="rId6" imgW="1732320" imgH="1988280" progId="Visio.Drawing.6">
                  <p:embed/>
                  <p:pic>
                    <p:nvPicPr>
                      <p:cNvPr id="10782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52600"/>
                        <a:ext cx="3319462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827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1676400" y="1600200"/>
          <a:ext cx="227647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8" name="VISIO" r:id="rId8" imgW="1177560" imgH="2089080" progId="Visio.Drawing.6">
                  <p:embed/>
                </p:oleObj>
              </mc:Choice>
              <mc:Fallback>
                <p:oleObj name="VISIO" r:id="rId8" imgW="1177560" imgH="2089080" progId="Visio.Drawing.6">
                  <p:embed/>
                  <p:pic>
                    <p:nvPicPr>
                      <p:cNvPr id="1078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227647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4-Input K-Map</a:t>
            </a:r>
          </a:p>
        </p:txBody>
      </p:sp>
    </p:spTree>
    <p:extLst>
      <p:ext uri="{BB962C8B-B14F-4D97-AF65-F5344CB8AC3E}">
        <p14:creationId xmlns:p14="http://schemas.microsoft.com/office/powerpoint/2010/main" val="3108777952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6227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4572000" y="1752600"/>
          <a:ext cx="3319462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1" name="VISIO" r:id="rId6" imgW="1732320" imgH="1988280" progId="Visio.Drawing.6">
                  <p:embed/>
                </p:oleObj>
              </mc:Choice>
              <mc:Fallback>
                <p:oleObj name="VISIO" r:id="rId6" imgW="1732320" imgH="1988280" progId="Visio.Drawing.6">
                  <p:embed/>
                  <p:pic>
                    <p:nvPicPr>
                      <p:cNvPr id="1076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52600"/>
                        <a:ext cx="3319462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228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1676400" y="1600200"/>
          <a:ext cx="227647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2" name="VISIO" r:id="rId8" imgW="1177560" imgH="2089080" progId="Visio.Drawing.6">
                  <p:embed/>
                </p:oleObj>
              </mc:Choice>
              <mc:Fallback>
                <p:oleObj name="VISIO" r:id="rId8" imgW="1177560" imgH="2089080" progId="Visio.Drawing.6">
                  <p:embed/>
                  <p:pic>
                    <p:nvPicPr>
                      <p:cNvPr id="10762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227647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4-Input K-Map</a:t>
            </a:r>
          </a:p>
        </p:txBody>
      </p:sp>
    </p:spTree>
    <p:extLst>
      <p:ext uri="{BB962C8B-B14F-4D97-AF65-F5344CB8AC3E}">
        <p14:creationId xmlns:p14="http://schemas.microsoft.com/office/powerpoint/2010/main" val="532384057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2131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4572000" y="1752600"/>
          <a:ext cx="3319462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5" name="VISIO" r:id="rId6" imgW="1732320" imgH="1988280" progId="Visio.Drawing.6">
                  <p:embed/>
                </p:oleObj>
              </mc:Choice>
              <mc:Fallback>
                <p:oleObj name="VISIO" r:id="rId6" imgW="1732320" imgH="1988280" progId="Visio.Drawing.6">
                  <p:embed/>
                  <p:pic>
                    <p:nvPicPr>
                      <p:cNvPr id="1072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52600"/>
                        <a:ext cx="3319462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2132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1676400" y="1600200"/>
          <a:ext cx="227647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6" name="VISIO" r:id="rId8" imgW="1177560" imgH="2089080" progId="Visio.Drawing.6">
                  <p:embed/>
                </p:oleObj>
              </mc:Choice>
              <mc:Fallback>
                <p:oleObj name="VISIO" r:id="rId8" imgW="1177560" imgH="2089080" progId="Visio.Drawing.6">
                  <p:embed/>
                  <p:pic>
                    <p:nvPicPr>
                      <p:cNvPr id="10721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227647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4-Input K-Map</a:t>
            </a:r>
          </a:p>
        </p:txBody>
      </p:sp>
    </p:spTree>
    <p:extLst>
      <p:ext uri="{BB962C8B-B14F-4D97-AF65-F5344CB8AC3E}">
        <p14:creationId xmlns:p14="http://schemas.microsoft.com/office/powerpoint/2010/main" val="2495069214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0324" name="Object 4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/>
          </p:nvPr>
        </p:nvGraphicFramePr>
        <p:xfrm>
          <a:off x="1600200" y="1600200"/>
          <a:ext cx="2362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9" name="VISIO" r:id="rId6" imgW="1177560" imgH="2089080" progId="Visio.Drawing.6">
                  <p:embed/>
                </p:oleObj>
              </mc:Choice>
              <mc:Fallback>
                <p:oleObj name="VISIO" r:id="rId6" imgW="1177560" imgH="2089080" progId="Visio.Drawing.6">
                  <p:embed/>
                  <p:pic>
                    <p:nvPicPr>
                      <p:cNvPr id="10803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23622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0331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/>
          </p:nvPr>
        </p:nvGraphicFramePr>
        <p:xfrm>
          <a:off x="4724400" y="1676400"/>
          <a:ext cx="3454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0" name="VISIO" r:id="rId8" imgW="1732320" imgH="1988280" progId="Visio.Drawing.6">
                  <p:embed/>
                </p:oleObj>
              </mc:Choice>
              <mc:Fallback>
                <p:oleObj name="VISIO" r:id="rId8" imgW="1732320" imgH="1988280" progId="Visio.Drawing.6">
                  <p:embed/>
                  <p:pic>
                    <p:nvPicPr>
                      <p:cNvPr id="10803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34544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K-Maps with Don’t Cares</a:t>
            </a:r>
          </a:p>
        </p:txBody>
      </p:sp>
    </p:spTree>
    <p:extLst>
      <p:ext uri="{BB962C8B-B14F-4D97-AF65-F5344CB8AC3E}">
        <p14:creationId xmlns:p14="http://schemas.microsoft.com/office/powerpoint/2010/main" val="3465232600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0324" name="Object 4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/>
          </p:nvPr>
        </p:nvGraphicFramePr>
        <p:xfrm>
          <a:off x="1600200" y="1600200"/>
          <a:ext cx="2362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3" name="VISIO" r:id="rId6" imgW="1177560" imgH="2089080" progId="Visio.Drawing.6">
                  <p:embed/>
                </p:oleObj>
              </mc:Choice>
              <mc:Fallback>
                <p:oleObj name="VISIO" r:id="rId6" imgW="1177560" imgH="2089080" progId="Visio.Drawing.6">
                  <p:embed/>
                  <p:pic>
                    <p:nvPicPr>
                      <p:cNvPr id="10803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23622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0331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/>
          </p:nvPr>
        </p:nvGraphicFramePr>
        <p:xfrm>
          <a:off x="4724400" y="1676400"/>
          <a:ext cx="3454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4" name="VISIO" r:id="rId8" imgW="1732320" imgH="1988280" progId="Visio.Drawing.6">
                  <p:embed/>
                </p:oleObj>
              </mc:Choice>
              <mc:Fallback>
                <p:oleObj name="VISIO" r:id="rId8" imgW="1732320" imgH="1988280" progId="Visio.Drawing.6">
                  <p:embed/>
                  <p:pic>
                    <p:nvPicPr>
                      <p:cNvPr id="10803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34544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K-Maps with Don’t Cares</a:t>
            </a:r>
          </a:p>
        </p:txBody>
      </p:sp>
    </p:spTree>
    <p:extLst>
      <p:ext uri="{BB962C8B-B14F-4D97-AF65-F5344CB8AC3E}">
        <p14:creationId xmlns:p14="http://schemas.microsoft.com/office/powerpoint/2010/main" val="3641258182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0324" name="Object 4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/>
          </p:nvPr>
        </p:nvGraphicFramePr>
        <p:xfrm>
          <a:off x="1600200" y="1600200"/>
          <a:ext cx="2362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7" name="VISIO" r:id="rId6" imgW="1177560" imgH="2089080" progId="Visio.Drawing.6">
                  <p:embed/>
                </p:oleObj>
              </mc:Choice>
              <mc:Fallback>
                <p:oleObj name="VISIO" r:id="rId6" imgW="1177560" imgH="2089080" progId="Visio.Drawing.6">
                  <p:embed/>
                  <p:pic>
                    <p:nvPicPr>
                      <p:cNvPr id="10803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23622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0331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/>
          </p:nvPr>
        </p:nvGraphicFramePr>
        <p:xfrm>
          <a:off x="4724400" y="1676400"/>
          <a:ext cx="3454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8" name="VISIO" r:id="rId8" imgW="1732320" imgH="1988280" progId="Visio.Drawing.6">
                  <p:embed/>
                </p:oleObj>
              </mc:Choice>
              <mc:Fallback>
                <p:oleObj name="VISIO" r:id="rId8" imgW="1732320" imgH="1988280" progId="Visio.Drawing.6">
                  <p:embed/>
                  <p:pic>
                    <p:nvPicPr>
                      <p:cNvPr id="10803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34544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K-Maps with Don’t Cares</a:t>
            </a:r>
          </a:p>
        </p:txBody>
      </p:sp>
    </p:spTree>
    <p:extLst>
      <p:ext uri="{BB962C8B-B14F-4D97-AF65-F5344CB8AC3E}">
        <p14:creationId xmlns:p14="http://schemas.microsoft.com/office/powerpoint/2010/main" val="2083942767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8" name="Rectangle 4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36885" y="1371600"/>
            <a:ext cx="7673715" cy="4525963"/>
          </a:xfrm>
        </p:spPr>
        <p:txBody>
          <a:bodyPr/>
          <a:lstStyle/>
          <a:p>
            <a:r>
              <a:rPr lang="en-US" dirty="0"/>
              <a:t>Multiplexers</a:t>
            </a:r>
          </a:p>
          <a:p>
            <a:r>
              <a:rPr lang="en-US" dirty="0"/>
              <a:t>Decoders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Combinational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282005798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3" name="Rectangle 3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381000" y="990600"/>
            <a:ext cx="7772400" cy="4953000"/>
          </a:xfrm>
        </p:spPr>
        <p:txBody>
          <a:bodyPr/>
          <a:lstStyle/>
          <a:p>
            <a:r>
              <a:rPr lang="en-US" dirty="0"/>
              <a:t>Selects between one of </a:t>
            </a:r>
            <a:r>
              <a:rPr lang="en-US" i="1" dirty="0"/>
              <a:t>N</a:t>
            </a:r>
            <a:r>
              <a:rPr lang="en-US" dirty="0"/>
              <a:t> inputs to connect to output</a:t>
            </a:r>
          </a:p>
          <a:p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i="1" dirty="0"/>
              <a:t>N</a:t>
            </a:r>
            <a:r>
              <a:rPr lang="en-US" dirty="0"/>
              <a:t>-bit select input – control input</a:t>
            </a:r>
          </a:p>
          <a:p>
            <a:r>
              <a:rPr lang="en-US" sz="2400" b="1" dirty="0"/>
              <a:t>Example:</a:t>
            </a:r>
            <a:r>
              <a:rPr lang="en-US" sz="2400" dirty="0"/>
              <a:t>                     </a:t>
            </a:r>
            <a:r>
              <a:rPr lang="en-US" sz="2400" b="1" dirty="0">
                <a:solidFill>
                  <a:srgbClr val="0070C0"/>
                </a:solidFill>
              </a:rPr>
              <a:t>2:1 Mux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Multiplexer (Mux)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590800" y="2921663"/>
          <a:ext cx="2362200" cy="302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4" name="VISIO" r:id="rId5" imgW="1517400" imgH="1942200" progId="Visio.Drawing.6">
                  <p:embed/>
                </p:oleObj>
              </mc:Choice>
              <mc:Fallback>
                <p:oleObj name="VISIO" r:id="rId5" imgW="1517400" imgH="1942200" progId="Visio.Drawing.6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0800" y="2921663"/>
                        <a:ext cx="2362200" cy="302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8671862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790544" y="5867400"/>
            <a:ext cx="1905000" cy="457200"/>
          </a:xfrm>
        </p:spPr>
        <p:txBody>
          <a:bodyPr/>
          <a:lstStyle/>
          <a:p>
            <a:r>
              <a:rPr lang="en-US"/>
              <a:t>2-&lt;</a:t>
            </a:r>
            <a:fld id="{4A5C0BFF-4629-4BAF-A722-EBD678215DEC}" type="slidenum">
              <a:rPr lang="en-US" smtClean="0"/>
              <a:pPr/>
              <a:t>109</a:t>
            </a:fld>
            <a:r>
              <a:rPr lang="en-US"/>
              <a:t>&gt;</a:t>
            </a:r>
          </a:p>
          <a:p>
            <a:endParaRPr lang="en-GB"/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858187"/>
            <a:ext cx="3810000" cy="4953000"/>
          </a:xfrm>
        </p:spPr>
        <p:txBody>
          <a:bodyPr/>
          <a:lstStyle/>
          <a:p>
            <a:r>
              <a:rPr lang="en-US" b="1" dirty="0"/>
              <a:t>Logic gates</a:t>
            </a:r>
          </a:p>
          <a:p>
            <a:pPr lvl="1"/>
            <a:r>
              <a:rPr lang="en-US" sz="2000" dirty="0"/>
              <a:t>Sum-of-products form</a:t>
            </a:r>
          </a:p>
        </p:txBody>
      </p:sp>
      <p:graphicFrame>
        <p:nvGraphicFramePr>
          <p:cNvPr id="1092612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/>
          </p:nvPr>
        </p:nvGraphicFramePr>
        <p:xfrm>
          <a:off x="5647544" y="2971800"/>
          <a:ext cx="164782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5" name="VISIO" r:id="rId8" imgW="942840" imgH="1221480" progId="Visio.Drawing.6">
                  <p:embed/>
                </p:oleObj>
              </mc:Choice>
              <mc:Fallback>
                <p:oleObj name="VISIO" r:id="rId8" imgW="942840" imgH="1221480" progId="Visio.Drawing.6">
                  <p:embed/>
                  <p:pic>
                    <p:nvPicPr>
                      <p:cNvPr id="10926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7544" y="2971800"/>
                        <a:ext cx="1647825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2614" name="Object 6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/>
          </p:nvPr>
        </p:nvGraphicFramePr>
        <p:xfrm>
          <a:off x="1092200" y="1752600"/>
          <a:ext cx="24130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6" name="VISIO" r:id="rId10" imgW="1774800" imgH="2914560" progId="Visio.Drawing.6">
                  <p:embed/>
                </p:oleObj>
              </mc:Choice>
              <mc:Fallback>
                <p:oleObj name="VISIO" r:id="rId10" imgW="1774800" imgH="2914560" progId="Visio.Drawing.6">
                  <p:embed/>
                  <p:pic>
                    <p:nvPicPr>
                      <p:cNvPr id="10926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752600"/>
                        <a:ext cx="24130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261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52144" y="838200"/>
            <a:ext cx="3810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 err="1">
                <a:latin typeface="+mj-lt"/>
                <a:cs typeface="Arial" charset="0"/>
              </a:rPr>
              <a:t>Tristates</a:t>
            </a:r>
            <a:endParaRPr lang="en-US" sz="3200" b="1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For an N-input mux, use N </a:t>
            </a:r>
            <a:r>
              <a:rPr lang="en-US" sz="2000" dirty="0" err="1">
                <a:latin typeface="+mj-lt"/>
                <a:cs typeface="Arial" charset="0"/>
              </a:rPr>
              <a:t>tristates</a:t>
            </a:r>
            <a:endParaRPr lang="en-US" sz="2000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Turn on exactly one to select the appropriate input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Multiplexer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1508979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221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6019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F(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 =</a:t>
            </a:r>
            <a:endParaRPr lang="en-US" sz="24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Sum-of-Products (SOP) Form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514600" y="3962400"/>
          <a:ext cx="433217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8" name="VISIO" r:id="rId7" imgW="1766520" imgH="808560" progId="Visio.Drawing.6">
                  <p:embed/>
                </p:oleObj>
              </mc:Choice>
              <mc:Fallback>
                <p:oleObj name="VISIO" r:id="rId7" imgW="1766520" imgH="808560" progId="Visio.Drawing.6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4600" y="3962400"/>
                        <a:ext cx="4332174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9144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All equations can be written in SOP form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row has a </a:t>
            </a:r>
            <a:r>
              <a:rPr lang="en-US" sz="2800" b="1" dirty="0" err="1">
                <a:latin typeface="+mj-lt"/>
                <a:cs typeface="Arial" charset="0"/>
              </a:rPr>
              <a:t>minterm</a:t>
            </a:r>
            <a:endParaRPr lang="en-US" sz="2800" b="1" dirty="0">
              <a:latin typeface="+mj-lt"/>
              <a:cs typeface="Arial" charset="0"/>
            </a:endParaRP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 </a:t>
            </a:r>
            <a:r>
              <a:rPr lang="en-US" sz="2800" dirty="0" err="1">
                <a:latin typeface="+mj-lt"/>
                <a:cs typeface="Arial" charset="0"/>
              </a:rPr>
              <a:t>minterm</a:t>
            </a:r>
            <a:r>
              <a:rPr lang="en-US" sz="2800" dirty="0">
                <a:latin typeface="+mj-lt"/>
                <a:cs typeface="Arial" charset="0"/>
              </a:rPr>
              <a:t> is a product (AND) of literals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</a:t>
            </a:r>
            <a:r>
              <a:rPr lang="en-US" sz="2800" dirty="0" err="1">
                <a:latin typeface="+mj-lt"/>
                <a:cs typeface="Arial" charset="0"/>
              </a:rPr>
              <a:t>minterm</a:t>
            </a:r>
            <a:r>
              <a:rPr lang="en-US" sz="2800" dirty="0">
                <a:latin typeface="+mj-lt"/>
                <a:cs typeface="Arial" charset="0"/>
              </a:rPr>
              <a:t> is TRUE for that row (and only that row)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Form function by </a:t>
            </a:r>
            <a:r>
              <a:rPr lang="en-US" sz="2800" dirty="0" err="1">
                <a:latin typeface="+mj-lt"/>
                <a:cs typeface="Arial" charset="0"/>
              </a:rPr>
              <a:t>ORing</a:t>
            </a:r>
            <a:r>
              <a:rPr lang="en-US" sz="2800" dirty="0">
                <a:latin typeface="+mj-lt"/>
                <a:cs typeface="Arial" charset="0"/>
              </a:rPr>
              <a:t> </a:t>
            </a:r>
            <a:r>
              <a:rPr lang="en-US" sz="2800" dirty="0" err="1">
                <a:latin typeface="+mj-lt"/>
                <a:cs typeface="Arial" charset="0"/>
              </a:rPr>
              <a:t>minterms</a:t>
            </a:r>
            <a:r>
              <a:rPr lang="en-US" sz="2800" dirty="0">
                <a:latin typeface="+mj-lt"/>
                <a:cs typeface="Arial" charset="0"/>
              </a:rPr>
              <a:t> where output is 1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Thus, a sum (OR) of products (AND terms)</a:t>
            </a:r>
          </a:p>
        </p:txBody>
      </p:sp>
    </p:spTree>
    <p:extLst>
      <p:ext uri="{BB962C8B-B14F-4D97-AF65-F5344CB8AC3E}">
        <p14:creationId xmlns:p14="http://schemas.microsoft.com/office/powerpoint/2010/main" val="911896337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3894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3396911" y="1943100"/>
          <a:ext cx="1709738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2" name="VISIO" r:id="rId6" imgW="772920" imgH="1583640" progId="Visio.Drawing.6">
                  <p:embed/>
                </p:oleObj>
              </mc:Choice>
              <mc:Fallback>
                <p:oleObj name="VISIO" r:id="rId6" imgW="772920" imgH="1583640" progId="Visio.Drawing.6">
                  <p:embed/>
                  <p:pic>
                    <p:nvPicPr>
                      <p:cNvPr id="9338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911" y="1943100"/>
                        <a:ext cx="1709738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3898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Using mux as a lookup table</a:t>
            </a:r>
            <a:endParaRPr lang="en-US" sz="3200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Logic using Multiplexers</a:t>
            </a:r>
          </a:p>
        </p:txBody>
      </p:sp>
    </p:spTree>
    <p:extLst>
      <p:ext uri="{BB962C8B-B14F-4D97-AF65-F5344CB8AC3E}">
        <p14:creationId xmlns:p14="http://schemas.microsoft.com/office/powerpoint/2010/main" val="3488174229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310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1476375" y="2438400"/>
          <a:ext cx="6572250" cy="197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6" name="VISIO" r:id="rId6" imgW="2322360" imgH="697320" progId="Visio.Drawing.6">
                  <p:embed/>
                </p:oleObj>
              </mc:Choice>
              <mc:Fallback>
                <p:oleObj name="VISIO" r:id="rId6" imgW="2322360" imgH="697320" progId="Visio.Drawing.6">
                  <p:embed/>
                  <p:pic>
                    <p:nvPicPr>
                      <p:cNvPr id="9431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438400"/>
                        <a:ext cx="6572250" cy="197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310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Reducing the size of the mux</a:t>
            </a:r>
            <a:endParaRPr lang="en-US" sz="3200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Logic using Multiplexers</a:t>
            </a:r>
          </a:p>
        </p:txBody>
      </p:sp>
    </p:spTree>
    <p:extLst>
      <p:ext uri="{BB962C8B-B14F-4D97-AF65-F5344CB8AC3E}">
        <p14:creationId xmlns:p14="http://schemas.microsoft.com/office/powerpoint/2010/main" val="1315537844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594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2895600" y="1981200"/>
          <a:ext cx="3327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0" name="VISIO" r:id="rId6" imgW="1422000" imgH="1693800" progId="Visio.Drawing.6">
                  <p:embed/>
                </p:oleObj>
              </mc:Choice>
              <mc:Fallback>
                <p:oleObj name="VISIO" r:id="rId6" imgW="1422000" imgH="1693800" progId="Visio.Drawing.6">
                  <p:embed/>
                  <p:pic>
                    <p:nvPicPr>
                      <p:cNvPr id="9359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981200"/>
                        <a:ext cx="3327400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594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914400"/>
            <a:ext cx="8458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i="1" dirty="0">
                <a:latin typeface="+mj-lt"/>
                <a:cs typeface="Arial" charset="0"/>
              </a:rPr>
              <a:t>N</a:t>
            </a:r>
            <a:r>
              <a:rPr lang="en-US" sz="3200" dirty="0">
                <a:latin typeface="+mj-lt"/>
                <a:cs typeface="Arial" charset="0"/>
              </a:rPr>
              <a:t> inputs, 2</a:t>
            </a:r>
            <a:r>
              <a:rPr lang="en-US" sz="3200" i="1" baseline="30000" dirty="0">
                <a:latin typeface="+mj-lt"/>
                <a:cs typeface="Arial" charset="0"/>
              </a:rPr>
              <a:t>N</a:t>
            </a:r>
            <a:r>
              <a:rPr lang="en-US" sz="3200" dirty="0">
                <a:latin typeface="+mj-lt"/>
                <a:cs typeface="Arial" charset="0"/>
              </a:rPr>
              <a:t> outputs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One-hot</a:t>
            </a:r>
            <a:r>
              <a:rPr lang="en-US" sz="3200" dirty="0">
                <a:latin typeface="+mj-lt"/>
                <a:cs typeface="Arial" charset="0"/>
              </a:rPr>
              <a:t> outputs: only one output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HIGH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at once</a:t>
            </a:r>
            <a:endParaRPr lang="en-US" sz="3200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Decoders</a:t>
            </a:r>
          </a:p>
        </p:txBody>
      </p:sp>
    </p:spTree>
    <p:extLst>
      <p:ext uri="{BB962C8B-B14F-4D97-AF65-F5344CB8AC3E}">
        <p14:creationId xmlns:p14="http://schemas.microsoft.com/office/powerpoint/2010/main" val="803143680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6708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2438400" y="1066800"/>
          <a:ext cx="4343400" cy="4667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4" name="VISIO" r:id="rId5" imgW="1872000" imgH="2011680" progId="Visio.Drawing.6">
                  <p:embed/>
                </p:oleObj>
              </mc:Choice>
              <mc:Fallback>
                <p:oleObj name="VISIO" r:id="rId5" imgW="1872000" imgH="2011680" progId="Visio.Drawing.6">
                  <p:embed/>
                  <p:pic>
                    <p:nvPicPr>
                      <p:cNvPr id="10967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066800"/>
                        <a:ext cx="4343400" cy="4667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Decoder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10972764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413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2514600" y="2133600"/>
          <a:ext cx="4038600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8" name="VISIO" r:id="rId6" imgW="1443240" imgH="1350720" progId="Visio.Drawing.6">
                  <p:embed/>
                </p:oleObj>
              </mc:Choice>
              <mc:Fallback>
                <p:oleObj name="VISIO" r:id="rId6" imgW="1443240" imgH="1350720" progId="Visio.Drawing.6">
                  <p:embed/>
                  <p:pic>
                    <p:nvPicPr>
                      <p:cNvPr id="9441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133600"/>
                        <a:ext cx="4038600" cy="377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413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OR </a:t>
            </a:r>
            <a:r>
              <a:rPr lang="en-US" sz="3200" dirty="0" err="1">
                <a:latin typeface="+mj-lt"/>
                <a:cs typeface="Arial" charset="0"/>
              </a:rPr>
              <a:t>minterms</a:t>
            </a: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Logic Using Decoders</a:t>
            </a:r>
          </a:p>
        </p:txBody>
      </p:sp>
    </p:spTree>
    <p:extLst>
      <p:ext uri="{BB962C8B-B14F-4D97-AF65-F5344CB8AC3E}">
        <p14:creationId xmlns:p14="http://schemas.microsoft.com/office/powerpoint/2010/main" val="377481813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9" name="Rectangle 3" hidden="1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Sum-of-Products Form</a:t>
            </a:r>
          </a:p>
        </p:txBody>
      </p:sp>
      <p:sp>
        <p:nvSpPr>
          <p:cNvPr id="1022978" name="Rectangle 2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29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6019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F(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 =</a:t>
            </a:r>
            <a:endParaRPr lang="en-US" sz="2400" b="1" i="1" dirty="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514600" y="3962400"/>
          <a:ext cx="433228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2" name="VISIO" r:id="rId8" imgW="1766520" imgH="808560" progId="Visio.Drawing.6">
                  <p:embed/>
                </p:oleObj>
              </mc:Choice>
              <mc:Fallback>
                <p:oleObj name="VISIO" r:id="rId8" imgW="1766520" imgH="808560" progId="Visio.Drawing.6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62400"/>
                        <a:ext cx="4332288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Sum-of-Products (SOP) Form</a:t>
            </a: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9144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All equations can be written in SOP form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row has a </a:t>
            </a:r>
            <a:r>
              <a:rPr lang="en-US" sz="2800" b="1" dirty="0" err="1">
                <a:latin typeface="+mj-lt"/>
                <a:cs typeface="Arial" charset="0"/>
              </a:rPr>
              <a:t>minterm</a:t>
            </a:r>
            <a:endParaRPr lang="en-US" sz="2800" b="1" dirty="0">
              <a:latin typeface="+mj-lt"/>
              <a:cs typeface="Arial" charset="0"/>
            </a:endParaRP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 </a:t>
            </a:r>
            <a:r>
              <a:rPr lang="en-US" sz="2800" dirty="0" err="1">
                <a:latin typeface="+mj-lt"/>
                <a:cs typeface="Arial" charset="0"/>
              </a:rPr>
              <a:t>minterm</a:t>
            </a:r>
            <a:r>
              <a:rPr lang="en-US" sz="2800" dirty="0">
                <a:latin typeface="+mj-lt"/>
                <a:cs typeface="Arial" charset="0"/>
              </a:rPr>
              <a:t> is a product (AND) of literals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</a:t>
            </a:r>
            <a:r>
              <a:rPr lang="en-US" sz="2800" dirty="0" err="1">
                <a:latin typeface="+mj-lt"/>
                <a:cs typeface="Arial" charset="0"/>
              </a:rPr>
              <a:t>minterm</a:t>
            </a:r>
            <a:r>
              <a:rPr lang="en-US" sz="2800" dirty="0">
                <a:latin typeface="+mj-lt"/>
                <a:cs typeface="Arial" charset="0"/>
              </a:rPr>
              <a:t> is TRUE for that row (and only that row)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Form function by </a:t>
            </a:r>
            <a:r>
              <a:rPr lang="en-US" sz="2800" dirty="0" err="1">
                <a:latin typeface="+mj-lt"/>
                <a:cs typeface="Arial" charset="0"/>
              </a:rPr>
              <a:t>ORing</a:t>
            </a:r>
            <a:r>
              <a:rPr lang="en-US" sz="2800" dirty="0">
                <a:latin typeface="+mj-lt"/>
                <a:cs typeface="Arial" charset="0"/>
              </a:rPr>
              <a:t> </a:t>
            </a:r>
            <a:r>
              <a:rPr lang="en-US" sz="2800" dirty="0" err="1">
                <a:latin typeface="+mj-lt"/>
                <a:cs typeface="Arial" charset="0"/>
              </a:rPr>
              <a:t>minterms</a:t>
            </a:r>
            <a:r>
              <a:rPr lang="en-US" sz="2800" dirty="0">
                <a:latin typeface="+mj-lt"/>
                <a:cs typeface="Arial" charset="0"/>
              </a:rPr>
              <a:t> where output is 1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Thus, a sum (OR) of products (AND terms)</a:t>
            </a:r>
          </a:p>
        </p:txBody>
      </p:sp>
    </p:spTree>
    <p:extLst>
      <p:ext uri="{BB962C8B-B14F-4D97-AF65-F5344CB8AC3E}">
        <p14:creationId xmlns:p14="http://schemas.microsoft.com/office/powerpoint/2010/main" val="2410721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9" name="Rectangle 3" hidden="1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Sum-of-Products Form</a:t>
            </a:r>
          </a:p>
        </p:txBody>
      </p:sp>
      <p:sp>
        <p:nvSpPr>
          <p:cNvPr id="1022978" name="Rectangle 2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29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2200" y="54102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F(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 = AB + AB = </a:t>
            </a:r>
            <a:r>
              <a:rPr lang="el-GR" sz="2400" b="1" dirty="0">
                <a:latin typeface="Times New Roman" pitchFamily="18" charset="0"/>
                <a:cs typeface="Arial" charset="0"/>
              </a:rPr>
              <a:t>Σ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(1, 3)</a:t>
            </a:r>
            <a:endParaRPr lang="en-US" sz="24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191000" y="5486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514600" y="3581400"/>
          <a:ext cx="433228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6" name="VISIO" r:id="rId9" imgW="1766520" imgH="808560" progId="Visio.Drawing.6">
                  <p:embed/>
                </p:oleObj>
              </mc:Choice>
              <mc:Fallback>
                <p:oleObj name="VISIO" r:id="rId9" imgW="1766520" imgH="808560" progId="Visio.Drawing.6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81400"/>
                        <a:ext cx="4332288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9144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All equations can be written in SOP form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row has a </a:t>
            </a:r>
            <a:r>
              <a:rPr lang="en-US" sz="2800" b="1" dirty="0" err="1">
                <a:latin typeface="+mj-lt"/>
                <a:cs typeface="Arial" charset="0"/>
              </a:rPr>
              <a:t>minterm</a:t>
            </a:r>
            <a:endParaRPr lang="en-US" sz="2800" b="1" dirty="0">
              <a:latin typeface="+mj-lt"/>
              <a:cs typeface="Arial" charset="0"/>
            </a:endParaRP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 </a:t>
            </a:r>
            <a:r>
              <a:rPr lang="en-US" sz="2800" dirty="0" err="1">
                <a:latin typeface="+mj-lt"/>
                <a:cs typeface="Arial" charset="0"/>
              </a:rPr>
              <a:t>minterm</a:t>
            </a:r>
            <a:r>
              <a:rPr lang="en-US" sz="2800" dirty="0">
                <a:latin typeface="+mj-lt"/>
                <a:cs typeface="Arial" charset="0"/>
              </a:rPr>
              <a:t> is a product (AND) of literals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</a:t>
            </a:r>
            <a:r>
              <a:rPr lang="en-US" sz="2800" dirty="0" err="1">
                <a:latin typeface="+mj-lt"/>
                <a:cs typeface="Arial" charset="0"/>
              </a:rPr>
              <a:t>minterm</a:t>
            </a:r>
            <a:r>
              <a:rPr lang="en-US" sz="2800" dirty="0">
                <a:latin typeface="+mj-lt"/>
                <a:cs typeface="Arial" charset="0"/>
              </a:rPr>
              <a:t> is TRUE for that row (and only that row)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Form function by </a:t>
            </a:r>
            <a:r>
              <a:rPr lang="en-US" sz="2800" dirty="0" err="1">
                <a:latin typeface="+mj-lt"/>
                <a:cs typeface="Arial" charset="0"/>
              </a:rPr>
              <a:t>ORing</a:t>
            </a:r>
            <a:r>
              <a:rPr lang="en-US" sz="2800" dirty="0">
                <a:latin typeface="+mj-lt"/>
                <a:cs typeface="Arial" charset="0"/>
              </a:rPr>
              <a:t> </a:t>
            </a:r>
            <a:r>
              <a:rPr lang="en-US" sz="2800" dirty="0" err="1">
                <a:latin typeface="+mj-lt"/>
                <a:cs typeface="Arial" charset="0"/>
              </a:rPr>
              <a:t>minterms</a:t>
            </a:r>
            <a:r>
              <a:rPr lang="en-US" sz="2800" dirty="0">
                <a:latin typeface="+mj-lt"/>
                <a:cs typeface="Arial" charset="0"/>
              </a:rPr>
              <a:t> where output is 1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Thus, a sum (OR) of products (AND terms)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Sum-of-Products (SOP) Form</a:t>
            </a:r>
          </a:p>
        </p:txBody>
      </p:sp>
    </p:spTree>
    <p:extLst>
      <p:ext uri="{BB962C8B-B14F-4D97-AF65-F5344CB8AC3E}">
        <p14:creationId xmlns:p14="http://schemas.microsoft.com/office/powerpoint/2010/main" val="132964244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395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9906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All Boolean equations can be written in POS form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row has a </a:t>
            </a:r>
            <a:r>
              <a:rPr lang="en-US" sz="2800" b="1" dirty="0" err="1">
                <a:latin typeface="+mj-lt"/>
                <a:cs typeface="Arial" charset="0"/>
              </a:rPr>
              <a:t>maxterm</a:t>
            </a:r>
            <a:endParaRPr lang="en-US" sz="2800" b="1" dirty="0">
              <a:latin typeface="+mj-lt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Product-of-Sums (POS) Form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133600" y="3505200"/>
          <a:ext cx="4572000" cy="2150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0" name="VISIO" r:id="rId6" imgW="1794960" imgH="844560" progId="Visio.Drawing.6">
                  <p:embed/>
                </p:oleObj>
              </mc:Choice>
              <mc:Fallback>
                <p:oleObj name="VISIO" r:id="rId6" imgW="1794960" imgH="844560" progId="Visio.Drawing.6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33600" y="3505200"/>
                        <a:ext cx="4572000" cy="2150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204313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395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9906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All Boolean equations can be written in POS form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row has a </a:t>
            </a:r>
            <a:r>
              <a:rPr lang="en-US" sz="2800" b="1" dirty="0" err="1">
                <a:latin typeface="+mj-lt"/>
                <a:cs typeface="Arial" charset="0"/>
              </a:rPr>
              <a:t>maxterm</a:t>
            </a:r>
            <a:endParaRPr lang="en-US" sz="2800" b="1" dirty="0">
              <a:latin typeface="+mj-lt"/>
              <a:cs typeface="Arial" charset="0"/>
            </a:endParaRP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 </a:t>
            </a:r>
            <a:r>
              <a:rPr lang="en-US" sz="2800" dirty="0" err="1">
                <a:latin typeface="+mj-lt"/>
                <a:cs typeface="Arial" charset="0"/>
              </a:rPr>
              <a:t>maxterm</a:t>
            </a:r>
            <a:r>
              <a:rPr lang="en-US" sz="2800" dirty="0">
                <a:latin typeface="+mj-lt"/>
                <a:cs typeface="Arial" charset="0"/>
              </a:rPr>
              <a:t> is a sum (OR) of literals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</a:t>
            </a:r>
            <a:r>
              <a:rPr lang="en-US" sz="2800" dirty="0" err="1">
                <a:latin typeface="+mj-lt"/>
                <a:cs typeface="Arial" charset="0"/>
              </a:rPr>
              <a:t>maxterm</a:t>
            </a:r>
            <a:r>
              <a:rPr lang="en-US" sz="2800" dirty="0">
                <a:latin typeface="+mj-lt"/>
                <a:cs typeface="Arial" charset="0"/>
              </a:rPr>
              <a:t> is </a:t>
            </a:r>
            <a:r>
              <a:rPr lang="en-US" sz="2800" b="1" dirty="0">
                <a:latin typeface="+mj-lt"/>
                <a:cs typeface="Arial" charset="0"/>
              </a:rPr>
              <a:t>FALSE</a:t>
            </a:r>
            <a:r>
              <a:rPr lang="en-US" sz="2800" dirty="0">
                <a:latin typeface="+mj-lt"/>
                <a:cs typeface="Arial" charset="0"/>
              </a:rPr>
              <a:t> for that row (and only that row)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Product-of-Sums (POS) Form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133600" y="3505200"/>
          <a:ext cx="4572000" cy="2150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4" name="VISIO" r:id="rId6" imgW="1794960" imgH="844560" progId="Visio.Drawing.6">
                  <p:embed/>
                </p:oleObj>
              </mc:Choice>
              <mc:Fallback>
                <p:oleObj name="VISIO" r:id="rId6" imgW="1794960" imgH="844560" progId="Visio.Drawing.6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33600" y="3505200"/>
                        <a:ext cx="4572000" cy="2150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332404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395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8800" y="54102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F(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 = 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 + 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 + 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= </a:t>
            </a:r>
            <a:r>
              <a:rPr lang="el-GR" sz="2400" b="1" dirty="0">
                <a:latin typeface="Times New Roman" pitchFamily="18" charset="0"/>
                <a:cs typeface="Arial" charset="0"/>
              </a:rPr>
              <a:t>Π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(0, 2)</a:t>
            </a:r>
          </a:p>
        </p:txBody>
      </p:sp>
      <p:sp>
        <p:nvSpPr>
          <p:cNvPr id="89395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744595" y="5486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3959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9906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All Boolean equations can be written in POS form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row has a </a:t>
            </a:r>
            <a:r>
              <a:rPr lang="en-US" sz="2800" b="1" dirty="0" err="1">
                <a:latin typeface="+mj-lt"/>
                <a:cs typeface="Arial" charset="0"/>
              </a:rPr>
              <a:t>maxterm</a:t>
            </a:r>
            <a:endParaRPr lang="en-US" sz="2800" b="1" dirty="0">
              <a:latin typeface="+mj-lt"/>
              <a:cs typeface="Arial" charset="0"/>
            </a:endParaRP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 </a:t>
            </a:r>
            <a:r>
              <a:rPr lang="en-US" sz="2800" dirty="0" err="1">
                <a:latin typeface="+mj-lt"/>
                <a:cs typeface="Arial" charset="0"/>
              </a:rPr>
              <a:t>maxterm</a:t>
            </a:r>
            <a:r>
              <a:rPr lang="en-US" sz="2800" dirty="0">
                <a:latin typeface="+mj-lt"/>
                <a:cs typeface="Arial" charset="0"/>
              </a:rPr>
              <a:t> is a sum (OR) of literals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</a:t>
            </a:r>
            <a:r>
              <a:rPr lang="en-US" sz="2800" dirty="0" err="1">
                <a:latin typeface="+mj-lt"/>
                <a:cs typeface="Arial" charset="0"/>
              </a:rPr>
              <a:t>maxterm</a:t>
            </a:r>
            <a:r>
              <a:rPr lang="en-US" sz="2800" dirty="0">
                <a:latin typeface="+mj-lt"/>
                <a:cs typeface="Arial" charset="0"/>
              </a:rPr>
              <a:t> is </a:t>
            </a:r>
            <a:r>
              <a:rPr lang="en-US" sz="2800" b="1" dirty="0">
                <a:latin typeface="+mj-lt"/>
                <a:cs typeface="Arial" charset="0"/>
              </a:rPr>
              <a:t>FALSE</a:t>
            </a:r>
            <a:r>
              <a:rPr lang="en-US" sz="2800" dirty="0">
                <a:latin typeface="+mj-lt"/>
                <a:cs typeface="Arial" charset="0"/>
              </a:rPr>
              <a:t> for that row (and only that row)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Form function by </a:t>
            </a:r>
            <a:r>
              <a:rPr lang="en-US" sz="2800" dirty="0" err="1">
                <a:latin typeface="+mj-lt"/>
                <a:cs typeface="Arial" charset="0"/>
              </a:rPr>
              <a:t>ANDing</a:t>
            </a:r>
            <a:r>
              <a:rPr lang="en-US" sz="2800" dirty="0">
                <a:latin typeface="+mj-lt"/>
                <a:cs typeface="Arial" charset="0"/>
              </a:rPr>
              <a:t> </a:t>
            </a:r>
            <a:r>
              <a:rPr lang="en-US" sz="2800" dirty="0" err="1">
                <a:latin typeface="+mj-lt"/>
                <a:cs typeface="Arial" charset="0"/>
              </a:rPr>
              <a:t>maxterms</a:t>
            </a:r>
            <a:r>
              <a:rPr lang="en-US" sz="2800" dirty="0">
                <a:latin typeface="+mj-lt"/>
                <a:cs typeface="Arial" charset="0"/>
              </a:rPr>
              <a:t> where output is </a:t>
            </a:r>
            <a:r>
              <a:rPr lang="en-US" sz="2800" b="1" dirty="0">
                <a:latin typeface="+mj-lt"/>
                <a:cs typeface="Arial" charset="0"/>
              </a:rPr>
              <a:t>0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Thus, a product (AND) of sums (OR terms)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Product-of-Sums (POS) Form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133600" y="3505200"/>
          <a:ext cx="4572000" cy="2150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8" name="VISIO" r:id="rId8" imgW="1794960" imgH="844560" progId="Visio.Drawing.6">
                  <p:embed/>
                </p:oleObj>
              </mc:Choice>
              <mc:Fallback>
                <p:oleObj name="VISIO" r:id="rId8" imgW="1794960" imgH="844560" progId="Visio.Drawing.6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33600" y="3505200"/>
                        <a:ext cx="4572000" cy="2150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130970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5292" name="Object 12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4343400" y="3505200"/>
          <a:ext cx="2446337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2" name="VISIO" r:id="rId8" imgW="732600" imgH="752040" progId="Visio.Drawing.6">
                  <p:embed/>
                </p:oleObj>
              </mc:Choice>
              <mc:Fallback>
                <p:oleObj name="VISIO" r:id="rId8" imgW="732600" imgH="752040" progId="Visio.Drawing.6">
                  <p:embed/>
                  <p:pic>
                    <p:nvPicPr>
                      <p:cNvPr id="8652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505200"/>
                        <a:ext cx="2446337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528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657600" y="213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28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419600" y="1676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Equations Example</a:t>
            </a: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533400" y="990600"/>
            <a:ext cx="7924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You are going to the cafeteria for lunch</a:t>
            </a:r>
          </a:p>
          <a:p>
            <a:pPr lvl="1"/>
            <a:r>
              <a:rPr lang="en-US"/>
              <a:t>You won’t eat lunch (E) </a:t>
            </a:r>
          </a:p>
          <a:p>
            <a:pPr lvl="1"/>
            <a:r>
              <a:rPr lang="en-US"/>
              <a:t>If it’s not open (O) or</a:t>
            </a:r>
          </a:p>
          <a:p>
            <a:pPr lvl="1"/>
            <a:r>
              <a:rPr lang="en-US"/>
              <a:t>If they only serve corndogs (C)</a:t>
            </a:r>
          </a:p>
          <a:p>
            <a:r>
              <a:rPr lang="en-US"/>
              <a:t>Write a truth table for determining if you will eat lunch (E).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0713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990600"/>
            <a:ext cx="7924800" cy="4953000"/>
          </a:xfrm>
        </p:spPr>
        <p:txBody>
          <a:bodyPr/>
          <a:lstStyle/>
          <a:p>
            <a:r>
              <a:rPr lang="en-US" dirty="0"/>
              <a:t>You are going to the cafeteria for lunch</a:t>
            </a:r>
          </a:p>
          <a:p>
            <a:pPr lvl="1"/>
            <a:r>
              <a:rPr lang="en-US" dirty="0"/>
              <a:t>You won’t eat lunch (E) </a:t>
            </a:r>
          </a:p>
          <a:p>
            <a:pPr lvl="1"/>
            <a:r>
              <a:rPr lang="en-US" dirty="0"/>
              <a:t>If it’s not open (O) or</a:t>
            </a:r>
          </a:p>
          <a:p>
            <a:pPr lvl="1"/>
            <a:r>
              <a:rPr lang="en-US" dirty="0"/>
              <a:t>If they only serve corndogs (C)</a:t>
            </a:r>
          </a:p>
          <a:p>
            <a:r>
              <a:rPr lang="en-US" dirty="0"/>
              <a:t>Write a truth table for determining if you will eat lunch (E).</a:t>
            </a:r>
          </a:p>
        </p:txBody>
      </p:sp>
      <p:graphicFrame>
        <p:nvGraphicFramePr>
          <p:cNvPr id="1025030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4335463" y="3505200"/>
          <a:ext cx="2446337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6" name="VISIO" r:id="rId8" imgW="732600" imgH="752040" progId="Visio.Drawing.6">
                  <p:embed/>
                </p:oleObj>
              </mc:Choice>
              <mc:Fallback>
                <p:oleObj name="VISIO" r:id="rId8" imgW="732600" imgH="752040" progId="Visio.Drawing.6">
                  <p:embed/>
                  <p:pic>
                    <p:nvPicPr>
                      <p:cNvPr id="10250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463" y="3505200"/>
                        <a:ext cx="2446337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28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657600" y="213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29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419600" y="1600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Equations Example</a:t>
            </a:r>
          </a:p>
        </p:txBody>
      </p:sp>
    </p:spTree>
    <p:extLst>
      <p:ext uri="{BB962C8B-B14F-4D97-AF65-F5344CB8AC3E}">
        <p14:creationId xmlns:p14="http://schemas.microsoft.com/office/powerpoint/2010/main" val="411058973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457200" y="0"/>
            <a:ext cx="7010400" cy="889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SOP &amp; POS Form</a:t>
            </a:r>
          </a:p>
        </p:txBody>
      </p:sp>
      <p:sp>
        <p:nvSpPr>
          <p:cNvPr id="1108995" name="Rectangle 3"/>
          <p:cNvSpPr>
            <a:spLocks noGrp="1" noChangeArrowheads="1"/>
          </p:cNvSpPr>
          <p:nvPr>
            <p:ph type="body" sz="half" idx="4294967295"/>
            <p:custDataLst>
              <p:tags r:id="rId3"/>
            </p:custDataLst>
          </p:nvPr>
        </p:nvSpPr>
        <p:spPr>
          <a:xfrm>
            <a:off x="914400" y="990600"/>
            <a:ext cx="5638800" cy="4953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SOP – sum-of-products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endParaRPr lang="en-US" sz="2400" b="1" dirty="0">
              <a:solidFill>
                <a:srgbClr val="0070C0"/>
              </a:solidFill>
            </a:endParaRPr>
          </a:p>
          <a:p>
            <a:endParaRPr lang="en-US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POS – product-of-sums</a:t>
            </a:r>
          </a:p>
        </p:txBody>
      </p:sp>
      <p:graphicFrame>
        <p:nvGraphicFramePr>
          <p:cNvPr id="1109000" name="Object 8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1371600" y="1371600"/>
          <a:ext cx="3810000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7" name="VISIO" r:id="rId8" imgW="1280880" imgH="737640" progId="Visio.Drawing.6">
                  <p:embed/>
                </p:oleObj>
              </mc:Choice>
              <mc:Fallback>
                <p:oleObj name="VISIO" r:id="rId8" imgW="1280880" imgH="737640" progId="Visio.Drawing.6">
                  <p:embed/>
                  <p:pic>
                    <p:nvPicPr>
                      <p:cNvPr id="11090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371600"/>
                        <a:ext cx="3810000" cy="209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9001" name="Object 9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1371600" y="3733800"/>
          <a:ext cx="38100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8" name="VISIO" r:id="rId10" imgW="1287720" imgH="757080" progId="Visio.Drawing.6">
                  <p:embed/>
                </p:oleObj>
              </mc:Choice>
              <mc:Fallback>
                <p:oleObj name="VISIO" r:id="rId10" imgW="1287720" imgH="757080" progId="Visio.Drawing.6">
                  <p:embed/>
                  <p:pic>
                    <p:nvPicPr>
                      <p:cNvPr id="11090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733800"/>
                        <a:ext cx="381000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843346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Introduction</a:t>
            </a:r>
          </a:p>
          <a:p>
            <a:r>
              <a:rPr lang="en-US" b="1" dirty="0"/>
              <a:t>Boolean Equations</a:t>
            </a:r>
          </a:p>
          <a:p>
            <a:r>
              <a:rPr lang="en-US" b="1" dirty="0"/>
              <a:t>Boolean Algebra</a:t>
            </a:r>
          </a:p>
          <a:p>
            <a:r>
              <a:rPr lang="en-US" b="1" dirty="0"/>
              <a:t>From Logic to Gates</a:t>
            </a:r>
          </a:p>
          <a:p>
            <a:r>
              <a:rPr lang="en-US" b="1" dirty="0"/>
              <a:t>Multilevel Combinational Logic</a:t>
            </a:r>
          </a:p>
          <a:p>
            <a:r>
              <a:rPr lang="en-US" b="1" dirty="0"/>
              <a:t>X’s and Z’s, Oh My</a:t>
            </a:r>
          </a:p>
          <a:p>
            <a:r>
              <a:rPr lang="en-US" b="1" dirty="0" err="1"/>
              <a:t>Karnaugh</a:t>
            </a:r>
            <a:r>
              <a:rPr lang="en-US" b="1" dirty="0"/>
              <a:t> Maps</a:t>
            </a:r>
          </a:p>
          <a:p>
            <a:r>
              <a:rPr lang="en-US" b="1" dirty="0"/>
              <a:t>Combinational Building Blocks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+mj-lt"/>
              </a:rPr>
              <a:t>Lecture 2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91" y="1066800"/>
            <a:ext cx="173210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35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6962" name="Object 18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4000" y="3810000"/>
          <a:ext cx="3386138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1" name="VISIO" r:id="rId13" imgW="1287720" imgH="757080" progId="Visio.Drawing.6">
                  <p:embed/>
                </p:oleObj>
              </mc:Choice>
              <mc:Fallback>
                <p:oleObj name="VISIO" r:id="rId13" imgW="1287720" imgH="757080" progId="Visio.Drawing.6">
                  <p:embed/>
                  <p:pic>
                    <p:nvPicPr>
                      <p:cNvPr id="110696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10000"/>
                        <a:ext cx="3386138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963" name="Object 19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447800" y="1355725"/>
          <a:ext cx="3657600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2" name="VISIO" r:id="rId15" imgW="1280880" imgH="752040" progId="Visio.Drawing.6">
                  <p:embed/>
                </p:oleObj>
              </mc:Choice>
              <mc:Fallback>
                <p:oleObj name="VISIO" r:id="rId15" imgW="1280880" imgH="752040" progId="Visio.Drawing.6">
                  <p:embed/>
                  <p:pic>
                    <p:nvPicPr>
                      <p:cNvPr id="110696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355725"/>
                        <a:ext cx="3657600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964" name="Rectangle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29200" y="45720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E 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= 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O + C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O + C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O + C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  <a:cs typeface="Arial" charset="0"/>
              </a:rPr>
              <a:t>   = </a:t>
            </a:r>
            <a:r>
              <a:rPr lang="el-GR" sz="2400" b="1" dirty="0">
                <a:latin typeface="Times New Roman" pitchFamily="18" charset="0"/>
                <a:cs typeface="Arial" charset="0"/>
              </a:rPr>
              <a:t>Π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(0, 1, 3)</a:t>
            </a:r>
          </a:p>
        </p:txBody>
      </p:sp>
      <p:sp>
        <p:nvSpPr>
          <p:cNvPr id="1106965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315200" y="4648200"/>
            <a:ext cx="1619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966" name="Line 2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696200" y="4648200"/>
            <a:ext cx="1619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967" name="Line 2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8305800" y="4648200"/>
            <a:ext cx="1619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968" name="Rectangl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15000" y="21336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E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OC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   = </a:t>
            </a:r>
            <a:r>
              <a:rPr lang="el-GR" sz="2400" b="1" dirty="0">
                <a:latin typeface="Times New Roman" pitchFamily="18" charset="0"/>
                <a:cs typeface="Arial" charset="0"/>
              </a:rPr>
              <a:t>Σ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(2)</a:t>
            </a:r>
            <a:endParaRPr lang="en-US" sz="24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06969" name="Line 2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553200" y="2209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SOP &amp; POS Form</a:t>
            </a:r>
          </a:p>
        </p:txBody>
      </p:sp>
      <p:sp>
        <p:nvSpPr>
          <p:cNvPr id="13" name="Rectangle 3"/>
          <p:cNvSpPr txBox="1">
            <a:spLocks noChangeArrowheads="1"/>
          </p:cNvSpPr>
          <p:nvPr>
            <p:custDataLst>
              <p:tags r:id="rId10"/>
            </p:custDataLst>
          </p:nvPr>
        </p:nvSpPr>
        <p:spPr>
          <a:xfrm>
            <a:off x="914400" y="990600"/>
            <a:ext cx="5638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>
                <a:solidFill>
                  <a:srgbClr val="0070C0"/>
                </a:solidFill>
              </a:rPr>
              <a:t>SOP – sum-of-products</a:t>
            </a:r>
          </a:p>
          <a:p>
            <a:endParaRPr lang="en-US" sz="2400" b="1">
              <a:solidFill>
                <a:srgbClr val="0070C0"/>
              </a:solidFill>
            </a:endParaRPr>
          </a:p>
          <a:p>
            <a:endParaRPr lang="en-US" sz="2400" b="1">
              <a:solidFill>
                <a:srgbClr val="0070C0"/>
              </a:solidFill>
            </a:endParaRPr>
          </a:p>
          <a:p>
            <a:endParaRPr lang="en-US" sz="2400" b="1">
              <a:solidFill>
                <a:srgbClr val="0070C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400" b="1">
              <a:solidFill>
                <a:srgbClr val="0070C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00" b="1">
              <a:solidFill>
                <a:srgbClr val="0070C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b="1">
                <a:solidFill>
                  <a:srgbClr val="0070C0"/>
                </a:solidFill>
              </a:rPr>
              <a:t>POS – product-of-sums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7613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3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533400" y="1143000"/>
            <a:ext cx="7924800" cy="4953000"/>
          </a:xfrm>
        </p:spPr>
        <p:txBody>
          <a:bodyPr>
            <a:normAutofit/>
          </a:bodyPr>
          <a:lstStyle/>
          <a:p>
            <a:r>
              <a:rPr lang="en-US" dirty="0"/>
              <a:t>Axioms and theorems to </a:t>
            </a:r>
            <a:r>
              <a:rPr lang="en-US" b="1" dirty="0"/>
              <a:t>simplify</a:t>
            </a:r>
            <a:r>
              <a:rPr lang="en-US" dirty="0"/>
              <a:t> Boolean equations</a:t>
            </a:r>
          </a:p>
          <a:p>
            <a:r>
              <a:rPr lang="en-US" dirty="0"/>
              <a:t>Like regular algebra, but simpler: variables have only two values (1 or 0)</a:t>
            </a:r>
          </a:p>
          <a:p>
            <a:r>
              <a:rPr lang="en-US" b="1" dirty="0"/>
              <a:t>Duality</a:t>
            </a:r>
            <a:r>
              <a:rPr lang="en-US" dirty="0"/>
              <a:t> in axioms and theorems:</a:t>
            </a:r>
          </a:p>
          <a:p>
            <a:pPr lvl="1"/>
            <a:r>
              <a:rPr lang="en-US" sz="3200" dirty="0"/>
              <a:t>ANDs and ORs, 0’s and 1’s interchanged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Algebra</a:t>
            </a:r>
          </a:p>
        </p:txBody>
      </p:sp>
    </p:spTree>
    <p:extLst>
      <p:ext uri="{BB962C8B-B14F-4D97-AF65-F5344CB8AC3E}">
        <p14:creationId xmlns:p14="http://schemas.microsoft.com/office/powerpoint/2010/main" val="401970231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Axioms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04801" y="1356360"/>
          <a:ext cx="838199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Axiom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</a:t>
                      </a:r>
                      <a:r>
                        <a:rPr lang="en-US" sz="2400" baseline="0" dirty="0"/>
                        <a:t> = 0 if B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≠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Binary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558">
                <a:tc>
                  <a:txBody>
                    <a:bodyPr/>
                    <a:lstStyle/>
                    <a:p>
                      <a:r>
                        <a:rPr lang="en-US" sz="2400" dirty="0"/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  <a:r>
                        <a:rPr lang="en-US" sz="2400" baseline="0" dirty="0"/>
                        <a:t> =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A3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0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0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AND/OR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A4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1</a:t>
                      </a:r>
                      <a:r>
                        <a:rPr lang="en-US" sz="2400" dirty="0"/>
                        <a:t> 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AND/OR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A5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1</a:t>
                      </a:r>
                      <a:r>
                        <a:rPr lang="en-US" sz="2400" dirty="0"/>
                        <a:t> = 1 • 0</a:t>
                      </a:r>
                      <a:r>
                        <a:rPr lang="en-US" sz="2400" baseline="0" dirty="0"/>
                        <a:t>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AND/OR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002536" y="2465832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69015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Axioms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04801" y="1356360"/>
          <a:ext cx="838199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Axiom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</a:t>
                      </a:r>
                      <a:r>
                        <a:rPr lang="en-US" sz="2400" baseline="0" dirty="0"/>
                        <a:t> = 0 if B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≠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Binary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558">
                <a:tc>
                  <a:txBody>
                    <a:bodyPr/>
                    <a:lstStyle/>
                    <a:p>
                      <a:r>
                        <a:rPr lang="en-US" sz="2400" dirty="0"/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  <a:r>
                        <a:rPr lang="en-US" sz="2400" baseline="0" dirty="0"/>
                        <a:t> =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A3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0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0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AND/OR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A4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1</a:t>
                      </a:r>
                      <a:r>
                        <a:rPr lang="en-US" sz="2400" dirty="0"/>
                        <a:t> 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AND/OR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A5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1</a:t>
                      </a:r>
                      <a:r>
                        <a:rPr lang="en-US" sz="2400" dirty="0"/>
                        <a:t> = 1 • 0</a:t>
                      </a:r>
                      <a:r>
                        <a:rPr lang="en-US" sz="2400" baseline="0" dirty="0"/>
                        <a:t>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AND/OR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2200" y="4495800"/>
            <a:ext cx="43861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Dual:</a:t>
            </a:r>
            <a:r>
              <a:rPr lang="en-US" sz="3200" dirty="0"/>
              <a:t>  Replace:	• with + </a:t>
            </a:r>
          </a:p>
          <a:p>
            <a:r>
              <a:rPr lang="en-US" sz="3200" dirty="0"/>
              <a:t>	  		0 with 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002536" y="2465832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2095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Axioms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04801" y="1356360"/>
          <a:ext cx="838199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3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Axiom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Dual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</a:t>
                      </a:r>
                      <a:r>
                        <a:rPr lang="en-US" sz="2400" baseline="0" dirty="0"/>
                        <a:t> = 0 if B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≠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</a:t>
                      </a:r>
                      <a:r>
                        <a:rPr lang="en-US" sz="2400" baseline="0" dirty="0"/>
                        <a:t> = 1 if B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≠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Binary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558">
                <a:tc>
                  <a:txBody>
                    <a:bodyPr/>
                    <a:lstStyle/>
                    <a:p>
                      <a:r>
                        <a:rPr lang="en-US" sz="2400" dirty="0"/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  <a:r>
                        <a:rPr lang="en-US" sz="2400" baseline="0" dirty="0"/>
                        <a:t> =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1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A3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0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0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1 + 1 =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AND/OR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A4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1</a:t>
                      </a:r>
                      <a:r>
                        <a:rPr lang="en-US" sz="2400" dirty="0"/>
                        <a:t> 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0 + 0</a:t>
                      </a:r>
                      <a:r>
                        <a:rPr lang="en-US" sz="2400" dirty="0"/>
                        <a:t> = 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AND/OR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A5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1</a:t>
                      </a:r>
                      <a:r>
                        <a:rPr lang="en-US" sz="2400" dirty="0"/>
                        <a:t> = 1 • 0</a:t>
                      </a:r>
                      <a:r>
                        <a:rPr lang="en-US" sz="2400" baseline="0" dirty="0"/>
                        <a:t>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1 + 0</a:t>
                      </a:r>
                      <a:r>
                        <a:rPr lang="en-US" sz="2400" dirty="0"/>
                        <a:t> = 0 + 1</a:t>
                      </a:r>
                      <a:r>
                        <a:rPr lang="en-US" sz="2400" baseline="0" dirty="0"/>
                        <a:t> =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AND/OR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2200" y="4495800"/>
            <a:ext cx="43861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Dual:</a:t>
            </a:r>
            <a:r>
              <a:rPr lang="en-US" sz="3200" dirty="0"/>
              <a:t>  Replace:	• with + </a:t>
            </a:r>
          </a:p>
          <a:p>
            <a:r>
              <a:rPr lang="en-US" sz="3200" dirty="0"/>
              <a:t>	  		0 with 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002536" y="2465832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40936" y="2474976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71806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875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Theorems of One Variable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85801" y="1356360"/>
          <a:ext cx="754379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T1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1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Identity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558">
                <a:tc>
                  <a:txBody>
                    <a:bodyPr/>
                    <a:lstStyle/>
                    <a:p>
                      <a:r>
                        <a:rPr lang="en-US" sz="2400" dirty="0"/>
                        <a:t>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0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Null</a:t>
                      </a:r>
                      <a:r>
                        <a:rPr lang="en-US" sz="2400" baseline="0" dirty="0"/>
                        <a:t> Element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T3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B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Idempotency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T4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Involution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T5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B</a:t>
                      </a:r>
                      <a:r>
                        <a:rPr lang="en-US" sz="2400" dirty="0"/>
                        <a:t> = </a:t>
                      </a:r>
                      <a:r>
                        <a:rPr lang="en-US" sz="2400" baseline="0" dirty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Complements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837688" y="384048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67280" y="338328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67280" y="334264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3738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875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Theorems of One Variable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85801" y="1356360"/>
          <a:ext cx="754379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T1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1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Identity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558">
                <a:tc>
                  <a:txBody>
                    <a:bodyPr/>
                    <a:lstStyle/>
                    <a:p>
                      <a:r>
                        <a:rPr lang="en-US" sz="2400" dirty="0"/>
                        <a:t>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0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Null</a:t>
                      </a:r>
                      <a:r>
                        <a:rPr lang="en-US" sz="2400" baseline="0" dirty="0"/>
                        <a:t> Element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T3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B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Idempotency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T4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Involution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T5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B</a:t>
                      </a:r>
                      <a:r>
                        <a:rPr lang="en-US" sz="2400" dirty="0"/>
                        <a:t> = </a:t>
                      </a:r>
                      <a:r>
                        <a:rPr lang="en-US" sz="2400" baseline="0" dirty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Complements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2200" y="4495800"/>
            <a:ext cx="43861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Dual:</a:t>
            </a:r>
            <a:r>
              <a:rPr lang="en-US" sz="3200" dirty="0"/>
              <a:t>  Replace:	• with + </a:t>
            </a:r>
          </a:p>
          <a:p>
            <a:r>
              <a:rPr lang="en-US" sz="3200" dirty="0"/>
              <a:t>	  		0 with 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837688" y="384048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67280" y="338328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67280" y="334264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52764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875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Theorems of One Variable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85801" y="1356360"/>
          <a:ext cx="754379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Dual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T1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1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+ 0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Identity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558">
                <a:tc>
                  <a:txBody>
                    <a:bodyPr/>
                    <a:lstStyle/>
                    <a:p>
                      <a:r>
                        <a:rPr lang="en-US" sz="2400" dirty="0"/>
                        <a:t>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0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+ 1 =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Null</a:t>
                      </a:r>
                      <a:r>
                        <a:rPr lang="en-US" sz="2400" baseline="0" dirty="0"/>
                        <a:t> Element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T3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B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+ B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Idempotency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T4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Involution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T5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B</a:t>
                      </a:r>
                      <a:r>
                        <a:rPr lang="en-US" sz="2400" dirty="0"/>
                        <a:t> = </a:t>
                      </a:r>
                      <a:r>
                        <a:rPr lang="en-US" sz="2400" baseline="0" dirty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+ B</a:t>
                      </a:r>
                      <a:r>
                        <a:rPr lang="en-US" sz="2400" dirty="0"/>
                        <a:t> = </a:t>
                      </a:r>
                      <a:r>
                        <a:rPr lang="en-US" sz="2400" baseline="0" dirty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Complements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2200" y="4495800"/>
            <a:ext cx="43861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Dual:</a:t>
            </a:r>
            <a:r>
              <a:rPr lang="en-US" sz="3200" dirty="0"/>
              <a:t>  Replace:	• with + </a:t>
            </a:r>
          </a:p>
          <a:p>
            <a:r>
              <a:rPr lang="en-US" sz="3200" dirty="0"/>
              <a:t>	  		0 with 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837688" y="384048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0" y="3837432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06090" y="338328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06090" y="334264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25857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1 = 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+ 0 = B</a:t>
            </a:r>
          </a:p>
        </p:txBody>
      </p:sp>
      <p:sp>
        <p:nvSpPr>
          <p:cNvPr id="1027078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T1: Identity Theorem</a:t>
            </a:r>
          </a:p>
        </p:txBody>
      </p:sp>
    </p:spTree>
    <p:extLst>
      <p:ext uri="{BB962C8B-B14F-4D97-AF65-F5344CB8AC3E}">
        <p14:creationId xmlns:p14="http://schemas.microsoft.com/office/powerpoint/2010/main" val="132324414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076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2590800" y="2490788"/>
          <a:ext cx="4114800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8" name="VISIO" r:id="rId7" imgW="1412280" imgH="971280" progId="Visio.Drawing.6">
                  <p:embed/>
                </p:oleObj>
              </mc:Choice>
              <mc:Fallback>
                <p:oleObj name="VISIO" r:id="rId7" imgW="1412280" imgH="971280" progId="Visio.Drawing.6">
                  <p:embed/>
                  <p:pic>
                    <p:nvPicPr>
                      <p:cNvPr id="1027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490788"/>
                        <a:ext cx="4114800" cy="282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0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1 = 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+ 0 = B</a:t>
            </a:r>
          </a:p>
        </p:txBody>
      </p:sp>
      <p:sp>
        <p:nvSpPr>
          <p:cNvPr id="1027078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T1: Identity Theorem</a:t>
            </a:r>
          </a:p>
        </p:txBody>
      </p:sp>
    </p:spTree>
    <p:extLst>
      <p:ext uri="{BB962C8B-B14F-4D97-AF65-F5344CB8AC3E}">
        <p14:creationId xmlns:p14="http://schemas.microsoft.com/office/powerpoint/2010/main" val="168007222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219200"/>
            <a:ext cx="7620000" cy="4953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/>
              <a:t>A logic circuit is composed of:</a:t>
            </a:r>
          </a:p>
          <a:p>
            <a:pPr>
              <a:spcBef>
                <a:spcPts val="0"/>
              </a:spcBef>
            </a:pPr>
            <a:r>
              <a:rPr lang="en-US" dirty="0"/>
              <a:t>Inputs</a:t>
            </a:r>
          </a:p>
          <a:p>
            <a:pPr>
              <a:spcBef>
                <a:spcPts val="0"/>
              </a:spcBef>
            </a:pPr>
            <a:r>
              <a:rPr lang="en-US" dirty="0"/>
              <a:t>Outputs</a:t>
            </a:r>
          </a:p>
          <a:p>
            <a:pPr>
              <a:spcBef>
                <a:spcPts val="0"/>
              </a:spcBef>
            </a:pPr>
            <a:r>
              <a:rPr lang="en-US" dirty="0"/>
              <a:t>Functional specification</a:t>
            </a:r>
          </a:p>
          <a:p>
            <a:pPr>
              <a:spcBef>
                <a:spcPts val="0"/>
              </a:spcBef>
            </a:pPr>
            <a:r>
              <a:rPr lang="en-US" dirty="0"/>
              <a:t>Timing specification</a:t>
            </a:r>
          </a:p>
        </p:txBody>
      </p:sp>
      <p:graphicFrame>
        <p:nvGraphicFramePr>
          <p:cNvPr id="75776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1371600" y="3886200"/>
          <a:ext cx="6585172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0" name="VISIO" r:id="rId6" imgW="1890000" imgH="504000" progId="Visio.Drawing.6">
                  <p:embed/>
                </p:oleObj>
              </mc:Choice>
              <mc:Fallback>
                <p:oleObj name="VISIO" r:id="rId6" imgW="1890000" imgH="504000" progId="Visio.Drawing.6">
                  <p:embed/>
                  <p:pic>
                    <p:nvPicPr>
                      <p:cNvPr id="7577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86200"/>
                        <a:ext cx="6585172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550024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0 =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+ 1 = 1</a:t>
            </a:r>
          </a:p>
        </p:txBody>
      </p:sp>
      <p:sp>
        <p:nvSpPr>
          <p:cNvPr id="1037317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T2: Null Element Theorem</a:t>
            </a:r>
          </a:p>
        </p:txBody>
      </p:sp>
    </p:spTree>
    <p:extLst>
      <p:ext uri="{BB962C8B-B14F-4D97-AF65-F5344CB8AC3E}">
        <p14:creationId xmlns:p14="http://schemas.microsoft.com/office/powerpoint/2010/main" val="70472779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7318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2514600" y="2514600"/>
          <a:ext cx="4440238" cy="305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2" name="VISIO" r:id="rId7" imgW="1412280" imgH="971280" progId="Visio.Drawing.6">
                  <p:embed/>
                </p:oleObj>
              </mc:Choice>
              <mc:Fallback>
                <p:oleObj name="VISIO" r:id="rId7" imgW="1412280" imgH="971280" progId="Visio.Drawing.6">
                  <p:embed/>
                  <p:pic>
                    <p:nvPicPr>
                      <p:cNvPr id="10373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514600"/>
                        <a:ext cx="4440238" cy="305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3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0 =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+ 1 = 1</a:t>
            </a:r>
          </a:p>
        </p:txBody>
      </p:sp>
      <p:sp>
        <p:nvSpPr>
          <p:cNvPr id="103731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T2: Null Element Theorem</a:t>
            </a:r>
          </a:p>
        </p:txBody>
      </p:sp>
    </p:spTree>
    <p:extLst>
      <p:ext uri="{BB962C8B-B14F-4D97-AF65-F5344CB8AC3E}">
        <p14:creationId xmlns:p14="http://schemas.microsoft.com/office/powerpoint/2010/main" val="174950116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B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B = B</a:t>
            </a:r>
          </a:p>
        </p:txBody>
      </p:sp>
      <p:sp>
        <p:nvSpPr>
          <p:cNvPr id="1039365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T3: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Idempotency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Theorem</a:t>
            </a:r>
          </a:p>
        </p:txBody>
      </p:sp>
    </p:spTree>
    <p:extLst>
      <p:ext uri="{BB962C8B-B14F-4D97-AF65-F5344CB8AC3E}">
        <p14:creationId xmlns:p14="http://schemas.microsoft.com/office/powerpoint/2010/main" val="353016549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366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2514600" y="2743200"/>
          <a:ext cx="4211638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6" name="VISIO" r:id="rId7" imgW="1412280" imgH="971280" progId="Visio.Drawing.6">
                  <p:embed/>
                </p:oleObj>
              </mc:Choice>
              <mc:Fallback>
                <p:oleObj name="VISIO" r:id="rId7" imgW="1412280" imgH="971280" progId="Visio.Drawing.6">
                  <p:embed/>
                  <p:pic>
                    <p:nvPicPr>
                      <p:cNvPr id="10393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743200"/>
                        <a:ext cx="4211638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3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B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B = B</a:t>
            </a:r>
          </a:p>
        </p:txBody>
      </p:sp>
      <p:sp>
        <p:nvSpPr>
          <p:cNvPr id="1039365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T3: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Idempotency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Theorem</a:t>
            </a:r>
          </a:p>
        </p:txBody>
      </p:sp>
    </p:spTree>
    <p:extLst>
      <p:ext uri="{BB962C8B-B14F-4D97-AF65-F5344CB8AC3E}">
        <p14:creationId xmlns:p14="http://schemas.microsoft.com/office/powerpoint/2010/main" val="118091621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= B</a:t>
            </a:r>
          </a:p>
        </p:txBody>
      </p:sp>
      <p:sp>
        <p:nvSpPr>
          <p:cNvPr id="1041414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95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415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295400" y="121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T4: Identity Theorem</a:t>
            </a:r>
          </a:p>
        </p:txBody>
      </p:sp>
    </p:spTree>
    <p:extLst>
      <p:ext uri="{BB962C8B-B14F-4D97-AF65-F5344CB8AC3E}">
        <p14:creationId xmlns:p14="http://schemas.microsoft.com/office/powerpoint/2010/main" val="142795444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141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1981200" y="3276600"/>
          <a:ext cx="58674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0" name="VISIO" r:id="rId8" imgW="1612440" imgH="332640" progId="Visio.Drawing.6">
                  <p:embed/>
                </p:oleObj>
              </mc:Choice>
              <mc:Fallback>
                <p:oleObj name="VISIO" r:id="rId8" imgW="1612440" imgH="332640" progId="Visio.Drawing.6">
                  <p:embed/>
                  <p:pic>
                    <p:nvPicPr>
                      <p:cNvPr id="10414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276600"/>
                        <a:ext cx="5867400" cy="121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41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= B</a:t>
            </a:r>
          </a:p>
        </p:txBody>
      </p:sp>
      <p:sp>
        <p:nvSpPr>
          <p:cNvPr id="1041414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295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415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295400" y="121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T4: Identity Theorem</a:t>
            </a:r>
          </a:p>
        </p:txBody>
      </p:sp>
    </p:spTree>
    <p:extLst>
      <p:ext uri="{BB962C8B-B14F-4D97-AF65-F5344CB8AC3E}">
        <p14:creationId xmlns:p14="http://schemas.microsoft.com/office/powerpoint/2010/main" val="311767907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60" name="Line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057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61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057400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63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B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B = 1</a:t>
            </a:r>
          </a:p>
        </p:txBody>
      </p:sp>
      <p:sp>
        <p:nvSpPr>
          <p:cNvPr id="1043464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T5: Complement Theorem</a:t>
            </a:r>
          </a:p>
        </p:txBody>
      </p:sp>
    </p:spTree>
    <p:extLst>
      <p:ext uri="{BB962C8B-B14F-4D97-AF65-F5344CB8AC3E}">
        <p14:creationId xmlns:p14="http://schemas.microsoft.com/office/powerpoint/2010/main" val="267342400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3462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2743200" y="2743200"/>
          <a:ext cx="3890963" cy="252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4" name="VISIO" r:id="rId9" imgW="1298160" imgH="842760" progId="Visio.Drawing.6">
                  <p:embed/>
                </p:oleObj>
              </mc:Choice>
              <mc:Fallback>
                <p:oleObj name="VISIO" r:id="rId9" imgW="1298160" imgH="842760" progId="Visio.Drawing.6">
                  <p:embed/>
                  <p:pic>
                    <p:nvPicPr>
                      <p:cNvPr id="1043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743200"/>
                        <a:ext cx="3890963" cy="252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46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057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6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057400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6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B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B = 1</a:t>
            </a:r>
          </a:p>
        </p:txBody>
      </p:sp>
      <p:sp>
        <p:nvSpPr>
          <p:cNvPr id="1043464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T5: Complement Theorem</a:t>
            </a:r>
          </a:p>
        </p:txBody>
      </p:sp>
    </p:spTree>
    <p:extLst>
      <p:ext uri="{BB962C8B-B14F-4D97-AF65-F5344CB8AC3E}">
        <p14:creationId xmlns:p14="http://schemas.microsoft.com/office/powerpoint/2010/main" val="273797544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Theorems of Several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Vars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38200" y="1397000"/>
          <a:ext cx="7391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B•C</a:t>
                      </a:r>
                      <a:r>
                        <a:rPr lang="en-US" sz="2400" baseline="0" dirty="0"/>
                        <a:t> = C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Commutativity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(B•C)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D = 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(C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Associativity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(C + D) = 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C) + 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Distributivity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B• (B+C)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Covering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(B•C) + (B•C)</a:t>
                      </a:r>
                      <a:r>
                        <a:rPr lang="en-US" sz="2400" baseline="0" dirty="0"/>
                        <a:t>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Combining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(B•C) + (B•D) + (C•D)</a:t>
                      </a:r>
                      <a:r>
                        <a:rPr lang="en-US" sz="2400" baseline="0" dirty="0"/>
                        <a:t> =</a:t>
                      </a:r>
                    </a:p>
                    <a:p>
                      <a:r>
                        <a:rPr lang="en-US" sz="2400" baseline="0" dirty="0"/>
                        <a:t>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C) + 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Consensus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831336" y="387705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08248" y="4343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08248" y="471220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87386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25133" y="5257800"/>
            <a:ext cx="54440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How do we prove these are true?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Theorems of Several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Vars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838200" y="1397000"/>
          <a:ext cx="7391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B•C</a:t>
                      </a:r>
                      <a:r>
                        <a:rPr lang="en-US" sz="2400" baseline="0" dirty="0"/>
                        <a:t> = C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Commutativity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(B•C)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D = 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(C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Associativity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(C + D) = 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C) + 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Distributivity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B• (B+C)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Covering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(B•C) + (B•C)</a:t>
                      </a:r>
                      <a:r>
                        <a:rPr lang="en-US" sz="2400" baseline="0" dirty="0"/>
                        <a:t>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Combining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(B•C) + (B•D) + (C•D)</a:t>
                      </a:r>
                      <a:r>
                        <a:rPr lang="en-US" sz="2400" baseline="0" dirty="0"/>
                        <a:t> =</a:t>
                      </a:r>
                    </a:p>
                    <a:p>
                      <a:r>
                        <a:rPr lang="en-US" sz="2400" baseline="0" dirty="0"/>
                        <a:t>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C) + 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Consensus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3822192" y="387705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08248" y="4343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08248" y="471220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5607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609600" y="1143000"/>
            <a:ext cx="7620000" cy="4953000"/>
          </a:xfrm>
        </p:spPr>
        <p:txBody>
          <a:bodyPr/>
          <a:lstStyle/>
          <a:p>
            <a:r>
              <a:rPr lang="en-US" dirty="0"/>
              <a:t>Nodes</a:t>
            </a:r>
          </a:p>
          <a:p>
            <a:pPr lvl="1"/>
            <a:r>
              <a:rPr lang="en-US" dirty="0"/>
              <a:t>Inputs: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</a:p>
          <a:p>
            <a:pPr lvl="1"/>
            <a:r>
              <a:rPr lang="en-US" dirty="0"/>
              <a:t>Outputs: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</a:p>
          <a:p>
            <a:pPr lvl="1"/>
            <a:r>
              <a:rPr lang="en-US" dirty="0"/>
              <a:t>Internal: n1</a:t>
            </a:r>
          </a:p>
          <a:p>
            <a:r>
              <a:rPr lang="en-US" dirty="0"/>
              <a:t>Circuit elements</a:t>
            </a:r>
          </a:p>
          <a:p>
            <a:pPr lvl="1"/>
            <a:r>
              <a:rPr lang="en-US" dirty="0"/>
              <a:t>E1, E2, E3</a:t>
            </a:r>
          </a:p>
          <a:p>
            <a:pPr lvl="1"/>
            <a:r>
              <a:rPr lang="en-US" dirty="0"/>
              <a:t>Each a circuit</a:t>
            </a:r>
          </a:p>
        </p:txBody>
      </p:sp>
      <p:graphicFrame>
        <p:nvGraphicFramePr>
          <p:cNvPr id="859141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4267200" y="1981200"/>
          <a:ext cx="4495800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4" name="VISIO" r:id="rId6" imgW="1990080" imgH="847080" progId="Visio.Drawing.6">
                  <p:embed/>
                </p:oleObj>
              </mc:Choice>
              <mc:Fallback>
                <p:oleObj name="VISIO" r:id="rId6" imgW="1990080" imgH="847080" progId="Visio.Drawing.6">
                  <p:embed/>
                  <p:pic>
                    <p:nvPicPr>
                      <p:cNvPr id="8591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81200"/>
                        <a:ext cx="4495800" cy="19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Circuits</a:t>
            </a:r>
          </a:p>
        </p:txBody>
      </p:sp>
    </p:spTree>
    <p:extLst>
      <p:ext uri="{BB962C8B-B14F-4D97-AF65-F5344CB8AC3E}">
        <p14:creationId xmlns:p14="http://schemas.microsoft.com/office/powerpoint/2010/main" val="36935632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How to Prove	</a:t>
            </a:r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cs typeface="Arial" charset="0"/>
              </a:rPr>
              <a:t>Method 1: </a:t>
            </a:r>
            <a:r>
              <a:rPr lang="en-US" sz="3200" dirty="0">
                <a:cs typeface="Arial" charset="0"/>
              </a:rPr>
              <a:t>Perfect induction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cs typeface="Arial" charset="0"/>
              </a:rPr>
              <a:t>Method 2: </a:t>
            </a:r>
            <a:r>
              <a:rPr lang="en-US" sz="3200" dirty="0">
                <a:cs typeface="Arial" charset="0"/>
              </a:rPr>
              <a:t>Use other theorems and axioms to simplify the equation</a:t>
            </a:r>
            <a:endParaRPr lang="en-US" sz="3200" b="1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3200" dirty="0">
                <a:cs typeface="Arial" charset="0"/>
              </a:rPr>
              <a:t>Make one side of the equation look like the other</a:t>
            </a:r>
            <a:endParaRPr lang="en-US" sz="32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31957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Proof by Perfect Induction</a:t>
            </a:r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Also called: </a:t>
            </a:r>
            <a:r>
              <a:rPr lang="en-US" sz="3200" b="1" dirty="0">
                <a:latin typeface="+mj-lt"/>
                <a:cs typeface="Arial" charset="0"/>
              </a:rPr>
              <a:t>proof by exhaustion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Check every possible input value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If two expressions produce the same value for every possible input combination, the expressions are equal</a:t>
            </a:r>
          </a:p>
        </p:txBody>
      </p:sp>
    </p:spTree>
    <p:extLst>
      <p:ext uri="{BB962C8B-B14F-4D97-AF65-F5344CB8AC3E}">
        <p14:creationId xmlns:p14="http://schemas.microsoft.com/office/powerpoint/2010/main" val="226758774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Example: Proof by Perfect Induction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B•C</a:t>
                      </a:r>
                      <a:r>
                        <a:rPr lang="en-US" sz="2400" baseline="0" dirty="0"/>
                        <a:t> = C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Commutativity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971800" y="33528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3400" y="2971800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00400" y="33528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0         0</a:t>
            </a:r>
          </a:p>
          <a:p>
            <a:r>
              <a:rPr lang="en-US" sz="2400" dirty="0"/>
              <a:t>0         1</a:t>
            </a:r>
          </a:p>
          <a:p>
            <a:r>
              <a:rPr lang="en-US" sz="2400" dirty="0"/>
              <a:t>1         0</a:t>
            </a:r>
          </a:p>
          <a:p>
            <a:r>
              <a:rPr lang="en-US" sz="2400" dirty="0"/>
              <a:t>1         1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29718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</a:t>
            </a:r>
            <a:r>
              <a:rPr lang="en-US" sz="2400" b="1" dirty="0"/>
              <a:t>         </a:t>
            </a:r>
            <a:r>
              <a:rPr lang="en-US" sz="2400" b="1" i="1" dirty="0"/>
              <a:t>C       BC	     CB</a:t>
            </a:r>
          </a:p>
        </p:txBody>
      </p:sp>
    </p:spTree>
    <p:extLst>
      <p:ext uri="{BB962C8B-B14F-4D97-AF65-F5344CB8AC3E}">
        <p14:creationId xmlns:p14="http://schemas.microsoft.com/office/powerpoint/2010/main" val="147806801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971800" y="33528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3400" y="2971800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48200" y="33528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0         0</a:t>
            </a:r>
          </a:p>
          <a:p>
            <a:r>
              <a:rPr lang="en-US" sz="2400" dirty="0"/>
              <a:t>0         0</a:t>
            </a:r>
          </a:p>
          <a:p>
            <a:r>
              <a:rPr lang="en-US" sz="2400" dirty="0"/>
              <a:t>0         0</a:t>
            </a:r>
          </a:p>
          <a:p>
            <a:r>
              <a:rPr lang="en-US" sz="2400" dirty="0"/>
              <a:t>1         1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B•C</a:t>
                      </a:r>
                      <a:r>
                        <a:rPr lang="en-US" sz="2400" baseline="0" dirty="0"/>
                        <a:t> = C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Commutativity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" y="687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Example: Proof by Perfect Induction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0" y="33528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0         0</a:t>
            </a:r>
          </a:p>
          <a:p>
            <a:r>
              <a:rPr lang="en-US" sz="2400" dirty="0"/>
              <a:t>0         1</a:t>
            </a:r>
          </a:p>
          <a:p>
            <a:r>
              <a:rPr lang="en-US" sz="2400" dirty="0"/>
              <a:t>1         0</a:t>
            </a:r>
          </a:p>
          <a:p>
            <a:r>
              <a:rPr lang="en-US" sz="2400" dirty="0"/>
              <a:t>1         1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0400" y="29718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</a:t>
            </a:r>
            <a:r>
              <a:rPr lang="en-US" sz="2400" b="1" dirty="0"/>
              <a:t>         </a:t>
            </a:r>
            <a:r>
              <a:rPr lang="en-US" sz="2400" b="1" i="1" dirty="0"/>
              <a:t>C       BC	     CB</a:t>
            </a:r>
          </a:p>
        </p:txBody>
      </p:sp>
    </p:spTree>
    <p:extLst>
      <p:ext uri="{BB962C8B-B14F-4D97-AF65-F5344CB8AC3E}">
        <p14:creationId xmlns:p14="http://schemas.microsoft.com/office/powerpoint/2010/main" val="94104712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T7: Associativity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(B•C)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D = 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(C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Associativity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91692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T8: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Distributivity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(C + D) = 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C) + 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Distributivity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26522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T9: Covering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B• (B+C)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Covering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67671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T9: Covering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2621280"/>
            <a:ext cx="822960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Prove true by: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Method 1: </a:t>
            </a:r>
            <a:r>
              <a:rPr lang="en-US" sz="3200" dirty="0">
                <a:latin typeface="+mj-lt"/>
                <a:cs typeface="Arial" charset="0"/>
              </a:rPr>
              <a:t>Perfect induction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Method 2: </a:t>
            </a:r>
            <a:r>
              <a:rPr lang="en-US" sz="3200" dirty="0">
                <a:latin typeface="+mj-lt"/>
                <a:cs typeface="Arial" charset="0"/>
              </a:rPr>
              <a:t>Using other theorems and axioms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B• (B+C)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Covering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19247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T9: Covering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324100" y="3964632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95700" y="3583632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52700" y="3964632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0         0</a:t>
            </a:r>
          </a:p>
          <a:p>
            <a:r>
              <a:rPr lang="en-US" sz="2400" dirty="0"/>
              <a:t>0         1</a:t>
            </a:r>
          </a:p>
          <a:p>
            <a:r>
              <a:rPr lang="en-US" sz="2400" dirty="0"/>
              <a:t>1         0</a:t>
            </a:r>
          </a:p>
          <a:p>
            <a:r>
              <a:rPr lang="en-US" sz="2400" dirty="0"/>
              <a:t>1         1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2700" y="3583632"/>
            <a:ext cx="46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</a:t>
            </a:r>
            <a:r>
              <a:rPr lang="en-US" sz="2400" b="1" dirty="0"/>
              <a:t>         </a:t>
            </a:r>
            <a:r>
              <a:rPr lang="en-US" sz="2400" b="1" i="1" dirty="0"/>
              <a:t>C      (B+C)      B(B+C)</a:t>
            </a:r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1400" y="2594723"/>
            <a:ext cx="792480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Method 1: </a:t>
            </a:r>
            <a:r>
              <a:rPr lang="en-US" sz="3200" dirty="0">
                <a:latin typeface="+mj-lt"/>
                <a:cs typeface="Arial" charset="0"/>
              </a:rPr>
              <a:t>Perfect Induction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B• (B+C)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Covering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37353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T9: Covering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1400" y="2594723"/>
            <a:ext cx="792480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Method 1: </a:t>
            </a:r>
            <a:r>
              <a:rPr lang="en-US" sz="3200" dirty="0">
                <a:latin typeface="+mj-lt"/>
                <a:cs typeface="Arial" charset="0"/>
              </a:rPr>
              <a:t>Perfect Induction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324100" y="3964632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95700" y="3583632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42740" y="3964632"/>
            <a:ext cx="1800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           	0</a:t>
            </a:r>
          </a:p>
          <a:p>
            <a:r>
              <a:rPr lang="en-US" sz="2400" dirty="0"/>
              <a:t>1         	0</a:t>
            </a:r>
          </a:p>
          <a:p>
            <a:r>
              <a:rPr lang="en-US" sz="2400" dirty="0"/>
              <a:t>1         	1</a:t>
            </a:r>
          </a:p>
          <a:p>
            <a:r>
              <a:rPr lang="en-US" sz="2400" dirty="0"/>
              <a:t>1         	1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B• (B+C)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Covering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52700" y="3964632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0         0</a:t>
            </a:r>
          </a:p>
          <a:p>
            <a:r>
              <a:rPr lang="en-US" sz="2400" dirty="0"/>
              <a:t>0         1</a:t>
            </a:r>
          </a:p>
          <a:p>
            <a:r>
              <a:rPr lang="en-US" sz="2400" dirty="0"/>
              <a:t>1         0</a:t>
            </a:r>
          </a:p>
          <a:p>
            <a:r>
              <a:rPr lang="en-US" sz="2400" dirty="0"/>
              <a:t>1         1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52700" y="3583632"/>
            <a:ext cx="46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</a:t>
            </a:r>
            <a:r>
              <a:rPr lang="en-US" sz="2400" b="1" dirty="0"/>
              <a:t>         </a:t>
            </a:r>
            <a:r>
              <a:rPr lang="en-US" sz="2400" b="1" i="1" dirty="0"/>
              <a:t>C      (B+C)      B(B+C)</a:t>
            </a:r>
          </a:p>
        </p:txBody>
      </p:sp>
    </p:spTree>
    <p:extLst>
      <p:ext uri="{BB962C8B-B14F-4D97-AF65-F5344CB8AC3E}">
        <p14:creationId xmlns:p14="http://schemas.microsoft.com/office/powerpoint/2010/main" val="269653451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066800"/>
            <a:ext cx="7620000" cy="4953000"/>
          </a:xfrm>
        </p:spPr>
        <p:txBody>
          <a:bodyPr/>
          <a:lstStyle/>
          <a:p>
            <a:r>
              <a:rPr lang="en-US" b="1" dirty="0"/>
              <a:t>Combinational Logic</a:t>
            </a:r>
          </a:p>
          <a:p>
            <a:pPr lvl="1"/>
            <a:r>
              <a:rPr lang="en-US" sz="2400" dirty="0" err="1"/>
              <a:t>Memoryless</a:t>
            </a:r>
            <a:endParaRPr lang="en-US" sz="2400" dirty="0"/>
          </a:p>
          <a:p>
            <a:pPr lvl="1"/>
            <a:r>
              <a:rPr lang="en-US" sz="2400" dirty="0"/>
              <a:t>Outputs determined by current values of inputs</a:t>
            </a:r>
          </a:p>
          <a:p>
            <a:r>
              <a:rPr lang="en-US" b="1" dirty="0"/>
              <a:t>Sequential Logic</a:t>
            </a:r>
          </a:p>
          <a:p>
            <a:pPr lvl="1"/>
            <a:r>
              <a:rPr lang="en-US" sz="2400" dirty="0"/>
              <a:t>Has memory</a:t>
            </a:r>
          </a:p>
          <a:p>
            <a:pPr lvl="1"/>
            <a:r>
              <a:rPr lang="en-US" sz="2400" dirty="0"/>
              <a:t>Outputs determined by previous and current values of inputs</a:t>
            </a:r>
          </a:p>
        </p:txBody>
      </p:sp>
      <p:graphicFrame>
        <p:nvGraphicFramePr>
          <p:cNvPr id="86016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2461419" y="4230688"/>
          <a:ext cx="5287962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8" name="VISIO" r:id="rId6" imgW="1890000" imgH="504000" progId="Visio.Drawing.6">
                  <p:embed/>
                </p:oleObj>
              </mc:Choice>
              <mc:Fallback>
                <p:oleObj name="VISIO" r:id="rId6" imgW="1890000" imgH="504000" progId="Visio.Drawing.6">
                  <p:embed/>
                  <p:pic>
                    <p:nvPicPr>
                      <p:cNvPr id="8601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1419" y="4230688"/>
                        <a:ext cx="5287962" cy="14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Types of Logic Circuits</a:t>
            </a:r>
          </a:p>
        </p:txBody>
      </p:sp>
    </p:spTree>
    <p:extLst>
      <p:ext uri="{BB962C8B-B14F-4D97-AF65-F5344CB8AC3E}">
        <p14:creationId xmlns:p14="http://schemas.microsoft.com/office/powerpoint/2010/main" val="22339457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T9: Covering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1400" y="2594723"/>
            <a:ext cx="792480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Method 1: </a:t>
            </a:r>
            <a:r>
              <a:rPr lang="en-US" sz="3200" dirty="0">
                <a:latin typeface="+mj-lt"/>
                <a:cs typeface="Arial" charset="0"/>
              </a:rPr>
              <a:t>Perfect Induction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324100" y="3964632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95700" y="3583632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42740" y="3964632"/>
            <a:ext cx="1800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           	0</a:t>
            </a:r>
          </a:p>
          <a:p>
            <a:r>
              <a:rPr lang="en-US" sz="2400" dirty="0"/>
              <a:t>1         	0</a:t>
            </a:r>
          </a:p>
          <a:p>
            <a:r>
              <a:rPr lang="en-US" sz="2400" dirty="0"/>
              <a:t>1         	1</a:t>
            </a:r>
          </a:p>
          <a:p>
            <a:r>
              <a:rPr lang="en-US" sz="2400" dirty="0"/>
              <a:t>1         	1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B• (B+C)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Covering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52700" y="3964632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0         0</a:t>
            </a:r>
          </a:p>
          <a:p>
            <a:r>
              <a:rPr lang="en-US" sz="2400" dirty="0"/>
              <a:t>0         1</a:t>
            </a:r>
          </a:p>
          <a:p>
            <a:r>
              <a:rPr lang="en-US" sz="2400" dirty="0"/>
              <a:t>1         0</a:t>
            </a:r>
          </a:p>
          <a:p>
            <a:r>
              <a:rPr lang="en-US" sz="2400" dirty="0"/>
              <a:t>1         1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52700" y="3583632"/>
            <a:ext cx="46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</a:t>
            </a:r>
            <a:r>
              <a:rPr lang="en-US" sz="2400" b="1" dirty="0"/>
              <a:t>         </a:t>
            </a:r>
            <a:r>
              <a:rPr lang="en-US" sz="2400" b="1" i="1" dirty="0"/>
              <a:t>C      (B+C)      B(B+C)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2700" y="3583632"/>
            <a:ext cx="339790" cy="19506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03800" y="3583632"/>
            <a:ext cx="1023776" cy="19506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75106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T9: Covering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B• (B+C)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Covering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2468880"/>
            <a:ext cx="850900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Method 2: </a:t>
            </a:r>
            <a:r>
              <a:rPr lang="en-US" sz="3200" dirty="0">
                <a:latin typeface="+mj-lt"/>
                <a:cs typeface="Arial" charset="0"/>
              </a:rPr>
              <a:t>Prove true using other axioms and theorems.</a:t>
            </a:r>
          </a:p>
        </p:txBody>
      </p:sp>
    </p:spTree>
    <p:extLst>
      <p:ext uri="{BB962C8B-B14F-4D97-AF65-F5344CB8AC3E}">
        <p14:creationId xmlns:p14="http://schemas.microsoft.com/office/powerpoint/2010/main" val="615377040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T9: Covering</a:t>
            </a: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2468880"/>
            <a:ext cx="850900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Method 2: </a:t>
            </a:r>
            <a:r>
              <a:rPr lang="en-US" sz="3200" dirty="0">
                <a:latin typeface="+mj-lt"/>
                <a:cs typeface="Arial" charset="0"/>
              </a:rPr>
              <a:t>Prove true using other axioms and theorems.</a:t>
            </a:r>
          </a:p>
          <a:p>
            <a:r>
              <a:rPr lang="en-US" sz="2800" dirty="0">
                <a:latin typeface="+mj-lt"/>
                <a:cs typeface="Arial" charset="0"/>
              </a:rPr>
              <a:t>B•(B+C)	= B•B + B•C		T8: </a:t>
            </a:r>
            <a:r>
              <a:rPr lang="en-US" sz="2800" dirty="0" err="1">
                <a:latin typeface="+mj-lt"/>
                <a:cs typeface="Arial" charset="0"/>
              </a:rPr>
              <a:t>Distributivity</a:t>
            </a:r>
            <a:endParaRPr lang="en-US" sz="2800" dirty="0">
              <a:latin typeface="+mj-lt"/>
              <a:cs typeface="Arial" charset="0"/>
            </a:endParaRPr>
          </a:p>
          <a:p>
            <a:r>
              <a:rPr lang="en-US" sz="2800" dirty="0">
                <a:latin typeface="+mj-lt"/>
                <a:cs typeface="Arial" charset="0"/>
              </a:rPr>
              <a:t>		= </a:t>
            </a:r>
            <a:r>
              <a:rPr lang="en-US" sz="2800" b="1" dirty="0">
                <a:latin typeface="+mj-lt"/>
                <a:cs typeface="Arial" charset="0"/>
              </a:rPr>
              <a:t>B</a:t>
            </a:r>
            <a:r>
              <a:rPr lang="en-US" sz="2800" dirty="0">
                <a:latin typeface="+mj-lt"/>
                <a:cs typeface="Arial" charset="0"/>
              </a:rPr>
              <a:t> + B•C		T3: </a:t>
            </a:r>
            <a:r>
              <a:rPr lang="en-US" sz="2800" dirty="0" err="1">
                <a:latin typeface="+mj-lt"/>
                <a:cs typeface="Arial" charset="0"/>
              </a:rPr>
              <a:t>Idempotency</a:t>
            </a:r>
            <a:endParaRPr lang="en-US" sz="2800" dirty="0">
              <a:latin typeface="+mj-lt"/>
              <a:cs typeface="Arial" charset="0"/>
            </a:endParaRPr>
          </a:p>
          <a:p>
            <a:r>
              <a:rPr lang="en-US" sz="2800" dirty="0">
                <a:latin typeface="+mj-lt"/>
                <a:cs typeface="Arial" charset="0"/>
              </a:rPr>
              <a:t>		= B•(1 + C)		T8: </a:t>
            </a:r>
            <a:r>
              <a:rPr lang="en-US" sz="2800" dirty="0" err="1">
                <a:latin typeface="+mj-lt"/>
                <a:cs typeface="Arial" charset="0"/>
              </a:rPr>
              <a:t>Distributivity</a:t>
            </a:r>
            <a:endParaRPr lang="en-US" sz="2800" dirty="0">
              <a:latin typeface="+mj-lt"/>
              <a:cs typeface="Arial" charset="0"/>
            </a:endParaRPr>
          </a:p>
          <a:p>
            <a:r>
              <a:rPr lang="en-US" sz="2800" dirty="0">
                <a:latin typeface="+mj-lt"/>
                <a:cs typeface="Arial" charset="0"/>
              </a:rPr>
              <a:t>		= B•(</a:t>
            </a:r>
            <a:r>
              <a:rPr lang="en-US" sz="2800" b="1" dirty="0">
                <a:latin typeface="+mj-lt"/>
                <a:cs typeface="Arial" charset="0"/>
              </a:rPr>
              <a:t>1</a:t>
            </a:r>
            <a:r>
              <a:rPr lang="en-US" sz="2800" dirty="0">
                <a:latin typeface="+mj-lt"/>
                <a:cs typeface="Arial" charset="0"/>
              </a:rPr>
              <a:t>)		T2: Null element</a:t>
            </a:r>
          </a:p>
          <a:p>
            <a:r>
              <a:rPr lang="en-US" sz="2800" dirty="0">
                <a:latin typeface="+mj-lt"/>
                <a:cs typeface="Arial" charset="0"/>
              </a:rPr>
              <a:t>		= B			T1: Identity</a:t>
            </a:r>
          </a:p>
          <a:p>
            <a:pPr>
              <a:spcBef>
                <a:spcPct val="20000"/>
              </a:spcBef>
            </a:pPr>
            <a:endParaRPr lang="en-US" sz="2800" dirty="0">
              <a:latin typeface="+mj-lt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B• (B+C)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Covering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461001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T10: Combining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140200" y="2057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2641600"/>
            <a:ext cx="815340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Prove true using other axioms and theorems: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(B•C) + (B•C)</a:t>
                      </a:r>
                      <a:r>
                        <a:rPr lang="en-US" sz="2400" baseline="0" dirty="0"/>
                        <a:t>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Combining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683929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T10: Combining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140200" y="2057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2641600"/>
            <a:ext cx="815340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Prove true using other axioms and theorems:</a:t>
            </a:r>
          </a:p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   B•C + B•C	= B•(C+C)     T8: </a:t>
            </a:r>
            <a:r>
              <a:rPr lang="en-US" sz="3200" dirty="0" err="1">
                <a:latin typeface="+mj-lt"/>
                <a:cs typeface="Arial" charset="0"/>
              </a:rPr>
              <a:t>Distributivity</a:t>
            </a:r>
            <a:endParaRPr lang="en-US" sz="3200" dirty="0">
              <a:latin typeface="+mj-lt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			= B•(</a:t>
            </a:r>
            <a:r>
              <a:rPr lang="en-US" sz="3200" b="1" dirty="0">
                <a:latin typeface="+mj-lt"/>
                <a:cs typeface="Arial" charset="0"/>
              </a:rPr>
              <a:t>1</a:t>
            </a:r>
            <a:r>
              <a:rPr lang="en-US" sz="3200" dirty="0">
                <a:latin typeface="+mj-lt"/>
                <a:cs typeface="Arial" charset="0"/>
              </a:rPr>
              <a:t>) 	   T5’: Complements</a:t>
            </a:r>
          </a:p>
          <a:p>
            <a:pPr lvl="1"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			= B		   T1: Identity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0" y="3337560"/>
            <a:ext cx="248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06340" y="3337560"/>
            <a:ext cx="248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(B•C) + (B•C)</a:t>
                      </a:r>
                      <a:r>
                        <a:rPr lang="en-US" sz="2400" baseline="0" dirty="0"/>
                        <a:t>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Combining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800407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T11: Consensus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43001" y="1397000"/>
          <a:ext cx="7391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(B•C) + (B•D) + (C•D)</a:t>
                      </a:r>
                      <a:r>
                        <a:rPr lang="en-US" sz="2400" baseline="0" dirty="0"/>
                        <a:t> =</a:t>
                      </a:r>
                    </a:p>
                    <a:p>
                      <a:r>
                        <a:rPr lang="en-US" sz="2400" baseline="0" dirty="0"/>
                        <a:t>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C) + 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Consensus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799840" y="205232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05936" y="241808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2773680"/>
            <a:ext cx="739140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Prove true using (1) perfect induction or (2) other axioms and theorems.</a:t>
            </a:r>
          </a:p>
          <a:p>
            <a:pPr>
              <a:spcBef>
                <a:spcPct val="20000"/>
              </a:spcBef>
            </a:pPr>
            <a:endParaRPr lang="en-US" sz="32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753588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1573" y="4713982"/>
            <a:ext cx="43861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Dual:</a:t>
            </a:r>
            <a:r>
              <a:rPr lang="en-US" sz="3200" dirty="0"/>
              <a:t>  Replace:	• with + </a:t>
            </a:r>
          </a:p>
          <a:p>
            <a:r>
              <a:rPr lang="en-US" sz="3200" dirty="0"/>
              <a:t>	  		0 with 1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228600" y="1295402"/>
          <a:ext cx="8686800" cy="344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3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7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3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356">
                <a:tc>
                  <a:txBody>
                    <a:bodyPr/>
                    <a:lstStyle/>
                    <a:p>
                      <a:r>
                        <a:rPr lang="en-US" sz="2400" dirty="0"/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B•C</a:t>
                      </a:r>
                      <a:r>
                        <a:rPr lang="en-US" sz="2000" baseline="0" dirty="0"/>
                        <a:t> = C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B+C</a:t>
                      </a:r>
                      <a:r>
                        <a:rPr lang="en-US" sz="2000" baseline="0" dirty="0"/>
                        <a:t> = C+B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Commutativity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(B•C)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D = B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(C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 + C) + D = B + (C + 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Associativity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(C + D) = (B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C) + (B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 +</a:t>
                      </a:r>
                      <a:r>
                        <a:rPr lang="en-US" sz="2000" baseline="0" dirty="0"/>
                        <a:t> (C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D) = (B+C) (B+D)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Distributivity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 • (B+C)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 + (B•C)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Covering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(B•C) + (B•C)</a:t>
                      </a:r>
                      <a:r>
                        <a:rPr lang="en-US" sz="2000" baseline="0" dirty="0"/>
                        <a:t> = 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(B+C) • </a:t>
                      </a:r>
                      <a:r>
                        <a:rPr lang="en-US" sz="2000" baseline="0" dirty="0"/>
                        <a:t>(B+C) = 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Combining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0862">
                <a:tc>
                  <a:txBody>
                    <a:bodyPr/>
                    <a:lstStyle/>
                    <a:p>
                      <a:r>
                        <a:rPr lang="en-US" sz="2000" dirty="0"/>
                        <a:t>T11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(B•C) + (B•D) + (C•D)</a:t>
                      </a:r>
                      <a:r>
                        <a:rPr lang="en-US" sz="2000" baseline="0" dirty="0"/>
                        <a:t> =</a:t>
                      </a:r>
                    </a:p>
                    <a:p>
                      <a:r>
                        <a:rPr lang="en-US" sz="2000" baseline="0" dirty="0"/>
                        <a:t>(B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C) + (B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(B+C) •</a:t>
                      </a:r>
                      <a:r>
                        <a:rPr lang="en-US" sz="2000" baseline="0" dirty="0"/>
                        <a:t> (B+D)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(C+D) =</a:t>
                      </a:r>
                    </a:p>
                    <a:p>
                      <a:r>
                        <a:rPr lang="en-US" sz="2000" baseline="0" dirty="0"/>
                        <a:t>(B+C)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(B+D)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Consensus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2149348" y="359765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54708" y="403682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45818" y="434390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84724" y="359867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Theorems of Several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Vars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35804" y="402869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26914" y="434492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139105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228600" y="1295402"/>
          <a:ext cx="8686800" cy="344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3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7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3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356">
                <a:tc>
                  <a:txBody>
                    <a:bodyPr/>
                    <a:lstStyle/>
                    <a:p>
                      <a:r>
                        <a:rPr lang="en-US" sz="2400" dirty="0"/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B•C</a:t>
                      </a:r>
                      <a:r>
                        <a:rPr lang="en-US" sz="2000" baseline="0" dirty="0"/>
                        <a:t> = C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B+C</a:t>
                      </a:r>
                      <a:r>
                        <a:rPr lang="en-US" sz="2000" baseline="0" dirty="0"/>
                        <a:t> = C+B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Commutativity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(B•C)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D = B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(C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 + C) + D = B + (C + 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Associativity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(C + D) = (B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C) + (B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 +</a:t>
                      </a:r>
                      <a:r>
                        <a:rPr lang="en-US" sz="2000" baseline="0" dirty="0"/>
                        <a:t> (C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D) = (B+C) (B+D)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Distributivity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 • (B+C)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 + (B•C)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Covering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(B•C) + (B•C)</a:t>
                      </a:r>
                      <a:r>
                        <a:rPr lang="en-US" sz="2000" baseline="0" dirty="0"/>
                        <a:t> = 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(B+C) • </a:t>
                      </a:r>
                      <a:r>
                        <a:rPr lang="en-US" sz="2000" baseline="0" dirty="0"/>
                        <a:t>(B+C) = 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Combining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0862">
                <a:tc>
                  <a:txBody>
                    <a:bodyPr/>
                    <a:lstStyle/>
                    <a:p>
                      <a:r>
                        <a:rPr lang="en-US" sz="2000" dirty="0"/>
                        <a:t>T11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(B•C) + (B•D) + (C•D)</a:t>
                      </a:r>
                      <a:r>
                        <a:rPr lang="en-US" sz="2000" baseline="0" dirty="0"/>
                        <a:t> =</a:t>
                      </a:r>
                    </a:p>
                    <a:p>
                      <a:r>
                        <a:rPr lang="en-US" sz="2000" baseline="0" dirty="0"/>
                        <a:t>(B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C) + (B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(B+C) •</a:t>
                      </a:r>
                      <a:r>
                        <a:rPr lang="en-US" sz="2000" baseline="0" dirty="0"/>
                        <a:t> (B+D)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(C+D) =</a:t>
                      </a:r>
                    </a:p>
                    <a:p>
                      <a:r>
                        <a:rPr lang="en-US" sz="2000" baseline="0" dirty="0"/>
                        <a:t>(B+C)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(B+D)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Consensus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2149348" y="359765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54708" y="403682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45818" y="434390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84724" y="359867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Theorems of Several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Vars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4368" y="4824984"/>
            <a:ext cx="6344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Warning: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T8’ differs from traditional algebra: </a:t>
            </a:r>
          </a:p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	OR (+) distributes over AND (•)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035804" y="402869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26914" y="434492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838731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228600" y="1295402"/>
          <a:ext cx="8686800" cy="344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3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7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3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356">
                <a:tc>
                  <a:txBody>
                    <a:bodyPr/>
                    <a:lstStyle/>
                    <a:p>
                      <a:r>
                        <a:rPr lang="en-US" sz="2400" dirty="0"/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B•C</a:t>
                      </a:r>
                      <a:r>
                        <a:rPr lang="en-US" sz="2000" baseline="0" dirty="0"/>
                        <a:t> = C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B+C</a:t>
                      </a:r>
                      <a:r>
                        <a:rPr lang="en-US" sz="2000" baseline="0" dirty="0"/>
                        <a:t> = C+B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Commutativity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(B•C)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D = B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(C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 + C) + D = B + (C + 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Associativity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(C + D) = (B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C) + (B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 +</a:t>
                      </a:r>
                      <a:r>
                        <a:rPr lang="en-US" sz="2000" baseline="0" dirty="0"/>
                        <a:t> (C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D) = (B+C) (B+D)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Distributivity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 • (B+C)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 + (B•C)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Covering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(B•C) + (B•C)</a:t>
                      </a:r>
                      <a:r>
                        <a:rPr lang="en-US" sz="2000" baseline="0" dirty="0"/>
                        <a:t> = 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(B+C) • </a:t>
                      </a:r>
                      <a:r>
                        <a:rPr lang="en-US" sz="2000" baseline="0" dirty="0"/>
                        <a:t>(B+C) = 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Combining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0862">
                <a:tc>
                  <a:txBody>
                    <a:bodyPr/>
                    <a:lstStyle/>
                    <a:p>
                      <a:r>
                        <a:rPr lang="en-US" sz="2000" dirty="0"/>
                        <a:t>T11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(B•C) + (B•D) + (C•D)</a:t>
                      </a:r>
                      <a:r>
                        <a:rPr lang="en-US" sz="2000" baseline="0" dirty="0"/>
                        <a:t> =</a:t>
                      </a:r>
                    </a:p>
                    <a:p>
                      <a:r>
                        <a:rPr lang="en-US" sz="2000" baseline="0" dirty="0"/>
                        <a:t>(B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C) + (B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(B+C) •</a:t>
                      </a:r>
                      <a:r>
                        <a:rPr lang="en-US" sz="2000" baseline="0" dirty="0"/>
                        <a:t> (B+D)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(C+D) =</a:t>
                      </a:r>
                    </a:p>
                    <a:p>
                      <a:r>
                        <a:rPr lang="en-US" sz="2000" baseline="0" dirty="0"/>
                        <a:t>(B+C)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(B+D)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Consensus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2149348" y="359765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54708" y="403682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45818" y="434390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84724" y="359867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35804" y="402869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026914" y="434492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Theorems of Several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Vars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886980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  <a:cs typeface="Times New Roman" panose="02020603050405020304" pitchFamily="18" charset="0"/>
              </a:rPr>
              <a:t>Axioms and theorems are useful for </a:t>
            </a:r>
            <a:r>
              <a:rPr lang="en-US" sz="2800" b="1" i="1" dirty="0">
                <a:latin typeface="+mj-lt"/>
                <a:cs typeface="Times New Roman" panose="02020603050405020304" pitchFamily="18" charset="0"/>
              </a:rPr>
              <a:t>simplifying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equations.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30810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Simplifying an Equation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1143000"/>
            <a:ext cx="7772400" cy="242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  <a:cs typeface="Times New Roman" panose="02020603050405020304" pitchFamily="18" charset="0"/>
              </a:rPr>
              <a:t>Reducing an equation to the 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fewest number of </a:t>
            </a:r>
            <a:r>
              <a:rPr lang="en-US" sz="3200" b="1" dirty="0" err="1">
                <a:latin typeface="+mj-lt"/>
                <a:cs typeface="Times New Roman" panose="02020603050405020304" pitchFamily="18" charset="0"/>
              </a:rPr>
              <a:t>implicants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, where each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implicant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has the 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fewest literals</a:t>
            </a:r>
          </a:p>
          <a:p>
            <a:pPr lvl="1"/>
            <a:endParaRPr lang="en-US" sz="10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>
              <a:solidFill>
                <a:schemeClr val="accent1"/>
              </a:solidFill>
              <a:latin typeface="+mj-lt"/>
            </a:endParaRPr>
          </a:p>
          <a:p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42034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685800" y="1066800"/>
            <a:ext cx="7696200" cy="4953000"/>
          </a:xfrm>
        </p:spPr>
        <p:txBody>
          <a:bodyPr/>
          <a:lstStyle/>
          <a:p>
            <a:r>
              <a:rPr lang="en-US" dirty="0"/>
              <a:t>Every element is combinational</a:t>
            </a:r>
          </a:p>
          <a:p>
            <a:r>
              <a:rPr lang="en-US" dirty="0"/>
              <a:t>Every node is either an input or connects to </a:t>
            </a:r>
            <a:r>
              <a:rPr lang="en-US" i="1" dirty="0"/>
              <a:t>exactly one </a:t>
            </a:r>
            <a:r>
              <a:rPr lang="en-US" dirty="0"/>
              <a:t>output</a:t>
            </a:r>
          </a:p>
          <a:p>
            <a:r>
              <a:rPr lang="en-US" dirty="0"/>
              <a:t>The circuit contains no cyclic paths</a:t>
            </a:r>
          </a:p>
          <a:p>
            <a:r>
              <a:rPr lang="en-US" b="1" dirty="0"/>
              <a:t>Example:</a:t>
            </a:r>
          </a:p>
          <a:p>
            <a:pPr>
              <a:spcAft>
                <a:spcPts val="800"/>
              </a:spcAft>
              <a:buFontTx/>
              <a:buNone/>
            </a:pPr>
            <a:endParaRPr lang="en-US" sz="2400" dirty="0">
              <a:solidFill>
                <a:schemeClr val="accent2"/>
              </a:solidFill>
            </a:endParaRPr>
          </a:p>
        </p:txBody>
      </p:sp>
      <p:graphicFrame>
        <p:nvGraphicFramePr>
          <p:cNvPr id="766980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3468687" y="3657600"/>
          <a:ext cx="3084513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2" name="VISIO" r:id="rId6" imgW="834840" imgH="549000" progId="Visio.Drawing.6">
                  <p:embed/>
                </p:oleObj>
              </mc:Choice>
              <mc:Fallback>
                <p:oleObj name="VISIO" r:id="rId6" imgW="834840" imgH="549000" progId="Visio.Drawing.6">
                  <p:embed/>
                  <p:pic>
                    <p:nvPicPr>
                      <p:cNvPr id="7669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687" y="3657600"/>
                        <a:ext cx="3084513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+mj-lt"/>
              </a:rPr>
              <a:t>Rules of Combinational Composition</a:t>
            </a:r>
          </a:p>
        </p:txBody>
      </p:sp>
    </p:spTree>
    <p:extLst>
      <p:ext uri="{BB962C8B-B14F-4D97-AF65-F5344CB8AC3E}">
        <p14:creationId xmlns:p14="http://schemas.microsoft.com/office/powerpoint/2010/main" val="12489623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7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844786" y="4800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091262" y="4800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997186" y="3886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905000" y="3886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63786" y="3886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Simplifying an Equation </a:t>
            </a:r>
          </a:p>
        </p:txBody>
      </p:sp>
      <p:sp>
        <p:nvSpPr>
          <p:cNvPr id="10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530586" y="4800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1143000"/>
            <a:ext cx="7772400" cy="479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  <a:cs typeface="Times New Roman" panose="02020603050405020304" pitchFamily="18" charset="0"/>
              </a:rPr>
              <a:t>Reducing an equation to the 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fewest number of </a:t>
            </a:r>
            <a:r>
              <a:rPr lang="en-US" sz="3200" b="1" dirty="0" err="1">
                <a:latin typeface="+mj-lt"/>
                <a:cs typeface="Times New Roman" panose="02020603050405020304" pitchFamily="18" charset="0"/>
              </a:rPr>
              <a:t>implicants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, where each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implicant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has the 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fewest literals</a:t>
            </a:r>
          </a:p>
          <a:p>
            <a:pPr lvl="1"/>
            <a:endParaRPr lang="en-US" sz="1000" dirty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sz="2800" b="1" dirty="0">
                <a:cs typeface="Times New Roman" panose="02020603050405020304" pitchFamily="18" charset="0"/>
              </a:rPr>
              <a:t>Recall: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err="1"/>
              <a:t>Implicant</a:t>
            </a:r>
            <a:r>
              <a:rPr lang="en-US" sz="2800" dirty="0"/>
              <a:t>: product of literals</a:t>
            </a:r>
          </a:p>
          <a:p>
            <a:pPr lvl="1">
              <a:spcBef>
                <a:spcPct val="20000"/>
              </a:spcBef>
            </a:pPr>
            <a:r>
              <a:rPr lang="en-US" sz="2800" b="1" i="1" dirty="0">
                <a:solidFill>
                  <a:schemeClr val="accent1"/>
                </a:solidFill>
              </a:rPr>
              <a:t>	ABC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AC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BC</a:t>
            </a:r>
            <a:endParaRPr lang="en-US" sz="2800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Literal: variable or its complement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	</a:t>
            </a:r>
            <a:r>
              <a:rPr lang="en-US" sz="2800" b="1" i="1" dirty="0">
                <a:solidFill>
                  <a:schemeClr val="accent1"/>
                </a:solidFill>
              </a:rPr>
              <a:t>A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A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B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B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C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C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>
              <a:solidFill>
                <a:schemeClr val="accent1"/>
              </a:solidFill>
              <a:latin typeface="+mj-lt"/>
            </a:endParaRPr>
          </a:p>
          <a:p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270523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7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844786" y="4800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091262" y="4800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997186" y="3886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905000" y="3886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63786" y="3886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Simplifying an Equation </a:t>
            </a:r>
          </a:p>
        </p:txBody>
      </p:sp>
      <p:sp>
        <p:nvSpPr>
          <p:cNvPr id="10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530586" y="4800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1143000"/>
            <a:ext cx="7772400" cy="532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  <a:cs typeface="Times New Roman" panose="02020603050405020304" pitchFamily="18" charset="0"/>
              </a:rPr>
              <a:t>Reducing an equation to the 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fewest number of </a:t>
            </a:r>
            <a:r>
              <a:rPr lang="en-US" sz="3200" b="1" dirty="0" err="1">
                <a:latin typeface="+mj-lt"/>
                <a:cs typeface="Times New Roman" panose="02020603050405020304" pitchFamily="18" charset="0"/>
              </a:rPr>
              <a:t>implicants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, where each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implicant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has the 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fewest literals</a:t>
            </a:r>
          </a:p>
          <a:p>
            <a:pPr lvl="1"/>
            <a:endParaRPr lang="en-US" sz="1000" dirty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sz="2800" b="1" dirty="0">
                <a:cs typeface="Times New Roman" panose="02020603050405020304" pitchFamily="18" charset="0"/>
              </a:rPr>
              <a:t>Recall: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err="1"/>
              <a:t>Implicant</a:t>
            </a:r>
            <a:r>
              <a:rPr lang="en-US" sz="2800" dirty="0"/>
              <a:t>: product of literals</a:t>
            </a:r>
          </a:p>
          <a:p>
            <a:pPr lvl="1">
              <a:spcBef>
                <a:spcPct val="20000"/>
              </a:spcBef>
            </a:pPr>
            <a:r>
              <a:rPr lang="en-US" sz="2800" b="1" i="1" dirty="0">
                <a:solidFill>
                  <a:schemeClr val="accent1"/>
                </a:solidFill>
              </a:rPr>
              <a:t>	ABC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AC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BC</a:t>
            </a:r>
            <a:endParaRPr lang="en-US" sz="2800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Literal: variable or its complement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	</a:t>
            </a:r>
            <a:r>
              <a:rPr lang="en-US" sz="2800" b="1" i="1" dirty="0">
                <a:solidFill>
                  <a:schemeClr val="accent1"/>
                </a:solidFill>
              </a:rPr>
              <a:t>A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A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B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B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C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C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000" i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i="1" dirty="0"/>
              <a:t>	       Also called </a:t>
            </a:r>
            <a:r>
              <a:rPr lang="en-US" sz="2800" b="1" i="1" dirty="0"/>
              <a:t>minimizing</a:t>
            </a:r>
            <a:r>
              <a:rPr lang="en-US" sz="2800" i="1" dirty="0"/>
              <a:t> the equation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>
              <a:solidFill>
                <a:schemeClr val="accent1"/>
              </a:solidFill>
              <a:latin typeface="+mj-lt"/>
            </a:endParaRPr>
          </a:p>
          <a:p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99077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8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Simplification methods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957940"/>
            <a:ext cx="8102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err="1">
                <a:latin typeface="+mj-lt"/>
                <a:cs typeface="Arial" charset="0"/>
              </a:rPr>
              <a:t>Distributivity</a:t>
            </a:r>
            <a:r>
              <a:rPr lang="en-US" sz="2200" b="1" dirty="0">
                <a:latin typeface="+mj-lt"/>
                <a:cs typeface="Arial" charset="0"/>
              </a:rPr>
              <a:t> (T8, T8’)</a:t>
            </a:r>
            <a:r>
              <a:rPr lang="en-US" sz="2200" dirty="0">
                <a:latin typeface="+mj-lt"/>
                <a:cs typeface="Arial" charset="0"/>
              </a:rPr>
              <a:t>      	B (C+D) = BC + BD</a:t>
            </a:r>
          </a:p>
          <a:p>
            <a:pPr marL="0" lvl="1"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      				B + CD = (B+ C)(B+D)</a:t>
            </a:r>
          </a:p>
          <a:p>
            <a:pPr marL="0" lvl="1">
              <a:spcBef>
                <a:spcPct val="20000"/>
              </a:spcBef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Covering (T9’)		</a:t>
            </a:r>
            <a:r>
              <a:rPr lang="en-US" sz="2200" dirty="0">
                <a:latin typeface="+mj-lt"/>
                <a:cs typeface="Arial" charset="0"/>
              </a:rPr>
              <a:t>A + AP =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Combining (T10)</a:t>
            </a:r>
            <a:r>
              <a:rPr lang="en-US" sz="2200" dirty="0">
                <a:latin typeface="+mj-lt"/>
                <a:cs typeface="Arial" charset="0"/>
              </a:rPr>
              <a:t>       	PA + PA = P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>
              <a:latin typeface="+mj-lt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19600" y="2590800"/>
            <a:ext cx="165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048887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Simplification methods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957940"/>
            <a:ext cx="8102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err="1">
                <a:latin typeface="+mj-lt"/>
                <a:cs typeface="Arial" charset="0"/>
              </a:rPr>
              <a:t>Distributivity</a:t>
            </a:r>
            <a:r>
              <a:rPr lang="en-US" sz="2200" b="1" dirty="0">
                <a:latin typeface="+mj-lt"/>
                <a:cs typeface="Arial" charset="0"/>
              </a:rPr>
              <a:t> (T8, T8’)</a:t>
            </a:r>
            <a:r>
              <a:rPr lang="en-US" sz="2200" dirty="0">
                <a:latin typeface="+mj-lt"/>
                <a:cs typeface="Arial" charset="0"/>
              </a:rPr>
              <a:t>      	B (C+D) = BC + BD</a:t>
            </a:r>
          </a:p>
          <a:p>
            <a:pPr marL="0" lvl="1"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      				B + CD = (B+ C)(B+D)</a:t>
            </a:r>
          </a:p>
          <a:p>
            <a:pPr marL="0" lvl="1">
              <a:spcBef>
                <a:spcPct val="20000"/>
              </a:spcBef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Covering (T9’)		</a:t>
            </a:r>
            <a:r>
              <a:rPr lang="en-US" sz="2200" dirty="0">
                <a:latin typeface="+mj-lt"/>
                <a:cs typeface="Arial" charset="0"/>
              </a:rPr>
              <a:t>A + AP =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Combining (T10)</a:t>
            </a:r>
            <a:r>
              <a:rPr lang="en-US" sz="2200" dirty="0">
                <a:latin typeface="+mj-lt"/>
                <a:cs typeface="Arial" charset="0"/>
              </a:rPr>
              <a:t>       	PA + PA = P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Expansion			</a:t>
            </a:r>
            <a:r>
              <a:rPr lang="en-US" sz="2200" dirty="0">
                <a:latin typeface="+mj-lt"/>
                <a:cs typeface="Arial" charset="0"/>
              </a:rPr>
              <a:t>P = PA + PA</a:t>
            </a:r>
          </a:p>
          <a:p>
            <a:pPr>
              <a:spcBef>
                <a:spcPct val="20000"/>
              </a:spcBef>
            </a:pPr>
            <a:r>
              <a:rPr lang="en-US" sz="2200" b="1" dirty="0">
                <a:latin typeface="+mj-lt"/>
                <a:cs typeface="Arial" charset="0"/>
              </a:rPr>
              <a:t>       				</a:t>
            </a:r>
            <a:r>
              <a:rPr lang="en-US" sz="2200" dirty="0">
                <a:latin typeface="+mj-lt"/>
                <a:cs typeface="Arial" charset="0"/>
              </a:rPr>
              <a:t>A = A + AP</a:t>
            </a:r>
          </a:p>
          <a:p>
            <a:pPr>
              <a:spcBef>
                <a:spcPct val="20000"/>
              </a:spcBef>
            </a:pPr>
            <a:endParaRPr lang="en-US" sz="1000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Duplication			</a:t>
            </a:r>
            <a:r>
              <a:rPr lang="en-US" sz="2200" dirty="0">
                <a:latin typeface="+mj-lt"/>
                <a:cs typeface="Arial" charset="0"/>
              </a:rPr>
              <a:t>A = A +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>
              <a:latin typeface="+mj-lt"/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800600" y="3200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9600" y="2590800"/>
            <a:ext cx="165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599342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Simplification methods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957940"/>
            <a:ext cx="8102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err="1">
                <a:latin typeface="+mj-lt"/>
                <a:cs typeface="Arial" charset="0"/>
              </a:rPr>
              <a:t>Distributivity</a:t>
            </a:r>
            <a:r>
              <a:rPr lang="en-US" sz="2200" b="1" dirty="0">
                <a:latin typeface="+mj-lt"/>
                <a:cs typeface="Arial" charset="0"/>
              </a:rPr>
              <a:t> (T8, T8’)</a:t>
            </a:r>
            <a:r>
              <a:rPr lang="en-US" sz="2200" dirty="0">
                <a:latin typeface="+mj-lt"/>
                <a:cs typeface="Arial" charset="0"/>
              </a:rPr>
              <a:t>      	B (C+D) = BC + BD</a:t>
            </a:r>
          </a:p>
          <a:p>
            <a:pPr marL="0" lvl="1"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      				B + CD = (B+ C)(B+D)</a:t>
            </a:r>
          </a:p>
          <a:p>
            <a:pPr marL="0" lvl="1">
              <a:spcBef>
                <a:spcPct val="20000"/>
              </a:spcBef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Covering (T9’)		</a:t>
            </a:r>
            <a:r>
              <a:rPr lang="en-US" sz="2200" dirty="0">
                <a:latin typeface="+mj-lt"/>
                <a:cs typeface="Arial" charset="0"/>
              </a:rPr>
              <a:t>A + AP =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Combining (T10)</a:t>
            </a:r>
            <a:r>
              <a:rPr lang="en-US" sz="2200" dirty="0">
                <a:latin typeface="+mj-lt"/>
                <a:cs typeface="Arial" charset="0"/>
              </a:rPr>
              <a:t>       	PA + PA = P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Expansion			</a:t>
            </a:r>
            <a:r>
              <a:rPr lang="en-US" sz="2200" dirty="0">
                <a:latin typeface="+mj-lt"/>
                <a:cs typeface="Arial" charset="0"/>
              </a:rPr>
              <a:t>P = PA + PA</a:t>
            </a:r>
          </a:p>
          <a:p>
            <a:pPr>
              <a:spcBef>
                <a:spcPct val="20000"/>
              </a:spcBef>
            </a:pPr>
            <a:r>
              <a:rPr lang="en-US" sz="2200" b="1" dirty="0">
                <a:latin typeface="+mj-lt"/>
                <a:cs typeface="Arial" charset="0"/>
              </a:rPr>
              <a:t>       				</a:t>
            </a:r>
            <a:r>
              <a:rPr lang="en-US" sz="2200" dirty="0">
                <a:latin typeface="+mj-lt"/>
                <a:cs typeface="Arial" charset="0"/>
              </a:rPr>
              <a:t>A = A + AP</a:t>
            </a:r>
          </a:p>
          <a:p>
            <a:pPr>
              <a:spcBef>
                <a:spcPct val="20000"/>
              </a:spcBef>
            </a:pPr>
            <a:endParaRPr lang="en-US" sz="1000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Duplication			</a:t>
            </a:r>
            <a:r>
              <a:rPr lang="en-US" sz="2200" dirty="0">
                <a:latin typeface="+mj-lt"/>
                <a:cs typeface="Arial" charset="0"/>
              </a:rPr>
              <a:t>A = A +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“Simplification” theorem</a:t>
            </a:r>
            <a:r>
              <a:rPr lang="en-US" sz="2200" dirty="0">
                <a:latin typeface="+mj-lt"/>
                <a:cs typeface="Arial" charset="0"/>
              </a:rPr>
              <a:t>	PA + A = P + A</a:t>
            </a:r>
          </a:p>
          <a:p>
            <a:pPr lvl="2"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			PA + A = P + A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800600" y="3200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43400" y="4800600"/>
            <a:ext cx="248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9600" y="2590800"/>
            <a:ext cx="165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28540" y="5181600"/>
            <a:ext cx="200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51816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955620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T11: Consensus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43001" y="1066800"/>
          <a:ext cx="7391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(B•C) + (B•D) + (C•D)</a:t>
                      </a:r>
                      <a:r>
                        <a:rPr lang="en-US" sz="2400" baseline="0" dirty="0"/>
                        <a:t> =</a:t>
                      </a:r>
                    </a:p>
                    <a:p>
                      <a:r>
                        <a:rPr lang="en-US" sz="2400" baseline="0" dirty="0"/>
                        <a:t>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C) + 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Consensus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799840" y="171399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87648" y="207975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78448" y="2590800"/>
            <a:ext cx="7442219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Prove using other theorems and axioms:</a:t>
            </a:r>
          </a:p>
        </p:txBody>
      </p:sp>
    </p:spTree>
    <p:extLst>
      <p:ext uri="{BB962C8B-B14F-4D97-AF65-F5344CB8AC3E}">
        <p14:creationId xmlns:p14="http://schemas.microsoft.com/office/powerpoint/2010/main" val="224146410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T11: Consensus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43001" y="1066800"/>
          <a:ext cx="7391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(B•C) + (B•D) + (C•D)</a:t>
                      </a:r>
                      <a:r>
                        <a:rPr lang="en-US" sz="2400" baseline="0" dirty="0"/>
                        <a:t> =</a:t>
                      </a:r>
                    </a:p>
                    <a:p>
                      <a:r>
                        <a:rPr lang="en-US" sz="2400" baseline="0" dirty="0"/>
                        <a:t>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C) + 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Consensus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799840" y="172313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05936" y="208889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78448" y="2590800"/>
            <a:ext cx="7442219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Prove using other theorems and axioms:</a:t>
            </a:r>
          </a:p>
          <a:p>
            <a:pPr>
              <a:spcBef>
                <a:spcPct val="20000"/>
              </a:spcBef>
            </a:pPr>
            <a:r>
              <a:rPr lang="en-US" sz="2200" dirty="0">
                <a:latin typeface="Times New Roman" pitchFamily="18" charset="0"/>
                <a:cs typeface="Arial" charset="0"/>
              </a:rPr>
              <a:t>B•C + B•D + C•D </a:t>
            </a:r>
          </a:p>
          <a:p>
            <a:pPr>
              <a:spcBef>
                <a:spcPct val="20000"/>
              </a:spcBef>
            </a:pPr>
            <a:r>
              <a:rPr lang="en-US" sz="2200" dirty="0">
                <a:latin typeface="Times New Roman" pitchFamily="18" charset="0"/>
                <a:cs typeface="Arial" charset="0"/>
              </a:rPr>
              <a:t>       = BC + BD + (CDB+CDB)		</a:t>
            </a:r>
            <a:r>
              <a:rPr lang="en-US" sz="2200" b="1" dirty="0">
                <a:latin typeface="+mj-lt"/>
                <a:cs typeface="Arial" charset="0"/>
              </a:rPr>
              <a:t>T10: Combining</a:t>
            </a:r>
          </a:p>
          <a:p>
            <a:pPr>
              <a:spcBef>
                <a:spcPct val="20000"/>
              </a:spcBef>
            </a:pPr>
            <a:r>
              <a:rPr lang="en-US" sz="2200" dirty="0">
                <a:latin typeface="Times New Roman" pitchFamily="18" charset="0"/>
                <a:cs typeface="Arial" charset="0"/>
              </a:rPr>
              <a:t>       = BC + BD + BCD+BCD		</a:t>
            </a:r>
            <a:r>
              <a:rPr lang="en-US" sz="2200" b="1" dirty="0">
                <a:latin typeface="+mj-lt"/>
                <a:cs typeface="Arial" charset="0"/>
              </a:rPr>
              <a:t>T6: Commutativity</a:t>
            </a:r>
          </a:p>
          <a:p>
            <a:pPr>
              <a:spcBef>
                <a:spcPct val="20000"/>
              </a:spcBef>
            </a:pPr>
            <a:r>
              <a:rPr lang="en-US" sz="2200" dirty="0">
                <a:latin typeface="Times New Roman" pitchFamily="18" charset="0"/>
                <a:cs typeface="Arial" charset="0"/>
              </a:rPr>
              <a:t>       = BC + BCD + BD + BCD 		</a:t>
            </a:r>
            <a:r>
              <a:rPr lang="en-US" sz="2200" b="1" dirty="0">
                <a:latin typeface="+mj-lt"/>
                <a:cs typeface="Arial" charset="0"/>
              </a:rPr>
              <a:t>T6: Commutativity</a:t>
            </a:r>
          </a:p>
          <a:p>
            <a:pPr>
              <a:spcBef>
                <a:spcPct val="20000"/>
              </a:spcBef>
            </a:pPr>
            <a:r>
              <a:rPr lang="en-US" sz="2200" b="1" dirty="0">
                <a:latin typeface="Times New Roman" pitchFamily="18" charset="0"/>
                <a:cs typeface="Arial" charset="0"/>
              </a:rPr>
              <a:t>       </a:t>
            </a:r>
            <a:r>
              <a:rPr lang="en-US" sz="2200" dirty="0">
                <a:latin typeface="Times New Roman" pitchFamily="18" charset="0"/>
                <a:cs typeface="Arial" charset="0"/>
              </a:rPr>
              <a:t>= (BC + BCD) + (BD + BCD)	</a:t>
            </a:r>
            <a:r>
              <a:rPr lang="en-US" sz="2200" b="1" dirty="0">
                <a:latin typeface="+mj-lt"/>
                <a:cs typeface="Arial" charset="0"/>
              </a:rPr>
              <a:t>T7: Associativity</a:t>
            </a:r>
          </a:p>
          <a:p>
            <a:pPr>
              <a:spcBef>
                <a:spcPct val="20000"/>
              </a:spcBef>
            </a:pPr>
            <a:r>
              <a:rPr lang="en-US" sz="2200" b="1" dirty="0">
                <a:latin typeface="Times New Roman" pitchFamily="18" charset="0"/>
                <a:cs typeface="Arial" charset="0"/>
              </a:rPr>
              <a:t>       </a:t>
            </a:r>
            <a:r>
              <a:rPr lang="en-US" sz="2200" dirty="0">
                <a:latin typeface="Times New Roman" pitchFamily="18" charset="0"/>
                <a:cs typeface="Arial" charset="0"/>
              </a:rPr>
              <a:t>= BC + BD				</a:t>
            </a:r>
            <a:r>
              <a:rPr lang="en-US" sz="2200" b="1" dirty="0">
                <a:latin typeface="+mj-lt"/>
                <a:cs typeface="Arial" charset="0"/>
              </a:rPr>
              <a:t>T9’: Covering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093683" y="3076787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31674" y="3466255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38056" y="3483189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31674" y="3889619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68136" y="3889619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91817" y="428753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284121" y="4295997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891612" y="468547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546592" y="469394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731674" y="5100341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00364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1219200" y="1722437"/>
            <a:ext cx="51054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accent1"/>
                </a:solidFill>
              </a:rPr>
              <a:t>Y</a:t>
            </a:r>
            <a:r>
              <a:rPr lang="en-US" b="1" dirty="0">
                <a:solidFill>
                  <a:schemeClr val="accent1"/>
                </a:solidFill>
              </a:rPr>
              <a:t> = </a:t>
            </a:r>
            <a:r>
              <a:rPr lang="en-US" b="1" i="1" dirty="0">
                <a:solidFill>
                  <a:schemeClr val="accent1"/>
                </a:solidFill>
              </a:rPr>
              <a:t>AB</a:t>
            </a:r>
            <a:r>
              <a:rPr lang="en-US" b="1" dirty="0">
                <a:solidFill>
                  <a:schemeClr val="accent1"/>
                </a:solidFill>
              </a:rPr>
              <a:t> + </a:t>
            </a:r>
            <a:r>
              <a:rPr lang="en-US" b="1" i="1" dirty="0">
                <a:solidFill>
                  <a:schemeClr val="accent1"/>
                </a:solidFill>
              </a:rPr>
              <a:t>AB</a:t>
            </a:r>
          </a:p>
          <a:p>
            <a:pPr>
              <a:buFontTx/>
              <a:buNone/>
            </a:pPr>
            <a:r>
              <a:rPr lang="en-US" dirty="0"/>
              <a:t>       </a:t>
            </a:r>
          </a:p>
        </p:txBody>
      </p:sp>
      <p:sp>
        <p:nvSpPr>
          <p:cNvPr id="1045508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055785" y="1845292"/>
            <a:ext cx="228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Simplifying Boolean Equations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97223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Example 1:</a:t>
            </a:r>
          </a:p>
        </p:txBody>
      </p:sp>
    </p:spTree>
    <p:extLst>
      <p:ext uri="{BB962C8B-B14F-4D97-AF65-F5344CB8AC3E}">
        <p14:creationId xmlns:p14="http://schemas.microsoft.com/office/powerpoint/2010/main" val="2429007937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1219199" y="1722437"/>
            <a:ext cx="6966857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accent1"/>
                </a:solidFill>
              </a:rPr>
              <a:t>Y</a:t>
            </a:r>
            <a:r>
              <a:rPr lang="en-US" b="1" dirty="0">
                <a:solidFill>
                  <a:schemeClr val="accent1"/>
                </a:solidFill>
              </a:rPr>
              <a:t> = </a:t>
            </a:r>
            <a:r>
              <a:rPr lang="en-US" b="1" i="1" dirty="0">
                <a:solidFill>
                  <a:schemeClr val="accent1"/>
                </a:solidFill>
              </a:rPr>
              <a:t>AB</a:t>
            </a:r>
            <a:r>
              <a:rPr lang="en-US" b="1" dirty="0">
                <a:solidFill>
                  <a:schemeClr val="accent1"/>
                </a:solidFill>
              </a:rPr>
              <a:t> + </a:t>
            </a:r>
            <a:r>
              <a:rPr lang="en-US" b="1" i="1" dirty="0">
                <a:solidFill>
                  <a:schemeClr val="accent1"/>
                </a:solidFill>
              </a:rPr>
              <a:t>AB</a:t>
            </a:r>
          </a:p>
          <a:p>
            <a:pPr>
              <a:buFontTx/>
              <a:buNone/>
            </a:pPr>
            <a:r>
              <a:rPr lang="en-US" dirty="0"/>
              <a:t>	Y = A		T10: Combining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or</a:t>
            </a:r>
          </a:p>
          <a:p>
            <a:pPr>
              <a:buFontTx/>
              <a:buNone/>
            </a:pPr>
            <a:r>
              <a:rPr lang="en-US" dirty="0"/>
              <a:t>       =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 + </a:t>
            </a:r>
            <a:r>
              <a:rPr lang="en-US" i="1" dirty="0"/>
              <a:t>B</a:t>
            </a:r>
            <a:r>
              <a:rPr lang="en-US" dirty="0"/>
              <a:t>)	T8: </a:t>
            </a:r>
            <a:r>
              <a:rPr lang="en-US" dirty="0" err="1"/>
              <a:t>Distributivity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       = </a:t>
            </a:r>
            <a:r>
              <a:rPr lang="en-US" i="1" dirty="0"/>
              <a:t>A</a:t>
            </a:r>
            <a:r>
              <a:rPr lang="en-US" dirty="0"/>
              <a:t>(1)		T5’: Complements</a:t>
            </a:r>
          </a:p>
          <a:p>
            <a:pPr>
              <a:buFontTx/>
              <a:buNone/>
            </a:pPr>
            <a:r>
              <a:rPr lang="en-US" dirty="0"/>
              <a:t>       = </a:t>
            </a:r>
            <a:r>
              <a:rPr lang="en-US" i="1" dirty="0"/>
              <a:t>A</a:t>
            </a:r>
            <a:r>
              <a:rPr lang="en-US" dirty="0"/>
              <a:t>		T1: Identity</a:t>
            </a:r>
          </a:p>
        </p:txBody>
      </p:sp>
      <p:sp>
        <p:nvSpPr>
          <p:cNvPr id="1045509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219068" y="4187276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Simplifying Boolean Equations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97223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Example 1:</a:t>
            </a:r>
          </a:p>
        </p:txBody>
      </p:sp>
      <p:sp>
        <p:nvSpPr>
          <p:cNvPr id="7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055785" y="1845292"/>
            <a:ext cx="228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09939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71313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accent1"/>
                </a:solidFill>
              </a:rPr>
              <a:t>Y</a:t>
            </a:r>
            <a:r>
              <a:rPr lang="en-US" b="1" dirty="0">
                <a:solidFill>
                  <a:schemeClr val="accent1"/>
                </a:solidFill>
              </a:rPr>
              <a:t> = </a:t>
            </a:r>
            <a:r>
              <a:rPr lang="en-US" b="1" i="1" dirty="0">
                <a:solidFill>
                  <a:schemeClr val="accent1"/>
                </a:solidFill>
              </a:rPr>
              <a:t>A</a:t>
            </a:r>
            <a:r>
              <a:rPr lang="en-US" b="1" dirty="0">
                <a:solidFill>
                  <a:schemeClr val="accent1"/>
                </a:solidFill>
              </a:rPr>
              <a:t>(</a:t>
            </a:r>
            <a:r>
              <a:rPr lang="en-US" b="1" i="1" dirty="0">
                <a:solidFill>
                  <a:schemeClr val="accent1"/>
                </a:solidFill>
              </a:rPr>
              <a:t>AB</a:t>
            </a:r>
            <a:r>
              <a:rPr lang="en-US" b="1" dirty="0">
                <a:solidFill>
                  <a:schemeClr val="accent1"/>
                </a:solidFill>
              </a:rPr>
              <a:t> + </a:t>
            </a:r>
            <a:r>
              <a:rPr lang="en-US" b="1" i="1" dirty="0">
                <a:solidFill>
                  <a:schemeClr val="accent1"/>
                </a:solidFill>
              </a:rPr>
              <a:t>ABC)</a:t>
            </a:r>
            <a:endParaRPr lang="en-US" b="1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dirty="0"/>
              <a:t>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Example 2: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Simplifying Boolean Equations</a:t>
            </a:r>
          </a:p>
        </p:txBody>
      </p:sp>
    </p:spTree>
    <p:extLst>
      <p:ext uri="{BB962C8B-B14F-4D97-AF65-F5344CB8AC3E}">
        <p14:creationId xmlns:p14="http://schemas.microsoft.com/office/powerpoint/2010/main" val="183585791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7772400" cy="4953000"/>
          </a:xfrm>
        </p:spPr>
        <p:txBody>
          <a:bodyPr>
            <a:normAutofit/>
          </a:bodyPr>
          <a:lstStyle/>
          <a:p>
            <a:r>
              <a:rPr lang="en-US" dirty="0"/>
              <a:t>Functional specification of outputs in terms of inputs</a:t>
            </a:r>
          </a:p>
          <a:p>
            <a:r>
              <a:rPr lang="en-US" b="1" dirty="0">
                <a:solidFill>
                  <a:srgbClr val="0070C0"/>
                </a:solidFill>
              </a:rPr>
              <a:t>Example:    </a:t>
            </a:r>
            <a:r>
              <a:rPr lang="en-US" sz="2800" i="1" dirty="0"/>
              <a:t>S</a:t>
            </a:r>
            <a:r>
              <a:rPr lang="en-US" sz="2800" dirty="0"/>
              <a:t>     = F(</a:t>
            </a:r>
            <a:r>
              <a:rPr lang="en-US" sz="2800" i="1" dirty="0"/>
              <a:t>A</a:t>
            </a:r>
            <a:r>
              <a:rPr lang="en-US" sz="2800" dirty="0"/>
              <a:t>, </a:t>
            </a:r>
            <a:r>
              <a:rPr lang="en-US" sz="2800" i="1" dirty="0"/>
              <a:t>B</a:t>
            </a:r>
            <a:r>
              <a:rPr lang="en-US" sz="2800" dirty="0"/>
              <a:t>, </a:t>
            </a:r>
            <a:r>
              <a:rPr lang="en-US" sz="2800" i="1" dirty="0" err="1"/>
              <a:t>C</a:t>
            </a:r>
            <a:r>
              <a:rPr lang="en-US" sz="2800" baseline="-25000" dirty="0" err="1"/>
              <a:t>in</a:t>
            </a:r>
            <a:r>
              <a:rPr lang="en-US" sz="2800" dirty="0"/>
              <a:t>)</a:t>
            </a:r>
          </a:p>
          <a:p>
            <a:pPr>
              <a:buFontTx/>
              <a:buNone/>
            </a:pPr>
            <a:r>
              <a:rPr lang="en-US" sz="2800" i="1" dirty="0"/>
              <a:t>                  	     </a:t>
            </a:r>
            <a:r>
              <a:rPr lang="en-US" sz="2800" i="1" dirty="0" err="1"/>
              <a:t>C</a:t>
            </a:r>
            <a:r>
              <a:rPr lang="en-US" sz="2800" baseline="-25000" dirty="0" err="1"/>
              <a:t>out</a:t>
            </a:r>
            <a:r>
              <a:rPr lang="en-US" sz="2800" dirty="0"/>
              <a:t> = F(</a:t>
            </a:r>
            <a:r>
              <a:rPr lang="en-US" sz="2800" i="1" dirty="0"/>
              <a:t>A</a:t>
            </a:r>
            <a:r>
              <a:rPr lang="en-US" sz="2800" dirty="0"/>
              <a:t>, </a:t>
            </a:r>
            <a:r>
              <a:rPr lang="en-US" sz="2800" i="1" dirty="0"/>
              <a:t>B</a:t>
            </a:r>
            <a:r>
              <a:rPr lang="en-US" sz="2800" dirty="0"/>
              <a:t>, </a:t>
            </a:r>
            <a:r>
              <a:rPr lang="en-US" sz="2800" i="1" dirty="0" err="1"/>
              <a:t>C</a:t>
            </a:r>
            <a:r>
              <a:rPr lang="en-US" sz="2800" baseline="-25000" dirty="0" err="1"/>
              <a:t>in</a:t>
            </a:r>
            <a:r>
              <a:rPr lang="en-US" sz="2800" dirty="0"/>
              <a:t>) </a:t>
            </a:r>
          </a:p>
        </p:txBody>
      </p:sp>
      <p:graphicFrame>
        <p:nvGraphicFramePr>
          <p:cNvPr id="88883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2362200" y="3240405"/>
          <a:ext cx="4191000" cy="270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6" name="VISIO" r:id="rId6" imgW="1247040" imgH="805320" progId="Visio.Drawing.6">
                  <p:embed/>
                </p:oleObj>
              </mc:Choice>
              <mc:Fallback>
                <p:oleObj name="VISIO" r:id="rId6" imgW="1247040" imgH="805320" progId="Visio.Drawing.6">
                  <p:embed/>
                  <p:pic>
                    <p:nvPicPr>
                      <p:cNvPr id="8888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40405"/>
                        <a:ext cx="4191000" cy="2703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Equations</a:t>
            </a:r>
          </a:p>
        </p:txBody>
      </p:sp>
    </p:spTree>
    <p:extLst>
      <p:ext uri="{BB962C8B-B14F-4D97-AF65-F5344CB8AC3E}">
        <p14:creationId xmlns:p14="http://schemas.microsoft.com/office/powerpoint/2010/main" val="734247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71313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accent1"/>
                </a:solidFill>
              </a:rPr>
              <a:t>Y</a:t>
            </a:r>
            <a:r>
              <a:rPr lang="en-US" b="1" dirty="0">
                <a:solidFill>
                  <a:schemeClr val="accent1"/>
                </a:solidFill>
              </a:rPr>
              <a:t> = </a:t>
            </a:r>
            <a:r>
              <a:rPr lang="en-US" b="1" i="1" dirty="0">
                <a:solidFill>
                  <a:schemeClr val="accent1"/>
                </a:solidFill>
              </a:rPr>
              <a:t>A</a:t>
            </a:r>
            <a:r>
              <a:rPr lang="en-US" b="1" dirty="0">
                <a:solidFill>
                  <a:schemeClr val="accent1"/>
                </a:solidFill>
              </a:rPr>
              <a:t>(</a:t>
            </a:r>
            <a:r>
              <a:rPr lang="en-US" b="1" i="1" dirty="0">
                <a:solidFill>
                  <a:schemeClr val="accent1"/>
                </a:solidFill>
              </a:rPr>
              <a:t>AB</a:t>
            </a:r>
            <a:r>
              <a:rPr lang="en-US" b="1" dirty="0">
                <a:solidFill>
                  <a:schemeClr val="accent1"/>
                </a:solidFill>
              </a:rPr>
              <a:t> + </a:t>
            </a:r>
            <a:r>
              <a:rPr lang="en-US" b="1" i="1" dirty="0">
                <a:solidFill>
                  <a:schemeClr val="accent1"/>
                </a:solidFill>
              </a:rPr>
              <a:t>ABC)</a:t>
            </a:r>
            <a:endParaRPr lang="en-US" b="1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dirty="0"/>
              <a:t>       =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/>
              <a:t>AB(</a:t>
            </a:r>
            <a:r>
              <a:rPr lang="en-US" dirty="0"/>
              <a:t>1 + </a:t>
            </a:r>
            <a:r>
              <a:rPr lang="en-US" i="1" dirty="0"/>
              <a:t>C</a:t>
            </a:r>
            <a:r>
              <a:rPr lang="en-US" dirty="0"/>
              <a:t>))		T8: </a:t>
            </a:r>
            <a:r>
              <a:rPr lang="en-US" dirty="0" err="1"/>
              <a:t>Distributivity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       =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/>
              <a:t>AB</a:t>
            </a:r>
            <a:r>
              <a:rPr lang="en-US" dirty="0"/>
              <a:t>(1))			T2’: Null Element</a:t>
            </a:r>
          </a:p>
          <a:p>
            <a:pPr>
              <a:buFontTx/>
              <a:buNone/>
            </a:pPr>
            <a:r>
              <a:rPr lang="en-US" dirty="0"/>
              <a:t>       =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/>
              <a:t>AB</a:t>
            </a:r>
            <a:r>
              <a:rPr lang="en-US" dirty="0"/>
              <a:t>)			T1: Identity</a:t>
            </a:r>
          </a:p>
          <a:p>
            <a:pPr>
              <a:buFontTx/>
              <a:buNone/>
            </a:pPr>
            <a:r>
              <a:rPr lang="en-US" dirty="0"/>
              <a:t>	   = (</a:t>
            </a:r>
            <a:r>
              <a:rPr lang="en-US" i="1" dirty="0"/>
              <a:t>AA</a:t>
            </a:r>
            <a:r>
              <a:rPr lang="en-US" dirty="0"/>
              <a:t>)</a:t>
            </a:r>
            <a:r>
              <a:rPr lang="en-US" i="1" dirty="0"/>
              <a:t>B	</a:t>
            </a:r>
            <a:r>
              <a:rPr lang="en-US" dirty="0"/>
              <a:t>		T7: Associativity</a:t>
            </a:r>
          </a:p>
          <a:p>
            <a:pPr>
              <a:buFontTx/>
              <a:buNone/>
            </a:pPr>
            <a:r>
              <a:rPr lang="en-US" dirty="0"/>
              <a:t>       = </a:t>
            </a:r>
            <a:r>
              <a:rPr lang="en-US" i="1" dirty="0"/>
              <a:t>AB</a:t>
            </a:r>
            <a:r>
              <a:rPr lang="en-US" dirty="0"/>
              <a:t>				T3: </a:t>
            </a:r>
            <a:r>
              <a:rPr lang="en-US" dirty="0" err="1"/>
              <a:t>Idempotency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Example 2: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Simplifying Boolean Equations</a:t>
            </a:r>
          </a:p>
        </p:txBody>
      </p:sp>
    </p:spTree>
    <p:extLst>
      <p:ext uri="{BB962C8B-B14F-4D97-AF65-F5344CB8AC3E}">
        <p14:creationId xmlns:p14="http://schemas.microsoft.com/office/powerpoint/2010/main" val="3190686583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Theorem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43001" y="1397000"/>
          <a:ext cx="7391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</a:t>
                      </a:r>
                      <a:r>
                        <a:rPr lang="en-US" sz="2400" baseline="-25000" dirty="0"/>
                        <a:t>0</a:t>
                      </a:r>
                      <a:r>
                        <a:rPr lang="en-US" sz="2400" dirty="0"/>
                        <a:t>•B</a:t>
                      </a:r>
                      <a:r>
                        <a:rPr lang="en-US" sz="2400" baseline="-25000" dirty="0"/>
                        <a:t>1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B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baseline="0" dirty="0"/>
                        <a:t>… = B</a:t>
                      </a:r>
                      <a:r>
                        <a:rPr lang="en-US" sz="2400" baseline="-25000" dirty="0"/>
                        <a:t>0</a:t>
                      </a:r>
                      <a:r>
                        <a:rPr lang="en-US" sz="2400" baseline="0" dirty="0"/>
                        <a:t>+B</a:t>
                      </a:r>
                      <a:r>
                        <a:rPr lang="en-US" sz="2400" baseline="-25000" dirty="0"/>
                        <a:t>1</a:t>
                      </a:r>
                      <a:r>
                        <a:rPr lang="en-US" sz="2400" baseline="0" dirty="0"/>
                        <a:t>+B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baseline="0" dirty="0"/>
                        <a:t>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DeMorgan’s</a:t>
                      </a:r>
                      <a:r>
                        <a:rPr lang="en-US" sz="2400" baseline="0" dirty="0"/>
                        <a:t> Theorem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2743200" y="205740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43400" y="2057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00600" y="2057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81600" y="2057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95754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Theorem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3228945"/>
            <a:ext cx="7381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complement 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of the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product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>
                <a:latin typeface="+mj-lt"/>
                <a:cs typeface="Times New Roman" panose="02020603050405020304" pitchFamily="18" charset="0"/>
              </a:rPr>
              <a:t>is the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sum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of the 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complements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1143001" y="1397000"/>
          <a:ext cx="7391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</a:t>
                      </a:r>
                      <a:r>
                        <a:rPr lang="en-US" sz="2400" baseline="-25000" dirty="0"/>
                        <a:t>0</a:t>
                      </a:r>
                      <a:r>
                        <a:rPr lang="en-US" sz="2400" dirty="0"/>
                        <a:t>•B</a:t>
                      </a:r>
                      <a:r>
                        <a:rPr lang="en-US" sz="2400" baseline="-25000" dirty="0"/>
                        <a:t>1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B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baseline="0" dirty="0"/>
                        <a:t>… = B</a:t>
                      </a:r>
                      <a:r>
                        <a:rPr lang="en-US" sz="2400" baseline="-25000" dirty="0"/>
                        <a:t>0</a:t>
                      </a:r>
                      <a:r>
                        <a:rPr lang="en-US" sz="2400" baseline="0" dirty="0"/>
                        <a:t>+B</a:t>
                      </a:r>
                      <a:r>
                        <a:rPr lang="en-US" sz="2400" baseline="-25000" dirty="0"/>
                        <a:t>1</a:t>
                      </a:r>
                      <a:r>
                        <a:rPr lang="en-US" sz="2400" baseline="0" dirty="0"/>
                        <a:t>+B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baseline="0" dirty="0"/>
                        <a:t>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DeMorgan’s</a:t>
                      </a:r>
                      <a:r>
                        <a:rPr lang="en-US" sz="2400" baseline="0" dirty="0"/>
                        <a:t> Theorem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743200" y="205740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43400" y="2057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00600" y="2057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81600" y="2057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729000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Theorem: Dual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2236" y="2893665"/>
            <a:ext cx="73812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The complement of the product </a:t>
            </a:r>
          </a:p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is the </a:t>
            </a:r>
          </a:p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sum of the complements.</a:t>
            </a:r>
          </a:p>
          <a:p>
            <a:pPr algn="ctr"/>
            <a:endParaRPr lang="en-US" sz="10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+mj-lt"/>
                <a:cs typeface="Times New Roman" panose="02020603050405020304" pitchFamily="18" charset="0"/>
              </a:rPr>
              <a:t>Dual: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complement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of the 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sum</a:t>
            </a:r>
          </a:p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is the 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product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of the 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complements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758953" y="1397000"/>
          <a:ext cx="761491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9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Dual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</a:t>
                      </a:r>
                      <a:r>
                        <a:rPr lang="en-US" sz="2400" baseline="-25000" dirty="0"/>
                        <a:t>0</a:t>
                      </a:r>
                      <a:r>
                        <a:rPr lang="en-US" sz="2400" dirty="0"/>
                        <a:t>•B</a:t>
                      </a:r>
                      <a:r>
                        <a:rPr lang="en-US" sz="2400" baseline="-25000" dirty="0"/>
                        <a:t>1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B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baseline="0" dirty="0"/>
                        <a:t>… = B</a:t>
                      </a:r>
                      <a:r>
                        <a:rPr lang="en-US" sz="2400" baseline="-25000" dirty="0"/>
                        <a:t>0</a:t>
                      </a:r>
                      <a:r>
                        <a:rPr lang="en-US" sz="2400" baseline="0" dirty="0"/>
                        <a:t>+B</a:t>
                      </a:r>
                      <a:r>
                        <a:rPr lang="en-US" sz="2400" baseline="-25000" dirty="0"/>
                        <a:t>1</a:t>
                      </a:r>
                      <a:r>
                        <a:rPr lang="en-US" sz="2400" baseline="0" dirty="0"/>
                        <a:t>+B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baseline="0" dirty="0"/>
                        <a:t>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</a:t>
                      </a:r>
                      <a:r>
                        <a:rPr lang="en-US" sz="2400" baseline="-25000" dirty="0"/>
                        <a:t>0</a:t>
                      </a:r>
                      <a:r>
                        <a:rPr lang="en-US" sz="2400" baseline="0" dirty="0"/>
                        <a:t>+</a:t>
                      </a:r>
                      <a:r>
                        <a:rPr lang="en-US" sz="2400" dirty="0"/>
                        <a:t>B</a:t>
                      </a:r>
                      <a:r>
                        <a:rPr lang="en-US" sz="2400" baseline="-25000" dirty="0"/>
                        <a:t>1</a:t>
                      </a:r>
                      <a:r>
                        <a:rPr lang="en-US" sz="2400" baseline="0" dirty="0"/>
                        <a:t>+B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baseline="0" dirty="0"/>
                        <a:t>… = B</a:t>
                      </a:r>
                      <a:r>
                        <a:rPr lang="en-US" sz="2400" baseline="-25000" dirty="0"/>
                        <a:t>0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B</a:t>
                      </a:r>
                      <a:r>
                        <a:rPr lang="en-US" sz="2400" baseline="-25000" dirty="0"/>
                        <a:t>1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B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baseline="0" dirty="0"/>
                        <a:t>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DeMorgan’s</a:t>
                      </a:r>
                      <a:r>
                        <a:rPr lang="en-US" sz="2400" baseline="0" dirty="0"/>
                        <a:t> Theorem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1840992" y="203200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66392" y="239268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23592" y="239268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04592" y="239268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08272" y="204216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33672" y="240284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90872" y="240284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1872" y="240284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166349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38100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(A+BD)C</a:t>
            </a:r>
          </a:p>
          <a:p>
            <a:pPr marL="0" indent="0">
              <a:buNone/>
            </a:pPr>
            <a:r>
              <a:rPr lang="en-US" i="1" dirty="0"/>
              <a:t>   </a:t>
            </a:r>
          </a:p>
        </p:txBody>
      </p:sp>
      <p:sp>
        <p:nvSpPr>
          <p:cNvPr id="876548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786742" y="132805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4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100942" y="1328057"/>
            <a:ext cx="4898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0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09050" y="1208314"/>
            <a:ext cx="13062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Theorem Example 1</a:t>
            </a:r>
          </a:p>
        </p:txBody>
      </p:sp>
    </p:spTree>
    <p:extLst>
      <p:ext uri="{BB962C8B-B14F-4D97-AF65-F5344CB8AC3E}">
        <p14:creationId xmlns:p14="http://schemas.microsoft.com/office/powerpoint/2010/main" val="2042730037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38100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(A+BD)C</a:t>
            </a:r>
          </a:p>
          <a:p>
            <a:pPr marL="0" indent="0">
              <a:buNone/>
            </a:pPr>
            <a:r>
              <a:rPr lang="en-US" i="1" dirty="0"/>
              <a:t>   = (A+BD) + C</a:t>
            </a:r>
          </a:p>
          <a:p>
            <a:pPr marL="0" indent="0">
              <a:buNone/>
            </a:pPr>
            <a:r>
              <a:rPr lang="en-US" i="1" dirty="0"/>
              <a:t>   = (A•(BD)) + C</a:t>
            </a:r>
          </a:p>
          <a:p>
            <a:pPr marL="0" indent="0">
              <a:buNone/>
            </a:pPr>
            <a:r>
              <a:rPr lang="en-US" i="1" dirty="0"/>
              <a:t>   = (A•(BD)) + C</a:t>
            </a:r>
          </a:p>
          <a:p>
            <a:pPr marL="0" indent="0">
              <a:buNone/>
            </a:pPr>
            <a:r>
              <a:rPr lang="en-US" i="1" dirty="0"/>
              <a:t>   = ABD + C</a:t>
            </a:r>
          </a:p>
        </p:txBody>
      </p:sp>
      <p:sp>
        <p:nvSpPr>
          <p:cNvPr id="876548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786742" y="132805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4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100942" y="1328057"/>
            <a:ext cx="4898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0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09050" y="1208314"/>
            <a:ext cx="13062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Theorem Example 1</a:t>
            </a:r>
          </a:p>
        </p:txBody>
      </p:sp>
      <p:sp>
        <p:nvSpPr>
          <p:cNvPr id="13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709051" y="1850571"/>
            <a:ext cx="93617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145976" y="1926771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122710" y="1926770"/>
            <a:ext cx="4898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145976" y="187234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698172" y="2492829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318659" y="2492829"/>
            <a:ext cx="380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318659" y="2427516"/>
            <a:ext cx="380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736272" y="306977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600194" y="365760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26237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38100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(ACE+D) + B</a:t>
            </a:r>
          </a:p>
          <a:p>
            <a:pPr marL="0" indent="0">
              <a:buNone/>
            </a:pPr>
            <a:r>
              <a:rPr lang="en-US" i="1" dirty="0"/>
              <a:t>  </a:t>
            </a:r>
          </a:p>
        </p:txBody>
      </p:sp>
      <p:sp>
        <p:nvSpPr>
          <p:cNvPr id="876548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558142" y="132805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4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730827" y="1328056"/>
            <a:ext cx="446313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0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09050" y="1230086"/>
            <a:ext cx="18614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Theorem Example 2</a:t>
            </a:r>
          </a:p>
        </p:txBody>
      </p:sp>
    </p:spTree>
    <p:extLst>
      <p:ext uri="{BB962C8B-B14F-4D97-AF65-F5344CB8AC3E}">
        <p14:creationId xmlns:p14="http://schemas.microsoft.com/office/powerpoint/2010/main" val="4023104985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38100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(ACE+D) + B</a:t>
            </a:r>
          </a:p>
          <a:p>
            <a:pPr marL="0" indent="0">
              <a:buNone/>
            </a:pPr>
            <a:r>
              <a:rPr lang="en-US" i="1" dirty="0"/>
              <a:t>   = (ACE+D) • B</a:t>
            </a:r>
          </a:p>
          <a:p>
            <a:pPr marL="0" indent="0">
              <a:buNone/>
            </a:pPr>
            <a:r>
              <a:rPr lang="en-US" i="1" dirty="0"/>
              <a:t>   = (ACE•D) • B</a:t>
            </a:r>
          </a:p>
          <a:p>
            <a:pPr marL="0" indent="0">
              <a:buNone/>
            </a:pPr>
            <a:r>
              <a:rPr lang="en-US" i="1" dirty="0"/>
              <a:t>   = ((AC+E)•D) • B</a:t>
            </a:r>
          </a:p>
          <a:p>
            <a:pPr marL="0" indent="0">
              <a:buNone/>
            </a:pPr>
            <a:r>
              <a:rPr lang="en-US" i="1" dirty="0"/>
              <a:t>   = ((AC+E)•D) • B</a:t>
            </a:r>
          </a:p>
          <a:p>
            <a:pPr marL="0" indent="0">
              <a:buNone/>
            </a:pPr>
            <a:r>
              <a:rPr lang="en-US" i="1" dirty="0"/>
              <a:t>   = (ACD + DE) • B</a:t>
            </a:r>
          </a:p>
          <a:p>
            <a:pPr marL="0" indent="0">
              <a:buNone/>
            </a:pPr>
            <a:r>
              <a:rPr lang="en-US" i="1" dirty="0"/>
              <a:t>   = ABCD + BDE</a:t>
            </a:r>
          </a:p>
        </p:txBody>
      </p:sp>
      <p:sp>
        <p:nvSpPr>
          <p:cNvPr id="876548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558142" y="132805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4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730827" y="1328056"/>
            <a:ext cx="446313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0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09050" y="1230086"/>
            <a:ext cx="18614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Theorem Example 2</a:t>
            </a:r>
          </a:p>
        </p:txBody>
      </p:sp>
      <p:sp>
        <p:nvSpPr>
          <p:cNvPr id="13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709050" y="1850571"/>
            <a:ext cx="10450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298380" y="1926771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763473" y="1926770"/>
            <a:ext cx="4136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698171" y="2492829"/>
            <a:ext cx="4789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698171" y="2438403"/>
            <a:ext cx="620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856018" y="3069768"/>
            <a:ext cx="375548" cy="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525482" y="1926771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309266" y="2492829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573680" y="24928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443842" y="306976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828794" y="2982693"/>
            <a:ext cx="4027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766466" y="3069776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449270" y="3657596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771894" y="365760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754200" y="424544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064296" y="424544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779815" y="485505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841167" y="485505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366376" y="4855036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574452" y="243090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8654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3810000" cy="4953000"/>
          </a:xfrm>
        </p:spPr>
        <p:txBody>
          <a:bodyPr/>
          <a:lstStyle/>
          <a:p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AB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dirty="0"/>
              <a:t> + </a:t>
            </a:r>
            <a:r>
              <a:rPr lang="en-US" i="1" dirty="0"/>
              <a:t>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dirty="0"/>
              <a:t> + </a:t>
            </a:r>
            <a:r>
              <a:rPr lang="en-US" i="1" dirty="0"/>
              <a:t>B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dirty="0"/>
              <a:t>   </a:t>
            </a:r>
            <a:r>
              <a:rPr lang="en-US" i="1" dirty="0"/>
              <a:t>B</a:t>
            </a:r>
          </a:p>
        </p:txBody>
      </p:sp>
      <p:graphicFrame>
        <p:nvGraphicFramePr>
          <p:cNvPr id="876555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/>
          </p:nvPr>
        </p:nvGraphicFramePr>
        <p:xfrm>
          <a:off x="4343400" y="1219200"/>
          <a:ext cx="18669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9" name="VISIO" r:id="rId14" imgW="838800" imgH="714240" progId="Visio.Drawing.6">
                  <p:embed/>
                </p:oleObj>
              </mc:Choice>
              <mc:Fallback>
                <p:oleObj name="VISIO" r:id="rId14" imgW="838800" imgH="714240" progId="Visio.Drawing.6">
                  <p:embed/>
                  <p:pic>
                    <p:nvPicPr>
                      <p:cNvPr id="8765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19200"/>
                        <a:ext cx="186690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6557" name="Object 13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/>
          </p:nvPr>
        </p:nvGraphicFramePr>
        <p:xfrm>
          <a:off x="4419600" y="4038600"/>
          <a:ext cx="18669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0" name="VISIO" r:id="rId16" imgW="838800" imgH="714240" progId="Visio.Drawing.6">
                  <p:embed/>
                </p:oleObj>
              </mc:Choice>
              <mc:Fallback>
                <p:oleObj name="VISIO" r:id="rId16" imgW="838800" imgH="714240" progId="Visio.Drawing.6">
                  <p:embed/>
                  <p:pic>
                    <p:nvPicPr>
                      <p:cNvPr id="8765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038600"/>
                        <a:ext cx="186690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6548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819400" y="134205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49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429000" y="134205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0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981200" y="134205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1" name="Oval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05200" y="4419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552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189517" y="426564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3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722917" y="426564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4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970317" y="4265648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Theorem</a:t>
            </a:r>
          </a:p>
        </p:txBody>
      </p:sp>
    </p:spTree>
    <p:extLst>
      <p:ext uri="{BB962C8B-B14F-4D97-AF65-F5344CB8AC3E}">
        <p14:creationId xmlns:p14="http://schemas.microsoft.com/office/powerpoint/2010/main" val="4083778101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8" name="Rectangle 10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990600"/>
            <a:ext cx="7772400" cy="4953000"/>
          </a:xfrm>
          <a:noFill/>
          <a:ln/>
        </p:spPr>
        <p:txBody>
          <a:bodyPr/>
          <a:lstStyle/>
          <a:p>
            <a:r>
              <a:rPr lang="en-US" b="1" dirty="0"/>
              <a:t>Backward:</a:t>
            </a:r>
          </a:p>
          <a:p>
            <a:pPr lvl="1"/>
            <a:r>
              <a:rPr lang="en-US" sz="2000" dirty="0"/>
              <a:t>Body changes</a:t>
            </a:r>
          </a:p>
          <a:p>
            <a:pPr lvl="1"/>
            <a:r>
              <a:rPr lang="en-US" sz="2000" dirty="0"/>
              <a:t>Adds bubbles to inputs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1400" dirty="0"/>
          </a:p>
          <a:p>
            <a:r>
              <a:rPr lang="en-US" b="1" dirty="0"/>
              <a:t>Forward:</a:t>
            </a:r>
          </a:p>
          <a:p>
            <a:pPr lvl="1"/>
            <a:r>
              <a:rPr lang="en-US" sz="2000" dirty="0"/>
              <a:t>Body changes</a:t>
            </a:r>
          </a:p>
          <a:p>
            <a:pPr lvl="1"/>
            <a:r>
              <a:rPr lang="en-US" sz="2000" dirty="0"/>
              <a:t>Adds bubble to output</a:t>
            </a:r>
          </a:p>
        </p:txBody>
      </p:sp>
      <p:graphicFrame>
        <p:nvGraphicFramePr>
          <p:cNvPr id="877573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/>
          </p:nvPr>
        </p:nvGraphicFramePr>
        <p:xfrm>
          <a:off x="1828800" y="2209800"/>
          <a:ext cx="502920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7" name="VISIO" r:id="rId7" imgW="1685880" imgH="371520" progId="Visio.Drawing.6">
                  <p:embed/>
                </p:oleObj>
              </mc:Choice>
              <mc:Fallback>
                <p:oleObj name="VISIO" r:id="rId7" imgW="1685880" imgH="371520" progId="Visio.Drawing.6">
                  <p:embed/>
                  <p:pic>
                    <p:nvPicPr>
                      <p:cNvPr id="8775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09800"/>
                        <a:ext cx="5029200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7575" name="Object 7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/>
          </p:nvPr>
        </p:nvGraphicFramePr>
        <p:xfrm>
          <a:off x="1828800" y="4800600"/>
          <a:ext cx="49577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8" name="VISIO" r:id="rId9" imgW="1685880" imgH="371520" progId="Visio.Drawing.6">
                  <p:embed/>
                </p:oleObj>
              </mc:Choice>
              <mc:Fallback>
                <p:oleObj name="VISIO" r:id="rId9" imgW="1685880" imgH="371520" progId="Visio.Drawing.6">
                  <p:embed/>
                  <p:pic>
                    <p:nvPicPr>
                      <p:cNvPr id="8775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800600"/>
                        <a:ext cx="4957763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Bubble Pushing</a:t>
            </a:r>
          </a:p>
        </p:txBody>
      </p:sp>
    </p:spTree>
    <p:extLst>
      <p:ext uri="{BB962C8B-B14F-4D97-AF65-F5344CB8AC3E}">
        <p14:creationId xmlns:p14="http://schemas.microsoft.com/office/powerpoint/2010/main" val="20063588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609600" y="1066800"/>
            <a:ext cx="77724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Complement</a:t>
            </a:r>
            <a:r>
              <a:rPr lang="en-US" sz="2800" dirty="0"/>
              <a:t>: variable with a bar over it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chemeClr val="accent1"/>
                </a:solidFill>
              </a:rPr>
              <a:t>    </a:t>
            </a:r>
            <a:r>
              <a:rPr lang="en-US" sz="2800" b="1" i="1" dirty="0">
                <a:solidFill>
                  <a:schemeClr val="accent1"/>
                </a:solidFill>
              </a:rPr>
              <a:t>A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B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C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Literal</a:t>
            </a:r>
            <a:r>
              <a:rPr lang="en-US" sz="2800" dirty="0"/>
              <a:t>: variable or its complement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chemeClr val="accent1"/>
                </a:solidFill>
              </a:rPr>
              <a:t>    </a:t>
            </a:r>
            <a:r>
              <a:rPr lang="en-US" sz="2800" b="1" i="1" dirty="0">
                <a:solidFill>
                  <a:schemeClr val="accent1"/>
                </a:solidFill>
              </a:rPr>
              <a:t>A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A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B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B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C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C</a:t>
            </a:r>
            <a:endParaRPr lang="en-US" sz="28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 err="1"/>
              <a:t>Implicant</a:t>
            </a:r>
            <a:r>
              <a:rPr lang="en-US" sz="2800" dirty="0"/>
              <a:t>: product of literals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</a:t>
            </a:r>
            <a:r>
              <a:rPr lang="en-US" sz="2800" b="1" i="1" dirty="0">
                <a:solidFill>
                  <a:schemeClr val="accent1"/>
                </a:solidFill>
              </a:rPr>
              <a:t>ABC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AC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BC</a:t>
            </a:r>
          </a:p>
          <a:p>
            <a:pPr>
              <a:lnSpc>
                <a:spcPct val="90000"/>
              </a:lnSpc>
            </a:pPr>
            <a:r>
              <a:rPr lang="en-US" sz="2800" b="1" dirty="0" err="1"/>
              <a:t>Minterm</a:t>
            </a:r>
            <a:r>
              <a:rPr lang="en-US" sz="2800" dirty="0"/>
              <a:t>: product that includes all input variables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</a:t>
            </a:r>
            <a:r>
              <a:rPr lang="en-US" sz="2800" b="1" i="1" dirty="0">
                <a:solidFill>
                  <a:schemeClr val="accent1"/>
                </a:solidFill>
              </a:rPr>
              <a:t>ABC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ABC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ABC</a:t>
            </a:r>
          </a:p>
          <a:p>
            <a:pPr>
              <a:lnSpc>
                <a:spcPct val="90000"/>
              </a:lnSpc>
            </a:pPr>
            <a:r>
              <a:rPr lang="en-US" sz="2800" b="1" dirty="0" err="1"/>
              <a:t>Maxterm</a:t>
            </a:r>
            <a:r>
              <a:rPr lang="en-US" sz="2800" dirty="0"/>
              <a:t>: sum that includes all input variables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</a:t>
            </a:r>
            <a:r>
              <a:rPr lang="en-US" sz="2800" b="1" dirty="0">
                <a:solidFill>
                  <a:schemeClr val="accent1"/>
                </a:solidFill>
              </a:rPr>
              <a:t>   </a:t>
            </a:r>
            <a:r>
              <a:rPr lang="en-US" sz="2800" b="1" i="1" dirty="0">
                <a:solidFill>
                  <a:schemeClr val="accent1"/>
                </a:solidFill>
              </a:rPr>
              <a:t>(A+B+C)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(A+B+C)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(A+B+C)</a:t>
            </a:r>
          </a:p>
        </p:txBody>
      </p:sp>
      <p:sp>
        <p:nvSpPr>
          <p:cNvPr id="1111044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839683" y="1600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5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066800" y="1600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6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447800" y="1600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7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54690" y="2514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8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447800" y="2514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9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209800" y="2514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0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524000" y="3429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1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05000" y="3429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2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447800" y="4419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3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057400" y="4419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4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286000" y="4419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5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600200" y="5334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6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514600" y="5334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7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276600" y="5334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8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86200" y="5334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9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267200" y="5334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Some Definitions</a:t>
            </a:r>
          </a:p>
        </p:txBody>
      </p:sp>
    </p:spTree>
    <p:extLst>
      <p:ext uri="{BB962C8B-B14F-4D97-AF65-F5344CB8AC3E}">
        <p14:creationId xmlns:p14="http://schemas.microsoft.com/office/powerpoint/2010/main" val="3374410439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8596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2133600" y="2362200"/>
          <a:ext cx="44958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4" name="VISIO" r:id="rId6" imgW="1407240" imgH="714240" progId="Visio.Drawing.6">
                  <p:embed/>
                </p:oleObj>
              </mc:Choice>
              <mc:Fallback>
                <p:oleObj name="VISIO" r:id="rId6" imgW="1407240" imgH="714240" progId="Visio.Drawing.6">
                  <p:embed/>
                  <p:pic>
                    <p:nvPicPr>
                      <p:cNvPr id="8785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362200"/>
                        <a:ext cx="44958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Bubble Pushing</a:t>
            </a:r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990600"/>
            <a:ext cx="777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What is the Boolean expression for this circuit?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626623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4437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2057400" y="2401887"/>
          <a:ext cx="4419600" cy="224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8" name="VISIO" r:id="rId7" imgW="1407240" imgH="714240" progId="Visio.Drawing.6">
                  <p:embed/>
                </p:oleObj>
              </mc:Choice>
              <mc:Fallback>
                <p:oleObj name="VISIO" r:id="rId7" imgW="1407240" imgH="714240" progId="Visio.Drawing.6">
                  <p:embed/>
                  <p:pic>
                    <p:nvPicPr>
                      <p:cNvPr id="914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401887"/>
                        <a:ext cx="4419600" cy="224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443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990600"/>
            <a:ext cx="777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What is the Boolean expression for this circuit?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91443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0400" y="4953000"/>
            <a:ext cx="3048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</a:t>
            </a:r>
            <a:r>
              <a:rPr lang="en-US" sz="3200" i="1" dirty="0">
                <a:latin typeface="Times New Roman" pitchFamily="18" charset="0"/>
                <a:cs typeface="Arial" charset="0"/>
              </a:rPr>
              <a:t>AB</a:t>
            </a:r>
            <a:r>
              <a:rPr lang="en-US" sz="3200" dirty="0">
                <a:latin typeface="Times New Roman" pitchFamily="18" charset="0"/>
                <a:cs typeface="Arial" charset="0"/>
              </a:rPr>
              <a:t> + </a:t>
            </a:r>
            <a:r>
              <a:rPr lang="en-US" sz="3200" i="1" dirty="0">
                <a:latin typeface="Times New Roman" pitchFamily="18" charset="0"/>
                <a:cs typeface="Arial" charset="0"/>
              </a:rPr>
              <a:t>CD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Bubble Pushing</a:t>
            </a:r>
          </a:p>
        </p:txBody>
      </p:sp>
    </p:spTree>
    <p:extLst>
      <p:ext uri="{BB962C8B-B14F-4D97-AF65-F5344CB8AC3E}">
        <p14:creationId xmlns:p14="http://schemas.microsoft.com/office/powerpoint/2010/main" val="4288245113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7752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1828800" y="3124200"/>
          <a:ext cx="6289675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2" name="VISIO" r:id="rId6" imgW="2064600" imgH="771480" progId="Visio.Drawing.6">
                  <p:embed/>
                </p:oleObj>
              </mc:Choice>
              <mc:Fallback>
                <p:oleObj name="VISIO" r:id="rId6" imgW="2064600" imgH="771480" progId="Visio.Drawing.6">
                  <p:embed/>
                  <p:pic>
                    <p:nvPicPr>
                      <p:cNvPr id="9277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6289675" cy="23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774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8001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Begin at output, then work toward inputs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Push bubbles on final output back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Draw gates in a form so bubbles cancel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Bubble Pushing Rules</a:t>
            </a:r>
          </a:p>
        </p:txBody>
      </p:sp>
    </p:spTree>
    <p:extLst>
      <p:ext uri="{BB962C8B-B14F-4D97-AF65-F5344CB8AC3E}">
        <p14:creationId xmlns:p14="http://schemas.microsoft.com/office/powerpoint/2010/main" val="4153531600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877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2362200" y="1066800"/>
          <a:ext cx="440213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6" name="VISIO" r:id="rId5" imgW="2235960" imgH="2709000" progId="Visio.Drawing.6">
                  <p:embed/>
                </p:oleObj>
              </mc:Choice>
              <mc:Fallback>
                <p:oleObj name="VISIO" r:id="rId5" imgW="2235960" imgH="2709000" progId="Visio.Drawing.6">
                  <p:embed/>
                  <p:pic>
                    <p:nvPicPr>
                      <p:cNvPr id="9287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66800"/>
                        <a:ext cx="4402138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Bubble Pushing Example</a:t>
            </a:r>
          </a:p>
        </p:txBody>
      </p:sp>
    </p:spTree>
    <p:extLst>
      <p:ext uri="{BB962C8B-B14F-4D97-AF65-F5344CB8AC3E}">
        <p14:creationId xmlns:p14="http://schemas.microsoft.com/office/powerpoint/2010/main" val="132468261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0627" name="Object 3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2362200" y="914400"/>
          <a:ext cx="4150587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0" name="VISIO" r:id="rId5" imgW="2235960" imgH="2709000" progId="Visio.Drawing.6">
                  <p:embed/>
                </p:oleObj>
              </mc:Choice>
              <mc:Fallback>
                <p:oleObj name="VISIO" r:id="rId5" imgW="2235960" imgH="2709000" progId="Visio.Drawing.6">
                  <p:embed/>
                  <p:pic>
                    <p:nvPicPr>
                      <p:cNvPr id="1050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914400"/>
                        <a:ext cx="4150587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Bubble Pushing Example</a:t>
            </a:r>
          </a:p>
        </p:txBody>
      </p:sp>
    </p:spTree>
    <p:extLst>
      <p:ext uri="{BB962C8B-B14F-4D97-AF65-F5344CB8AC3E}">
        <p14:creationId xmlns:p14="http://schemas.microsoft.com/office/powerpoint/2010/main" val="2058325452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0627" name="Object 3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2362200" y="914400"/>
          <a:ext cx="4114800" cy="4985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4" name="VISIO" r:id="rId5" imgW="2235960" imgH="2709000" progId="Visio.Drawing.6">
                  <p:embed/>
                </p:oleObj>
              </mc:Choice>
              <mc:Fallback>
                <p:oleObj name="VISIO" r:id="rId5" imgW="2235960" imgH="2709000" progId="Visio.Drawing.6">
                  <p:embed/>
                  <p:pic>
                    <p:nvPicPr>
                      <p:cNvPr id="1050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914400"/>
                        <a:ext cx="4114800" cy="4985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Bubble Pushing Example</a:t>
            </a:r>
          </a:p>
        </p:txBody>
      </p:sp>
    </p:spTree>
    <p:extLst>
      <p:ext uri="{BB962C8B-B14F-4D97-AF65-F5344CB8AC3E}">
        <p14:creationId xmlns:p14="http://schemas.microsoft.com/office/powerpoint/2010/main" val="859000039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0627" name="Object 3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2362200" y="914400"/>
          <a:ext cx="40877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8" name="VISIO" r:id="rId5" imgW="2235960" imgH="2709000" progId="Visio.Drawing.6">
                  <p:embed/>
                </p:oleObj>
              </mc:Choice>
              <mc:Fallback>
                <p:oleObj name="VISIO" r:id="rId5" imgW="2235960" imgH="2709000" progId="Visio.Drawing.6">
                  <p:embed/>
                  <p:pic>
                    <p:nvPicPr>
                      <p:cNvPr id="1050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914400"/>
                        <a:ext cx="4087700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Bubble Pushing Example</a:t>
            </a:r>
          </a:p>
        </p:txBody>
      </p:sp>
    </p:spTree>
    <p:extLst>
      <p:ext uri="{BB962C8B-B14F-4D97-AF65-F5344CB8AC3E}">
        <p14:creationId xmlns:p14="http://schemas.microsoft.com/office/powerpoint/2010/main" val="1911284252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315200" cy="4953000"/>
          </a:xfrm>
        </p:spPr>
        <p:txBody>
          <a:bodyPr/>
          <a:lstStyle/>
          <a:p>
            <a:r>
              <a:rPr lang="en-US" sz="2400" dirty="0"/>
              <a:t>Two-level logic: ANDs followed by ORs</a:t>
            </a:r>
          </a:p>
          <a:p>
            <a:r>
              <a:rPr lang="en-US" sz="2400" dirty="0"/>
              <a:t>Example: </a:t>
            </a:r>
            <a:r>
              <a:rPr lang="en-US" sz="2400" i="1" dirty="0"/>
              <a:t>Y</a:t>
            </a:r>
            <a:r>
              <a:rPr lang="en-US" sz="2400" dirty="0"/>
              <a:t> = </a:t>
            </a:r>
            <a:r>
              <a:rPr lang="en-US" sz="2400" i="1" dirty="0"/>
              <a:t>ABC</a:t>
            </a:r>
            <a:r>
              <a:rPr lang="en-US" sz="2400" dirty="0"/>
              <a:t> + </a:t>
            </a:r>
            <a:r>
              <a:rPr lang="en-US" sz="2400" i="1" dirty="0"/>
              <a:t>ABC</a:t>
            </a:r>
            <a:r>
              <a:rPr lang="en-US" sz="2400" dirty="0"/>
              <a:t> + </a:t>
            </a:r>
            <a:r>
              <a:rPr lang="en-US" sz="2400" i="1" dirty="0"/>
              <a:t>ABC</a:t>
            </a:r>
          </a:p>
        </p:txBody>
      </p:sp>
      <p:graphicFrame>
        <p:nvGraphicFramePr>
          <p:cNvPr id="89907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1981200" y="2209800"/>
          <a:ext cx="5356240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2" name="VISIO" r:id="rId12" imgW="3041640" imgH="1914480" progId="Visio.Drawing.6">
                  <p:embed/>
                </p:oleObj>
              </mc:Choice>
              <mc:Fallback>
                <p:oleObj name="VISIO" r:id="rId12" imgW="3041640" imgH="1914480" progId="Visio.Drawing.6">
                  <p:embed/>
                  <p:pic>
                    <p:nvPicPr>
                      <p:cNvPr id="899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09800"/>
                        <a:ext cx="5356240" cy="337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9079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2004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1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4290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2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9718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3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9624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4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1910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5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7244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From Logic to Gates</a:t>
            </a:r>
          </a:p>
        </p:txBody>
      </p:sp>
    </p:spTree>
    <p:extLst>
      <p:ext uri="{BB962C8B-B14F-4D97-AF65-F5344CB8AC3E}">
        <p14:creationId xmlns:p14="http://schemas.microsoft.com/office/powerpoint/2010/main" val="906238852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3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7315200" cy="4953000"/>
          </a:xfrm>
        </p:spPr>
        <p:txBody>
          <a:bodyPr>
            <a:normAutofit/>
          </a:bodyPr>
          <a:lstStyle/>
          <a:p>
            <a:r>
              <a:rPr lang="en-US" dirty="0"/>
              <a:t>Inputs on the left (or top)</a:t>
            </a:r>
          </a:p>
          <a:p>
            <a:r>
              <a:rPr lang="en-US" dirty="0"/>
              <a:t>Outputs on right (or bottom)</a:t>
            </a:r>
          </a:p>
          <a:p>
            <a:r>
              <a:rPr lang="en-US" dirty="0"/>
              <a:t>Gates flow from left to right</a:t>
            </a:r>
          </a:p>
          <a:p>
            <a:r>
              <a:rPr lang="en-US" dirty="0"/>
              <a:t>Straight wires are best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Circuit Schematics Rules</a:t>
            </a:r>
          </a:p>
        </p:txBody>
      </p:sp>
    </p:spTree>
    <p:extLst>
      <p:ext uri="{BB962C8B-B14F-4D97-AF65-F5344CB8AC3E}">
        <p14:creationId xmlns:p14="http://schemas.microsoft.com/office/powerpoint/2010/main" val="2488142030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7315200" cy="4953000"/>
          </a:xfrm>
        </p:spPr>
        <p:txBody>
          <a:bodyPr>
            <a:normAutofit/>
          </a:bodyPr>
          <a:lstStyle/>
          <a:p>
            <a:r>
              <a:rPr lang="en-US" dirty="0"/>
              <a:t>Wires always connect at a T junction</a:t>
            </a:r>
          </a:p>
          <a:p>
            <a:r>
              <a:rPr lang="en-US" dirty="0"/>
              <a:t>A dot where wires cross indicates a connection between the wires</a:t>
            </a:r>
          </a:p>
          <a:p>
            <a:r>
              <a:rPr lang="en-US" dirty="0"/>
              <a:t>Wires crossing </a:t>
            </a:r>
            <a:r>
              <a:rPr lang="en-US" i="1" dirty="0"/>
              <a:t>without</a:t>
            </a:r>
            <a:r>
              <a:rPr lang="en-US" dirty="0"/>
              <a:t> a dot make no connection</a:t>
            </a:r>
          </a:p>
        </p:txBody>
      </p:sp>
      <p:graphicFrame>
        <p:nvGraphicFramePr>
          <p:cNvPr id="917514" name="Object 10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1136754" y="3546475"/>
          <a:ext cx="7391400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6" name="VISIO" r:id="rId6" imgW="3120840" imgH="915480" progId="Visio.Drawing.6">
                  <p:embed/>
                </p:oleObj>
              </mc:Choice>
              <mc:Fallback>
                <p:oleObj name="VISIO" r:id="rId6" imgW="3120840" imgH="915480" progId="Visio.Drawing.6">
                  <p:embed/>
                  <p:pic>
                    <p:nvPicPr>
                      <p:cNvPr id="9175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754" y="3546475"/>
                        <a:ext cx="7391400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Circuit Schematic Rules (cont.)</a:t>
            </a:r>
          </a:p>
        </p:txBody>
      </p:sp>
    </p:spTree>
    <p:extLst>
      <p:ext uri="{BB962C8B-B14F-4D97-AF65-F5344CB8AC3E}">
        <p14:creationId xmlns:p14="http://schemas.microsoft.com/office/powerpoint/2010/main" val="17497499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221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6019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F(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 =</a:t>
            </a:r>
            <a:endParaRPr lang="en-US" sz="24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Sum-of-Products (SOP) Form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514600" y="3962400"/>
          <a:ext cx="433217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0" name="VISIO" r:id="rId7" imgW="1766520" imgH="808560" progId="Visio.Drawing.6">
                  <p:embed/>
                </p:oleObj>
              </mc:Choice>
              <mc:Fallback>
                <p:oleObj name="VISIO" r:id="rId7" imgW="1766520" imgH="808560" progId="Visio.Drawing.6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4600" y="3962400"/>
                        <a:ext cx="4332174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9144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All equations can be written in SOP form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row has a </a:t>
            </a:r>
            <a:r>
              <a:rPr lang="en-US" sz="2800" b="1" dirty="0" err="1">
                <a:latin typeface="+mj-lt"/>
                <a:cs typeface="Arial" charset="0"/>
              </a:rPr>
              <a:t>minterm</a:t>
            </a:r>
            <a:endParaRPr lang="en-US" sz="2800" b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56119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6771" name="Object 3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/>
          </p:nvPr>
        </p:nvGraphicFramePr>
        <p:xfrm>
          <a:off x="4495800" y="1295400"/>
          <a:ext cx="4000500" cy="429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7" name="VISIO" r:id="rId7" imgW="1873440" imgH="2105640" progId="Visio.Drawing.6">
                  <p:embed/>
                </p:oleObj>
              </mc:Choice>
              <mc:Fallback>
                <p:oleObj name="VISIO" r:id="rId7" imgW="1873440" imgH="2105640" progId="Visio.Drawing.6">
                  <p:embed/>
                  <p:pic>
                    <p:nvPicPr>
                      <p:cNvPr id="1056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295400"/>
                        <a:ext cx="4000500" cy="429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Multiple-Output Circuits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219200" y="3086100"/>
          <a:ext cx="2865438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8" name="VISIO" r:id="rId9" imgW="1405800" imgH="1177920" progId="Visio.Drawing.6">
                  <p:embed/>
                </p:oleObj>
              </mc:Choice>
              <mc:Fallback>
                <p:oleObj name="VISIO" r:id="rId9" imgW="1405800" imgH="1177920" progId="Visio.Drawing.6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086100"/>
                        <a:ext cx="2865438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457200" y="990600"/>
            <a:ext cx="7315200" cy="4953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Example: </a:t>
            </a:r>
            <a:r>
              <a:rPr lang="en-US" b="1"/>
              <a:t>Priority Circuit</a:t>
            </a:r>
          </a:p>
          <a:p>
            <a:pPr marL="0" indent="0">
              <a:buFont typeface="Arial" pitchFamily="34" charset="0"/>
              <a:buNone/>
            </a:pPr>
            <a:r>
              <a:rPr lang="en-US" sz="2400"/>
              <a:t>     Output asserted </a:t>
            </a:r>
          </a:p>
          <a:p>
            <a:pPr marL="0" indent="0">
              <a:buFont typeface="Arial" pitchFamily="34" charset="0"/>
              <a:buNone/>
            </a:pPr>
            <a:r>
              <a:rPr lang="en-US" sz="2400"/>
              <a:t>     corresponding to most </a:t>
            </a:r>
          </a:p>
          <a:p>
            <a:pPr marL="0" indent="0">
              <a:buFont typeface="Arial" pitchFamily="34" charset="0"/>
              <a:buNone/>
            </a:pPr>
            <a:r>
              <a:rPr lang="en-US" sz="2400"/>
              <a:t>     significant TRUE input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3156735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6771" name="Object 3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/>
          </p:nvPr>
        </p:nvGraphicFramePr>
        <p:xfrm>
          <a:off x="4495800" y="1341437"/>
          <a:ext cx="4000500" cy="429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1" name="VISIO" r:id="rId7" imgW="1873440" imgH="2105640" progId="Visio.Drawing.6">
                  <p:embed/>
                </p:oleObj>
              </mc:Choice>
              <mc:Fallback>
                <p:oleObj name="VISIO" r:id="rId7" imgW="1873440" imgH="2105640" progId="Visio.Drawing.6">
                  <p:embed/>
                  <p:pic>
                    <p:nvPicPr>
                      <p:cNvPr id="1056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341437"/>
                        <a:ext cx="4000500" cy="429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72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/>
          </p:nvPr>
        </p:nvGraphicFramePr>
        <p:xfrm>
          <a:off x="1219200" y="3086100"/>
          <a:ext cx="2865438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2" name="VISIO" r:id="rId9" imgW="1405800" imgH="1177920" progId="Visio.Drawing.6">
                  <p:embed/>
                </p:oleObj>
              </mc:Choice>
              <mc:Fallback>
                <p:oleObj name="VISIO" r:id="rId9" imgW="1405800" imgH="1177920" progId="Visio.Drawing.6">
                  <p:embed/>
                  <p:pic>
                    <p:nvPicPr>
                      <p:cNvPr id="1056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086100"/>
                        <a:ext cx="2865438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6773" name="Rectangle 5"/>
          <p:cNvSpPr>
            <a:spLocks noGrp="1" noChangeArrowheads="1"/>
          </p:cNvSpPr>
          <p:nvPr>
            <p:ph type="body" sz="half" idx="4294967295"/>
            <p:custDataLst>
              <p:tags r:id="rId4"/>
            </p:custDataLst>
          </p:nvPr>
        </p:nvSpPr>
        <p:spPr>
          <a:xfrm>
            <a:off x="457200" y="990600"/>
            <a:ext cx="7315200" cy="4953000"/>
          </a:xfrm>
          <a:noFill/>
          <a:ln/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Example: </a:t>
            </a:r>
            <a:r>
              <a:rPr lang="en-US" b="1" dirty="0"/>
              <a:t>Priority Circuit</a:t>
            </a:r>
          </a:p>
          <a:p>
            <a:pPr marL="0" indent="0">
              <a:buNone/>
            </a:pPr>
            <a:r>
              <a:rPr lang="en-US" sz="2400" dirty="0"/>
              <a:t>     Output asserted </a:t>
            </a:r>
          </a:p>
          <a:p>
            <a:pPr marL="0" indent="0">
              <a:buNone/>
            </a:pPr>
            <a:r>
              <a:rPr lang="en-US" sz="2400" dirty="0"/>
              <a:t>     corresponding to most </a:t>
            </a:r>
          </a:p>
          <a:p>
            <a:pPr marL="0" indent="0">
              <a:buNone/>
            </a:pPr>
            <a:r>
              <a:rPr lang="en-US" sz="2400" dirty="0"/>
              <a:t>     significant TRUE input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Multiple-Output Circuits</a:t>
            </a:r>
          </a:p>
        </p:txBody>
      </p:sp>
    </p:spTree>
    <p:extLst>
      <p:ext uri="{BB962C8B-B14F-4D97-AF65-F5344CB8AC3E}">
        <p14:creationId xmlns:p14="http://schemas.microsoft.com/office/powerpoint/2010/main" val="1573814844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23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1295400" y="1447800"/>
          <a:ext cx="3594100" cy="385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5" name="VISIO" r:id="rId6" imgW="1873440" imgH="2105640" progId="Visio.Drawing.6">
                  <p:embed/>
                </p:oleObj>
              </mc:Choice>
              <mc:Fallback>
                <p:oleObj name="VISIO" r:id="rId6" imgW="1873440" imgH="2105640" progId="Visio.Drawing.6">
                  <p:embed/>
                  <p:pic>
                    <p:nvPicPr>
                      <p:cNvPr id="901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447800"/>
                        <a:ext cx="3594100" cy="385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2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5105400" y="1828800"/>
          <a:ext cx="3429000" cy="315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6" name="VISIO" r:id="rId8" imgW="1200240" imgH="1154520" progId="Visio.Drawing.6">
                  <p:embed/>
                </p:oleObj>
              </mc:Choice>
              <mc:Fallback>
                <p:oleObj name="VISIO" r:id="rId8" imgW="1200240" imgH="1154520" progId="Visio.Drawing.6">
                  <p:embed/>
                  <p:pic>
                    <p:nvPicPr>
                      <p:cNvPr id="901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28800"/>
                        <a:ext cx="3429000" cy="315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Priority Circuit Hardware</a:t>
            </a:r>
          </a:p>
        </p:txBody>
      </p:sp>
    </p:spTree>
    <p:extLst>
      <p:ext uri="{BB962C8B-B14F-4D97-AF65-F5344CB8AC3E}">
        <p14:creationId xmlns:p14="http://schemas.microsoft.com/office/powerpoint/2010/main" val="2795740594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2147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990600" y="1447800"/>
          <a:ext cx="3594100" cy="385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9" name="VISIO" r:id="rId6" imgW="1873440" imgH="2105640" progId="Visio.Drawing.6">
                  <p:embed/>
                </p:oleObj>
              </mc:Choice>
              <mc:Fallback>
                <p:oleObj name="VISIO" r:id="rId6" imgW="1873440" imgH="2105640" progId="Visio.Drawing.6">
                  <p:embed/>
                  <p:pic>
                    <p:nvPicPr>
                      <p:cNvPr id="902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7800"/>
                        <a:ext cx="3594100" cy="385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2148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4724400" y="2362200"/>
          <a:ext cx="4191000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0" name="VISIO" r:id="rId8" imgW="1913040" imgH="884520" progId="Visio.Drawing.6">
                  <p:embed/>
                </p:oleObj>
              </mc:Choice>
              <mc:Fallback>
                <p:oleObj name="VISIO" r:id="rId8" imgW="1913040" imgH="884520" progId="Visio.Drawing.6">
                  <p:embed/>
                  <p:pic>
                    <p:nvPicPr>
                      <p:cNvPr id="902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362200"/>
                        <a:ext cx="4191000" cy="193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Don’t Cares</a:t>
            </a:r>
          </a:p>
        </p:txBody>
      </p:sp>
    </p:spTree>
    <p:extLst>
      <p:ext uri="{BB962C8B-B14F-4D97-AF65-F5344CB8AC3E}">
        <p14:creationId xmlns:p14="http://schemas.microsoft.com/office/powerpoint/2010/main" val="3472814582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685800" y="1066800"/>
            <a:ext cx="7391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Contention:</a:t>
            </a:r>
            <a:r>
              <a:rPr lang="en-US" sz="2400" dirty="0"/>
              <a:t> circuit tries to drive output to 1 </a:t>
            </a:r>
            <a:r>
              <a:rPr lang="en-US" sz="2400" b="1" dirty="0"/>
              <a:t>and</a:t>
            </a:r>
            <a:r>
              <a:rPr lang="en-US" sz="2400" dirty="0"/>
              <a:t> 0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Actual value somewhere in between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Could be 0, 1, or in forbidden zone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Might change with voltage, temperature, time, noise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Often causes excessive power dissipation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Warnings: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Contention usually indicates a </a:t>
            </a:r>
            <a:r>
              <a:rPr lang="en-US" sz="2000" b="1" dirty="0"/>
              <a:t>bug</a:t>
            </a:r>
            <a:r>
              <a:rPr lang="en-US" sz="16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X </a:t>
            </a:r>
            <a:r>
              <a:rPr lang="en-US" sz="2000" dirty="0"/>
              <a:t>is used for </a:t>
            </a:r>
            <a:r>
              <a:rPr lang="en-US" sz="2000" b="1" dirty="0"/>
              <a:t>“don’t care” </a:t>
            </a:r>
            <a:r>
              <a:rPr lang="en-US" sz="2000" dirty="0"/>
              <a:t>and</a:t>
            </a:r>
            <a:r>
              <a:rPr lang="en-US" sz="2000" b="1" dirty="0"/>
              <a:t> contention </a:t>
            </a:r>
            <a:r>
              <a:rPr lang="en-US" sz="2000" dirty="0"/>
              <a:t>- look at the context to tell them apart.</a:t>
            </a:r>
          </a:p>
        </p:txBody>
      </p:sp>
      <p:graphicFrame>
        <p:nvGraphicFramePr>
          <p:cNvPr id="929797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/>
          </p:nvPr>
        </p:nvGraphicFramePr>
        <p:xfrm>
          <a:off x="3352800" y="2819400"/>
          <a:ext cx="32004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6" name="VISIO" r:id="rId6" imgW="1057320" imgH="607320" progId="Visio.Drawing.6">
                  <p:embed/>
                </p:oleObj>
              </mc:Choice>
              <mc:Fallback>
                <p:oleObj name="VISIO" r:id="rId6" imgW="1057320" imgH="607320" progId="Visio.Drawing.6">
                  <p:embed/>
                  <p:pic>
                    <p:nvPicPr>
                      <p:cNvPr id="9297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819400"/>
                        <a:ext cx="3200400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Contention: X</a:t>
            </a:r>
          </a:p>
        </p:txBody>
      </p:sp>
    </p:spTree>
    <p:extLst>
      <p:ext uri="{BB962C8B-B14F-4D97-AF65-F5344CB8AC3E}">
        <p14:creationId xmlns:p14="http://schemas.microsoft.com/office/powerpoint/2010/main" val="3329876409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914400"/>
            <a:ext cx="7543800" cy="4953000"/>
          </a:xfrm>
        </p:spPr>
        <p:txBody>
          <a:bodyPr/>
          <a:lstStyle/>
          <a:p>
            <a:r>
              <a:rPr lang="en-US" dirty="0"/>
              <a:t>Floating, high impedance, open, high Z</a:t>
            </a:r>
          </a:p>
          <a:p>
            <a:r>
              <a:rPr lang="en-US" dirty="0"/>
              <a:t>Floating output might be 0, 1, or somewhere in between</a:t>
            </a:r>
          </a:p>
          <a:p>
            <a:pPr lvl="1"/>
            <a:r>
              <a:rPr lang="en-US" sz="2400" dirty="0"/>
              <a:t>A voltmeter won’t indicate whether a node is floating</a:t>
            </a:r>
            <a:endParaRPr lang="en-US" sz="800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                                   </a:t>
            </a:r>
            <a:r>
              <a:rPr lang="en-US" sz="2400" b="1" dirty="0">
                <a:solidFill>
                  <a:srgbClr val="0070C0"/>
                </a:solidFill>
              </a:rPr>
              <a:t>Tristate Buffer</a:t>
            </a:r>
          </a:p>
        </p:txBody>
      </p:sp>
      <p:graphicFrame>
        <p:nvGraphicFramePr>
          <p:cNvPr id="930820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/>
          </p:nvPr>
        </p:nvGraphicFramePr>
        <p:xfrm>
          <a:off x="3048000" y="3276600"/>
          <a:ext cx="1810229" cy="2728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0" name="VISIO" r:id="rId6" imgW="828720" imgH="1305720" progId="Visio.Drawing.6">
                  <p:embed/>
                </p:oleObj>
              </mc:Choice>
              <mc:Fallback>
                <p:oleObj name="VISIO" r:id="rId6" imgW="828720" imgH="1305720" progId="Visio.Drawing.6">
                  <p:embed/>
                  <p:pic>
                    <p:nvPicPr>
                      <p:cNvPr id="9308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276600"/>
                        <a:ext cx="1810229" cy="27284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Floating: Z</a:t>
            </a:r>
          </a:p>
        </p:txBody>
      </p:sp>
    </p:spTree>
    <p:extLst>
      <p:ext uri="{BB962C8B-B14F-4D97-AF65-F5344CB8AC3E}">
        <p14:creationId xmlns:p14="http://schemas.microsoft.com/office/powerpoint/2010/main" val="3298151287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381000" y="1066800"/>
            <a:ext cx="64770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Floating nodes are used in </a:t>
            </a:r>
            <a:r>
              <a:rPr lang="en-US" dirty="0" err="1"/>
              <a:t>tristate</a:t>
            </a:r>
            <a:r>
              <a:rPr lang="en-US" dirty="0"/>
              <a:t> busses</a:t>
            </a:r>
          </a:p>
          <a:p>
            <a:pPr lvl="1"/>
            <a:r>
              <a:rPr lang="en-US" sz="2600" dirty="0"/>
              <a:t>Many different drivers</a:t>
            </a:r>
          </a:p>
          <a:p>
            <a:pPr lvl="1"/>
            <a:r>
              <a:rPr lang="en-US" sz="2600" dirty="0"/>
              <a:t>Exactly one is active at once</a:t>
            </a:r>
          </a:p>
        </p:txBody>
      </p:sp>
      <p:graphicFrame>
        <p:nvGraphicFramePr>
          <p:cNvPr id="1058820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6200775" y="1219200"/>
          <a:ext cx="2257425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4" name="VISIO" r:id="rId6" imgW="1143000" imgH="2238120" progId="Visio.Drawing.6">
                  <p:embed/>
                </p:oleObj>
              </mc:Choice>
              <mc:Fallback>
                <p:oleObj name="VISIO" r:id="rId6" imgW="1143000" imgH="2238120" progId="Visio.Drawing.6">
                  <p:embed/>
                  <p:pic>
                    <p:nvPicPr>
                      <p:cNvPr id="10588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775" y="1219200"/>
                        <a:ext cx="2257425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Tristate Busses</a:t>
            </a:r>
          </a:p>
        </p:txBody>
      </p:sp>
    </p:spTree>
    <p:extLst>
      <p:ext uri="{BB962C8B-B14F-4D97-AF65-F5344CB8AC3E}">
        <p14:creationId xmlns:p14="http://schemas.microsoft.com/office/powerpoint/2010/main" val="342259150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1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8153400" cy="1752600"/>
          </a:xfrm>
        </p:spPr>
        <p:txBody>
          <a:bodyPr>
            <a:noAutofit/>
          </a:bodyPr>
          <a:lstStyle/>
          <a:p>
            <a:r>
              <a:rPr lang="en-US" dirty="0"/>
              <a:t>Boolean expressions can be minimized by combining terms</a:t>
            </a:r>
          </a:p>
          <a:p>
            <a:r>
              <a:rPr lang="en-US" dirty="0"/>
              <a:t>K-maps minimize equations graphically</a:t>
            </a:r>
          </a:p>
          <a:p>
            <a:r>
              <a:rPr lang="en-US" i="1" dirty="0"/>
              <a:t>PA</a:t>
            </a:r>
            <a:r>
              <a:rPr lang="en-US" dirty="0"/>
              <a:t> + </a:t>
            </a:r>
            <a:r>
              <a:rPr lang="en-US" i="1" dirty="0"/>
              <a:t>PA</a:t>
            </a:r>
            <a:r>
              <a:rPr lang="en-US" dirty="0"/>
              <a:t> = </a:t>
            </a:r>
            <a:r>
              <a:rPr lang="en-US" i="1" dirty="0"/>
              <a:t>P</a:t>
            </a:r>
            <a:endParaRPr lang="en-US" dirty="0"/>
          </a:p>
        </p:txBody>
      </p:sp>
      <p:graphicFrame>
        <p:nvGraphicFramePr>
          <p:cNvPr id="918535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685800" y="3886200"/>
          <a:ext cx="8077200" cy="2106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8" name="VISIO" r:id="rId7" imgW="4889520" imgH="1274760" progId="Visio.Drawing.6">
                  <p:embed/>
                </p:oleObj>
              </mc:Choice>
              <mc:Fallback>
                <p:oleObj name="VISIO" r:id="rId7" imgW="4889520" imgH="1274760" progId="Visio.Drawing.6">
                  <p:embed/>
                  <p:pic>
                    <p:nvPicPr>
                      <p:cNvPr id="9185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86200"/>
                        <a:ext cx="8077200" cy="2106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8534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362200" y="2895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Karnaugh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Maps (K-Maps)</a:t>
            </a:r>
          </a:p>
        </p:txBody>
      </p:sp>
    </p:spTree>
    <p:extLst>
      <p:ext uri="{BB962C8B-B14F-4D97-AF65-F5344CB8AC3E}">
        <p14:creationId xmlns:p14="http://schemas.microsoft.com/office/powerpoint/2010/main" val="2169790636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9557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3771900" y="2974731"/>
          <a:ext cx="3810000" cy="231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9" name="VISIO" r:id="rId9" imgW="1746000" imgH="1060200" progId="Visio.Drawing.6">
                  <p:embed/>
                </p:oleObj>
              </mc:Choice>
              <mc:Fallback>
                <p:oleObj name="VISIO" r:id="rId9" imgW="1746000" imgH="1060200" progId="Visio.Drawing.6">
                  <p:embed/>
                  <p:pic>
                    <p:nvPicPr>
                      <p:cNvPr id="9195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2974731"/>
                        <a:ext cx="3810000" cy="231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9563" name="Object 11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1485900" y="3127131"/>
          <a:ext cx="178593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0" name="VISIO" r:id="rId11" imgW="948960" imgH="1174680" progId="Visio.Drawing.6">
                  <p:embed/>
                </p:oleObj>
              </mc:Choice>
              <mc:Fallback>
                <p:oleObj name="VISIO" r:id="rId11" imgW="948960" imgH="1174680" progId="Visio.Drawing.6">
                  <p:embed/>
                  <p:pic>
                    <p:nvPicPr>
                      <p:cNvPr id="9195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3127131"/>
                        <a:ext cx="1785938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9559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990600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Circle 1’s in adjacent squares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In Boolean expression, include only literals whose true and complement form are </a:t>
            </a:r>
            <a:r>
              <a:rPr lang="en-US" sz="3200" b="1" i="1" dirty="0">
                <a:latin typeface="+mj-lt"/>
                <a:cs typeface="Arial" charset="0"/>
              </a:rPr>
              <a:t>not</a:t>
            </a:r>
            <a:r>
              <a:rPr lang="en-US" sz="3200" dirty="0">
                <a:latin typeface="+mj-lt"/>
                <a:cs typeface="Arial" charset="0"/>
              </a:rPr>
              <a:t> in the circle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  <a:cs typeface="Arial" charset="0"/>
            </a:endParaRPr>
          </a:p>
          <a:p>
            <a:pPr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+mj-lt"/>
                <a:cs typeface="Arial" charset="0"/>
              </a:rPr>
              <a:t>                                                   Y</a:t>
            </a:r>
            <a:r>
              <a:rPr lang="en-US" sz="2400" b="1" dirty="0">
                <a:latin typeface="+mj-lt"/>
                <a:cs typeface="Arial" charset="0"/>
              </a:rPr>
              <a:t> = </a:t>
            </a:r>
            <a:r>
              <a:rPr lang="en-US" sz="2400" b="1" i="1" dirty="0">
                <a:latin typeface="+mj-lt"/>
                <a:cs typeface="Arial" charset="0"/>
              </a:rPr>
              <a:t>AB</a:t>
            </a:r>
          </a:p>
        </p:txBody>
      </p:sp>
      <p:sp>
        <p:nvSpPr>
          <p:cNvPr id="919561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610100" y="5413131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62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381500" y="5413131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K-Map</a:t>
            </a:r>
          </a:p>
        </p:txBody>
      </p:sp>
    </p:spTree>
    <p:extLst>
      <p:ext uri="{BB962C8B-B14F-4D97-AF65-F5344CB8AC3E}">
        <p14:creationId xmlns:p14="http://schemas.microsoft.com/office/powerpoint/2010/main" val="3645586090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19200"/>
            <a:ext cx="7696200" cy="4525963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Complement: </a:t>
            </a:r>
            <a:r>
              <a:rPr lang="en-US" dirty="0"/>
              <a:t>variable with a bar over it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70C0"/>
                </a:solidFill>
              </a:rPr>
              <a:t>    </a:t>
            </a:r>
            <a:r>
              <a:rPr lang="en-US" b="1" i="1" dirty="0">
                <a:solidFill>
                  <a:srgbClr val="0070C0"/>
                </a:solidFill>
              </a:rPr>
              <a:t>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i="1" dirty="0">
                <a:solidFill>
                  <a:srgbClr val="0070C0"/>
                </a:solidFill>
              </a:rPr>
              <a:t>B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i="1" dirty="0">
                <a:solidFill>
                  <a:srgbClr val="0070C0"/>
                </a:solidFill>
              </a:rPr>
              <a:t>C</a:t>
            </a:r>
          </a:p>
          <a:p>
            <a:r>
              <a:rPr lang="en-US" b="1" dirty="0"/>
              <a:t>Literal: </a:t>
            </a:r>
            <a:r>
              <a:rPr lang="en-US" dirty="0"/>
              <a:t>variable or its complement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70C0"/>
                </a:solidFill>
              </a:rPr>
              <a:t>    </a:t>
            </a:r>
            <a:r>
              <a:rPr lang="en-US" b="1" i="1" dirty="0">
                <a:solidFill>
                  <a:srgbClr val="0070C0"/>
                </a:solidFill>
              </a:rPr>
              <a:t>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i="1" dirty="0">
                <a:solidFill>
                  <a:srgbClr val="0070C0"/>
                </a:solidFill>
              </a:rPr>
              <a:t>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i="1" dirty="0">
                <a:solidFill>
                  <a:srgbClr val="0070C0"/>
                </a:solidFill>
              </a:rPr>
              <a:t>B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i="1" dirty="0">
                <a:solidFill>
                  <a:srgbClr val="0070C0"/>
                </a:solidFill>
              </a:rPr>
              <a:t>B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i="1" dirty="0">
                <a:solidFill>
                  <a:srgbClr val="0070C0"/>
                </a:solidFill>
              </a:rPr>
              <a:t>C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i="1" dirty="0">
                <a:solidFill>
                  <a:srgbClr val="0070C0"/>
                </a:solidFill>
              </a:rPr>
              <a:t>C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/>
              <a:t>Implicant</a:t>
            </a:r>
            <a:r>
              <a:rPr lang="en-US" b="1" dirty="0"/>
              <a:t>: </a:t>
            </a:r>
            <a:r>
              <a:rPr lang="en-US" dirty="0"/>
              <a:t>product of literals</a:t>
            </a:r>
          </a:p>
          <a:p>
            <a:pPr>
              <a:buFontTx/>
              <a:buNone/>
            </a:pPr>
            <a:r>
              <a:rPr lang="en-US" dirty="0"/>
              <a:t>    </a:t>
            </a:r>
            <a:r>
              <a:rPr lang="en-US" b="1" i="1" dirty="0">
                <a:solidFill>
                  <a:srgbClr val="0070C0"/>
                </a:solidFill>
              </a:rPr>
              <a:t>ABC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i="1" dirty="0">
                <a:solidFill>
                  <a:srgbClr val="0070C0"/>
                </a:solidFill>
              </a:rPr>
              <a:t>AC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i="1" dirty="0">
                <a:solidFill>
                  <a:srgbClr val="0070C0"/>
                </a:solidFill>
              </a:rPr>
              <a:t>BC</a:t>
            </a:r>
          </a:p>
          <a:p>
            <a:r>
              <a:rPr lang="en-US" sz="3600" b="1" dirty="0"/>
              <a:t>Prime </a:t>
            </a:r>
            <a:r>
              <a:rPr lang="en-US" sz="3600" b="1" dirty="0" err="1"/>
              <a:t>implicant</a:t>
            </a:r>
            <a:r>
              <a:rPr lang="en-US" sz="3600" b="1" dirty="0"/>
              <a:t>:</a:t>
            </a:r>
            <a:r>
              <a:rPr lang="en-US" dirty="0"/>
              <a:t> </a:t>
            </a:r>
            <a:r>
              <a:rPr lang="en-US" dirty="0" err="1"/>
              <a:t>implicant</a:t>
            </a:r>
            <a:r>
              <a:rPr lang="en-US" dirty="0"/>
              <a:t> corresponding to the largest circle in a K-map</a:t>
            </a:r>
          </a:p>
        </p:txBody>
      </p:sp>
      <p:sp>
        <p:nvSpPr>
          <p:cNvPr id="921604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247124" y="1884786"/>
            <a:ext cx="1524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5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408924" y="1884786"/>
            <a:ext cx="1524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6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89924" y="1884786"/>
            <a:ext cx="1524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7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429000" y="2971800"/>
            <a:ext cx="1524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8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427586" y="2971800"/>
            <a:ext cx="1524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9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237793" y="2971800"/>
            <a:ext cx="1524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10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628193" y="4075924"/>
            <a:ext cx="1524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11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242038" y="4075924"/>
            <a:ext cx="1524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K-Map Definitions</a:t>
            </a:r>
          </a:p>
        </p:txBody>
      </p:sp>
    </p:spTree>
    <p:extLst>
      <p:ext uri="{BB962C8B-B14F-4D97-AF65-F5344CB8AC3E}">
        <p14:creationId xmlns:p14="http://schemas.microsoft.com/office/powerpoint/2010/main" val="232761164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17821</TotalTime>
  <Words>4031</Words>
  <Application>Microsoft Macintosh PowerPoint</Application>
  <PresentationFormat>On-screen Show (4:3)</PresentationFormat>
  <Paragraphs>1026</Paragraphs>
  <Slides>114</Slides>
  <Notes>114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21" baseType="lpstr">
      <vt:lpstr>ＭＳ Ｐゴシック</vt:lpstr>
      <vt:lpstr>Arial</vt:lpstr>
      <vt:lpstr>Arial Black</vt:lpstr>
      <vt:lpstr>Calibri</vt:lpstr>
      <vt:lpstr>Times New Roman</vt:lpstr>
      <vt:lpstr>Office Theme</vt:lpstr>
      <vt:lpstr>VISIO</vt:lpstr>
      <vt:lpstr>Lecture 2:  Combinational Logic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Sum-of-Products Form</vt:lpstr>
      <vt:lpstr>Sum-of-Products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SOP &amp; POS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Microsoft Office User</cp:lastModifiedBy>
  <cp:revision>138</cp:revision>
  <cp:lastPrinted>2018-01-16T16:40:17Z</cp:lastPrinted>
  <dcterms:created xsi:type="dcterms:W3CDTF">2012-08-07T04:56:47Z</dcterms:created>
  <dcterms:modified xsi:type="dcterms:W3CDTF">2019-09-11T13:08:36Z</dcterms:modified>
</cp:coreProperties>
</file>