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tags/tag16.xml" ContentType="application/vnd.openxmlformats-officedocument.presentationml.tags+xml"/>
  <Override PartName="/ppt/notesSlides/notesSlide18.xml" ContentType="application/vnd.openxmlformats-officedocument.presentationml.notesSlide+xml"/>
  <Override PartName="/ppt/tags/tag17.xml" ContentType="application/vnd.openxmlformats-officedocument.presentationml.tags+xml"/>
  <Override PartName="/ppt/notesSlides/notesSlide19.xml" ContentType="application/vnd.openxmlformats-officedocument.presentationml.notesSlide+xml"/>
  <Override PartName="/ppt/tags/tag18.xml" ContentType="application/vnd.openxmlformats-officedocument.presentationml.tags+xml"/>
  <Override PartName="/ppt/notesSlides/notesSlide20.xml" ContentType="application/vnd.openxmlformats-officedocument.presentationml.notesSlide+xml"/>
  <Override PartName="/ppt/tags/tag19.xml" ContentType="application/vnd.openxmlformats-officedocument.presentationml.tags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tags/tag22.xml" ContentType="application/vnd.openxmlformats-officedocument.presentationml.tags+xml"/>
  <Override PartName="/ppt/notesSlides/notesSlide24.xml" ContentType="application/vnd.openxmlformats-officedocument.presentationml.notesSlide+xml"/>
  <Override PartName="/ppt/tags/tag23.xml" ContentType="application/vnd.openxmlformats-officedocument.presentationml.tags+xml"/>
  <Override PartName="/ppt/notesSlides/notesSlide25.xml" ContentType="application/vnd.openxmlformats-officedocument.presentationml.notesSlide+xml"/>
  <Override PartName="/ppt/tags/tag24.xml" ContentType="application/vnd.openxmlformats-officedocument.presentationml.tags+xml"/>
  <Override PartName="/ppt/notesSlides/notesSlide26.xml" ContentType="application/vnd.openxmlformats-officedocument.presentationml.notesSlide+xml"/>
  <Override PartName="/ppt/tags/tag25.xml" ContentType="application/vnd.openxmlformats-officedocument.presentationml.tags+xml"/>
  <Override PartName="/ppt/notesSlides/notesSlide2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84" r:id="rId2"/>
    <p:sldId id="385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642" r:id="rId11"/>
    <p:sldId id="646" r:id="rId12"/>
    <p:sldId id="406" r:id="rId13"/>
    <p:sldId id="407" r:id="rId14"/>
    <p:sldId id="408" r:id="rId15"/>
    <p:sldId id="409" r:id="rId16"/>
    <p:sldId id="410" r:id="rId17"/>
    <p:sldId id="411" r:id="rId18"/>
    <p:sldId id="648" r:id="rId19"/>
    <p:sldId id="649" r:id="rId20"/>
    <p:sldId id="650" r:id="rId21"/>
    <p:sldId id="412" r:id="rId22"/>
    <p:sldId id="413" r:id="rId23"/>
    <p:sldId id="664" r:id="rId24"/>
    <p:sldId id="540" r:id="rId25"/>
    <p:sldId id="665" r:id="rId26"/>
    <p:sldId id="414" r:id="rId27"/>
    <p:sldId id="586" r:id="rId28"/>
    <p:sldId id="415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88" autoAdjust="0"/>
    <p:restoredTop sz="90787" autoAdjust="0"/>
  </p:normalViewPr>
  <p:slideViewPr>
    <p:cSldViewPr>
      <p:cViewPr varScale="1">
        <p:scale>
          <a:sx n="96" d="100"/>
          <a:sy n="96" d="100"/>
        </p:scale>
        <p:origin x="52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10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08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11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1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B377D0-3401-4DB7-96DB-6B7BE03ABE96}" type="slidenum">
              <a:rPr lang="en-US"/>
              <a:pPr/>
              <a:t>12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7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D2DB2-BA90-4463-B0A8-AE12B0A66EE8}" type="slidenum">
              <a:rPr lang="en-US"/>
              <a:pPr/>
              <a:t>13</a:t>
            </a:fld>
            <a:endParaRPr lang="en-US"/>
          </a:p>
        </p:txBody>
      </p:sp>
      <p:sp>
        <p:nvSpPr>
          <p:cNvPr id="136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6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C829F-7ED2-40C6-BF34-D0B3FCC86EBA}" type="slidenum">
              <a:rPr lang="en-US"/>
              <a:pPr/>
              <a:t>14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07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C4C82-1E05-4440-9F7E-6FAEB2EAAE75}" type="slidenum">
              <a:rPr lang="en-US"/>
              <a:pPr/>
              <a:t>15</a:t>
            </a:fld>
            <a:endParaRPr lang="en-US"/>
          </a:p>
        </p:txBody>
      </p:sp>
      <p:sp>
        <p:nvSpPr>
          <p:cNvPr id="136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5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22678-56B4-4083-93DF-293C377DC8BB}" type="slidenum">
              <a:rPr lang="en-US"/>
              <a:pPr/>
              <a:t>16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49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17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82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18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93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19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62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72405B-27BD-44F4-A341-1CD560017CD2}" type="slidenum">
              <a:rPr lang="en-US"/>
              <a:pPr/>
              <a:t>20</a:t>
            </a:fld>
            <a:endParaRPr lang="en-US"/>
          </a:p>
        </p:txBody>
      </p:sp>
      <p:sp>
        <p:nvSpPr>
          <p:cNvPr id="136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28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268C7-9330-4FF6-B88E-8F9390C46787}" type="slidenum">
              <a:rPr lang="en-US"/>
              <a:pPr/>
              <a:t>21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80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22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48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23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06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24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3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04A31-E7AA-49B9-AB13-6ACD4B3FFBA8}" type="slidenum">
              <a:rPr lang="en-US"/>
              <a:pPr/>
              <a:t>25</a:t>
            </a:fld>
            <a:endParaRPr lang="en-US"/>
          </a:p>
        </p:txBody>
      </p:sp>
      <p:sp>
        <p:nvSpPr>
          <p:cNvPr id="137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77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CE9A0-E7EE-465F-A9E2-2A09D0577B70}" type="slidenum">
              <a:rPr lang="en-US"/>
              <a:pPr/>
              <a:t>26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5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CE9A0-E7EE-465F-A9E2-2A09D0577B70}" type="slidenum">
              <a:rPr lang="en-US"/>
              <a:pPr/>
              <a:t>27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30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40A60-4161-4AA9-B4A0-BB2E25B9069F}" type="slidenum">
              <a:rPr lang="en-US"/>
              <a:pPr/>
              <a:t>28</a:t>
            </a:fld>
            <a:endParaRPr lang="en-US"/>
          </a:p>
        </p:txBody>
      </p:sp>
      <p:sp>
        <p:nvSpPr>
          <p:cNvPr id="137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6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A12898-5B80-4728-A62A-50D6A1DE6BF0}" type="slidenum">
              <a:rPr lang="en-US"/>
              <a:pPr/>
              <a:t>3</a:t>
            </a:fld>
            <a:endParaRPr lang="en-US"/>
          </a:p>
        </p:txBody>
      </p:sp>
      <p:sp>
        <p:nvSpPr>
          <p:cNvPr id="135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2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A02A9-81E7-4FC0-8A31-24B525F14208}" type="slidenum">
              <a:rPr lang="en-US"/>
              <a:pPr/>
              <a:t>4</a:t>
            </a:fld>
            <a:endParaRPr lang="en-US"/>
          </a:p>
        </p:txBody>
      </p:sp>
      <p:sp>
        <p:nvSpPr>
          <p:cNvPr id="135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C739A-9C17-47CD-9F20-15742CBE6C74}" type="slidenum">
              <a:rPr lang="en-US"/>
              <a:pPr/>
              <a:t>5</a:t>
            </a:fld>
            <a:endParaRPr lang="en-US"/>
          </a:p>
        </p:txBody>
      </p:sp>
      <p:sp>
        <p:nvSpPr>
          <p:cNvPr id="135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1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6671D-A8C6-47B3-A75A-9352EA65CFB7}" type="slidenum">
              <a:rPr lang="en-US"/>
              <a:pPr/>
              <a:t>6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2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1A6FD-BBE4-472C-9682-C83E0F98297A}" type="slidenum">
              <a:rPr lang="en-US"/>
              <a:pPr/>
              <a:t>7</a:t>
            </a:fld>
            <a:endParaRPr lang="en-US"/>
          </a:p>
        </p:txBody>
      </p:sp>
      <p:sp>
        <p:nvSpPr>
          <p:cNvPr id="135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0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5DF1D-A0E9-436D-A100-376B78C97228}" type="slidenum">
              <a:rPr lang="en-US"/>
              <a:pPr/>
              <a:t>8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55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125141-5B24-4BAE-9559-A86E56479F27}" type="slidenum">
              <a:rPr lang="en-US"/>
              <a:pPr/>
              <a:t>9</a:t>
            </a:fld>
            <a:endParaRPr lang="en-US"/>
          </a:p>
        </p:txBody>
      </p:sp>
      <p:sp>
        <p:nvSpPr>
          <p:cNvPr id="136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99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19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E0733-E7CE-8A4B-993C-38564D01BA3B}"/>
              </a:ext>
            </a:extLst>
          </p:cNvPr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11/9/19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222.vsdx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Visio_Drawing333.vsdx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Visio_Drawing444.vsdx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Visio_Drawing555.vsdx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Visio_Drawing666.vsdx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Visio_Drawing777.vsdx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Visio_Drawing888.vsdx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Visio_Drawing8881.vsdx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Visio_Drawing8882.vsdx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Visio_Drawing111111.vsdx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Visio_Drawing121212.vsdx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Visio_Drawing131313.vsdx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Visio_Drawing141414.vsdx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Visio_Drawing1414143.vsdx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2.emf"/><Relationship Id="rId2" Type="http://schemas.openxmlformats.org/officeDocument/2006/relationships/tags" Target="../tags/tag26.xml"/><Relationship Id="rId1" Type="http://schemas.openxmlformats.org/officeDocument/2006/relationships/vmlDrawing" Target="../drawings/vmlDrawing16.vml"/><Relationship Id="rId6" Type="http://schemas.openxmlformats.org/officeDocument/2006/relationships/package" Target="../embeddings/Microsoft_Visio_Drawing161616.vsdx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Visio_Drawing111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524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19: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Single Cycle</a:t>
            </a:r>
            <a:b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Processor Datapath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7818D-043C-5041-8E5C-3EE514FA6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Datapath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ARM Processor</a:t>
            </a:r>
          </a:p>
        </p:txBody>
      </p:sp>
    </p:spTree>
    <p:extLst>
      <p:ext uri="{BB962C8B-B14F-4D97-AF65-F5344CB8AC3E}">
        <p14:creationId xmlns:p14="http://schemas.microsoft.com/office/powerpoint/2010/main" val="119530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/>
              <a:t>Datapath</a:t>
            </a:r>
            <a:r>
              <a:rPr lang="en-US" b="1" dirty="0"/>
              <a:t>: </a:t>
            </a:r>
            <a:r>
              <a:rPr lang="en-US" dirty="0"/>
              <a:t>start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LDR</a:t>
            </a:r>
            <a:r>
              <a:rPr lang="en-US" dirty="0"/>
              <a:t> instruction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Example:  	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LDR R1, [R2, #5]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			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ARM Processor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643665"/>
            <a:ext cx="85820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41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STEP 1: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Fetch instruction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2057400"/>
          <a:ext cx="7444377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Visio" r:id="rId5" imgW="4248049" imgH="1000057" progId="Visio.Drawing.15">
                  <p:embed/>
                </p:oleObj>
              </mc:Choice>
              <mc:Fallback>
                <p:oleObj name="Visio" r:id="rId5" imgW="4248049" imgH="10000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057400"/>
                        <a:ext cx="7444377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fetch</a:t>
            </a:r>
          </a:p>
        </p:txBody>
      </p:sp>
    </p:spTree>
    <p:extLst>
      <p:ext uri="{BB962C8B-B14F-4D97-AF65-F5344CB8AC3E}">
        <p14:creationId xmlns:p14="http://schemas.microsoft.com/office/powerpoint/2010/main" val="1564657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2: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 source operands from RF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2000" y="1981200"/>
          <a:ext cx="7759244" cy="1826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Visio" r:id="rId5" imgW="4248049" imgH="1000057" progId="Visio.Drawing.15">
                  <p:embed/>
                </p:oleObj>
              </mc:Choice>
              <mc:Fallback>
                <p:oleObj name="Visio" r:id="rId5" imgW="4248049" imgH="10000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1981200"/>
                        <a:ext cx="7759244" cy="1826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Reg</a:t>
            </a:r>
            <a:r>
              <a:rPr lang="en-US" sz="4400" dirty="0">
                <a:solidFill>
                  <a:schemeClr val="bg1"/>
                </a:solidFill>
              </a:rPr>
              <a:t> Read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196198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3: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Extend the immediate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1905000"/>
          <a:ext cx="723089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Visio" r:id="rId5" imgW="4248049" imgH="1342957" progId="Visio.Drawing.15">
                  <p:embed/>
                </p:oleObj>
              </mc:Choice>
              <mc:Fallback>
                <p:oleObj name="Visio" r:id="rId5" imgW="4248049" imgH="13429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7230893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Immed</a:t>
            </a:r>
            <a:r>
              <a:rPr lang="en-US" sz="4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1077123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4: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Compute the memory address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2000" y="1676400"/>
          <a:ext cx="7552267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Visio" r:id="rId5" imgW="4248049" imgH="1457257" progId="Visio.Drawing.15">
                  <p:embed/>
                </p:oleObj>
              </mc:Choice>
              <mc:Fallback>
                <p:oleObj name="Visio" r:id="rId5" imgW="4248049" imgH="14572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1676400"/>
                        <a:ext cx="7552267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400" dirty="0">
                <a:solidFill>
                  <a:schemeClr val="bg1"/>
                </a:solidFill>
              </a:rPr>
              <a:t> Address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101998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81217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5562600"/>
            <a:ext cx="2803973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LDR Rd, [Rn, imm12]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5: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Read data from memory and write it back to register file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2038350"/>
          <a:ext cx="7187309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Visio" r:id="rId6" imgW="4714959" imgH="1562100" progId="Visio.Drawing.15">
                  <p:embed/>
                </p:oleObj>
              </mc:Choice>
              <mc:Fallback>
                <p:oleObj name="Visio" r:id="rId6" imgW="4714959" imgH="15621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2038350"/>
                        <a:ext cx="7187309" cy="238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99536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</a:t>
            </a:r>
            <a:r>
              <a:rPr lang="en-US" sz="4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LDR</a:t>
            </a:r>
            <a:r>
              <a:rPr lang="en-US" sz="4200" dirty="0">
                <a:solidFill>
                  <a:schemeClr val="bg1"/>
                </a:solidFill>
              </a:rPr>
              <a:t> Mem Read</a:t>
            </a:r>
          </a:p>
        </p:txBody>
      </p:sp>
    </p:spTree>
    <p:extLst>
      <p:ext uri="{BB962C8B-B14F-4D97-AF65-F5344CB8AC3E}">
        <p14:creationId xmlns:p14="http://schemas.microsoft.com/office/powerpoint/2010/main" val="2499281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848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STEP 6: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Determine address of next instruction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1905000"/>
          <a:ext cx="7210309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6" name="Visio" r:id="rId5" imgW="4886241" imgH="1562100" progId="Visio.Drawing.15">
                  <p:embed/>
                </p:oleObj>
              </mc:Choice>
              <mc:Fallback>
                <p:oleObj name="Visio" r:id="rId5" imgW="4886241" imgH="15621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7210309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PC Increment</a:t>
            </a:r>
          </a:p>
        </p:txBody>
      </p:sp>
    </p:spTree>
    <p:extLst>
      <p:ext uri="{BB962C8B-B14F-4D97-AF65-F5344CB8AC3E}">
        <p14:creationId xmlns:p14="http://schemas.microsoft.com/office/powerpoint/2010/main" val="4204576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PC can be source/destination of instruction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3200400"/>
          <a:ext cx="75619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Visio" r:id="rId5" imgW="5000608" imgH="1562100" progId="Visio.Drawing.15">
                  <p:embed/>
                </p:oleObj>
              </mc:Choice>
              <mc:Fallback>
                <p:oleObj name="Visio" r:id="rId5" imgW="5000608" imgH="1562100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56192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Access to PC</a:t>
            </a:r>
          </a:p>
        </p:txBody>
      </p:sp>
    </p:spTree>
    <p:extLst>
      <p:ext uri="{BB962C8B-B14F-4D97-AF65-F5344CB8AC3E}">
        <p14:creationId xmlns:p14="http://schemas.microsoft.com/office/powerpoint/2010/main" val="167680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PC can be source/destination of instruction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Source: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R15 must be available in Register File</a:t>
            </a:r>
          </a:p>
          <a:p>
            <a:pPr lvl="1"/>
            <a:r>
              <a:rPr lang="en-US" sz="2000" b="1" dirty="0"/>
              <a:t>PC </a:t>
            </a:r>
            <a:r>
              <a:rPr lang="en-US" sz="2000" dirty="0"/>
              <a:t>is read as the current</a:t>
            </a:r>
            <a:r>
              <a:rPr lang="en-US" sz="2000" b="1" dirty="0"/>
              <a:t> PC plus 8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3200400"/>
          <a:ext cx="75619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4" name="Visio" r:id="rId5" imgW="5000608" imgH="1562100" progId="Visio.Drawing.15">
                  <p:embed/>
                </p:oleObj>
              </mc:Choice>
              <mc:Fallback>
                <p:oleObj name="Visio" r:id="rId5" imgW="5000608" imgH="1562100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56192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Access to PC</a:t>
            </a:r>
          </a:p>
        </p:txBody>
      </p:sp>
    </p:spTree>
    <p:extLst>
      <p:ext uri="{BB962C8B-B14F-4D97-AF65-F5344CB8AC3E}">
        <p14:creationId xmlns:p14="http://schemas.microsoft.com/office/powerpoint/2010/main" val="34299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/>
              <a:t>Single Cycle Processor Datapath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19</a:t>
            </a:r>
          </a:p>
        </p:txBody>
      </p:sp>
    </p:spTree>
    <p:extLst>
      <p:ext uri="{BB962C8B-B14F-4D97-AF65-F5344CB8AC3E}">
        <p14:creationId xmlns:p14="http://schemas.microsoft.com/office/powerpoint/2010/main" val="631983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9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PC can be source/destination of instruction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Source: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R15 must be available in Register File</a:t>
            </a:r>
          </a:p>
          <a:p>
            <a:pPr lvl="1"/>
            <a:r>
              <a:rPr lang="en-US" sz="2000" b="1" dirty="0"/>
              <a:t>PC </a:t>
            </a:r>
            <a:r>
              <a:rPr lang="en-US" sz="2000" dirty="0"/>
              <a:t>is read as the current</a:t>
            </a:r>
            <a:r>
              <a:rPr lang="en-US" sz="2000" b="1" dirty="0"/>
              <a:t> PC plus 8</a:t>
            </a:r>
          </a:p>
          <a:p>
            <a:r>
              <a:rPr lang="en-US" sz="2400" b="1" dirty="0">
                <a:solidFill>
                  <a:srgbClr val="0070C0"/>
                </a:solidFill>
              </a:rPr>
              <a:t>Destination: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Be able to write result to PC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3200400"/>
          <a:ext cx="7561921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Visio" r:id="rId5" imgW="5000608" imgH="1562100" progId="Visio.Drawing.15">
                  <p:embed/>
                </p:oleObj>
              </mc:Choice>
              <mc:Fallback>
                <p:oleObj name="Visio" r:id="rId5" imgW="5000608" imgH="1562100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3200400"/>
                        <a:ext cx="7561921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76200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Access to PC</a:t>
            </a:r>
          </a:p>
        </p:txBody>
      </p:sp>
    </p:spTree>
    <p:extLst>
      <p:ext uri="{BB962C8B-B14F-4D97-AF65-F5344CB8AC3E}">
        <p14:creationId xmlns:p14="http://schemas.microsoft.com/office/powerpoint/2010/main" val="351229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Expand </a:t>
            </a:r>
            <a:r>
              <a:rPr lang="en-US" b="1" dirty="0" err="1">
                <a:solidFill>
                  <a:srgbClr val="0070C0"/>
                </a:solidFill>
              </a:rPr>
              <a:t>datapath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to handle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dirty="0"/>
              <a:t>:</a:t>
            </a:r>
          </a:p>
          <a:p>
            <a:r>
              <a:rPr lang="en-US" sz="2400" dirty="0"/>
              <a:t>Write data in </a:t>
            </a:r>
            <a:r>
              <a:rPr lang="en-US" sz="2400" dirty="0">
                <a:latin typeface="Courier New" pitchFamily="49" charset="0"/>
              </a:rPr>
              <a:t>Rd</a:t>
            </a:r>
            <a:r>
              <a:rPr lang="en-US" sz="2400" dirty="0"/>
              <a:t> to memory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96991" y="1995488"/>
          <a:ext cx="7356409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Visio" r:id="rId5" imgW="5000608" imgH="1647757" progId="Visio.Drawing.15">
                  <p:embed/>
                </p:oleObj>
              </mc:Choice>
              <mc:Fallback>
                <p:oleObj name="Visio" r:id="rId5" imgW="5000608" imgH="1647757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6991" y="1995488"/>
                        <a:ext cx="7356409" cy="242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</a:rPr>
              <a:t>Datapath</a:t>
            </a:r>
            <a:r>
              <a:rPr lang="en-US" sz="4400" dirty="0">
                <a:solidFill>
                  <a:schemeClr val="bg1"/>
                </a:solidFill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95800"/>
            <a:ext cx="6500812" cy="12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5577183"/>
            <a:ext cx="280397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 Rd, [Rn, imm12]</a:t>
            </a:r>
          </a:p>
        </p:txBody>
      </p:sp>
    </p:spTree>
    <p:extLst>
      <p:ext uri="{BB962C8B-B14F-4D97-AF65-F5344CB8AC3E}">
        <p14:creationId xmlns:p14="http://schemas.microsoft.com/office/powerpoint/2010/main" val="783689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With</a:t>
            </a:r>
            <a:r>
              <a:rPr lang="en-US" sz="2400" b="1" dirty="0">
                <a:solidFill>
                  <a:srgbClr val="0070C0"/>
                </a:solidFill>
              </a:rPr>
              <a:t> immediate </a:t>
            </a:r>
            <a:r>
              <a:rPr lang="en-US" sz="2400" b="1" dirty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Read from </a:t>
            </a:r>
            <a:r>
              <a:rPr lang="en-US" sz="2000" dirty="0">
                <a:latin typeface="Courier New" pitchFamily="49" charset="0"/>
              </a:rPr>
              <a:t>Rn</a:t>
            </a:r>
            <a:r>
              <a:rPr lang="en-US" sz="2000" dirty="0"/>
              <a:t> and </a:t>
            </a:r>
            <a:r>
              <a:rPr lang="en-US" sz="2000" dirty="0">
                <a:latin typeface="Courier New" pitchFamily="49" charset="0"/>
              </a:rPr>
              <a:t>Imm8</a:t>
            </a:r>
            <a:r>
              <a:rPr lang="en-US" sz="2000" dirty="0">
                <a:latin typeface="+mj-lt"/>
              </a:rPr>
              <a:t> (</a:t>
            </a:r>
            <a:r>
              <a:rPr lang="en-US" sz="2000" i="1" dirty="0" err="1">
                <a:latin typeface="+mj-lt"/>
              </a:rPr>
              <a:t>ImmSrc</a:t>
            </a:r>
            <a:r>
              <a:rPr lang="en-US" sz="2000" dirty="0">
                <a:latin typeface="+mj-lt"/>
              </a:rPr>
              <a:t> chooses the zero-extended </a:t>
            </a:r>
            <a:r>
              <a:rPr lang="en-US" sz="2000" dirty="0">
                <a:latin typeface="Courier New" pitchFamily="49" charset="0"/>
              </a:rPr>
              <a:t>Imm8</a:t>
            </a:r>
            <a:r>
              <a:rPr lang="en-US" sz="2000" dirty="0">
                <a:latin typeface="+mj-lt"/>
              </a:rPr>
              <a:t> instead of </a:t>
            </a:r>
            <a:r>
              <a:rPr lang="en-US" sz="2000" dirty="0">
                <a:latin typeface="Courier New" pitchFamily="49" charset="0"/>
              </a:rPr>
              <a:t>Imm12</a:t>
            </a:r>
            <a:r>
              <a:rPr lang="en-US" sz="2000" dirty="0">
                <a:latin typeface="+mj-lt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>
                <a:latin typeface="Courier New" pitchFamily="49" charset="0"/>
              </a:rPr>
              <a:t>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Data-processing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9045" y="3048000"/>
            <a:ext cx="8643540" cy="2818630"/>
            <a:chOff x="309045" y="3044950"/>
            <a:chExt cx="8643540" cy="2818630"/>
          </a:xfrm>
        </p:grpSpPr>
        <p:pic>
          <p:nvPicPr>
            <p:cNvPr id="7" name="Picture 6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45" y="3044950"/>
              <a:ext cx="8492817" cy="2818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992985" y="4051554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0100" y="4596215"/>
              <a:ext cx="1766630" cy="122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987227" y="5449568"/>
            <a:ext cx="23903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Rd, Rn, imm8</a:t>
            </a:r>
          </a:p>
        </p:txBody>
      </p:sp>
    </p:spTree>
    <p:extLst>
      <p:ext uri="{BB962C8B-B14F-4D97-AF65-F5344CB8AC3E}">
        <p14:creationId xmlns:p14="http://schemas.microsoft.com/office/powerpoint/2010/main" val="408193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With</a:t>
            </a:r>
            <a:r>
              <a:rPr lang="en-US" sz="2400" b="1" dirty="0">
                <a:solidFill>
                  <a:srgbClr val="0070C0"/>
                </a:solidFill>
              </a:rPr>
              <a:t> immediate </a:t>
            </a:r>
            <a:r>
              <a:rPr lang="en-US" sz="2400" b="1" dirty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Read from </a:t>
            </a:r>
            <a:r>
              <a:rPr lang="en-US" sz="2000" dirty="0">
                <a:latin typeface="Courier New" pitchFamily="49" charset="0"/>
              </a:rPr>
              <a:t>Rn</a:t>
            </a:r>
            <a:r>
              <a:rPr lang="en-US" sz="2000" dirty="0"/>
              <a:t> and </a:t>
            </a:r>
            <a:r>
              <a:rPr lang="en-US" sz="2000" dirty="0">
                <a:latin typeface="Courier New" pitchFamily="49" charset="0"/>
              </a:rPr>
              <a:t>Imm8</a:t>
            </a:r>
            <a:r>
              <a:rPr lang="en-US" sz="2000" dirty="0">
                <a:latin typeface="+mj-lt"/>
              </a:rPr>
              <a:t> (</a:t>
            </a:r>
            <a:r>
              <a:rPr lang="en-US" sz="2000" i="1" dirty="0" err="1">
                <a:latin typeface="+mj-lt"/>
              </a:rPr>
              <a:t>ImmSrc</a:t>
            </a:r>
            <a:r>
              <a:rPr lang="en-US" sz="2000" dirty="0">
                <a:latin typeface="+mj-lt"/>
              </a:rPr>
              <a:t> chooses the zero-extended </a:t>
            </a:r>
            <a:r>
              <a:rPr lang="en-US" sz="2000" dirty="0">
                <a:latin typeface="Courier New" pitchFamily="49" charset="0"/>
              </a:rPr>
              <a:t>Imm8</a:t>
            </a:r>
            <a:r>
              <a:rPr lang="en-US" sz="2000" dirty="0">
                <a:latin typeface="+mj-lt"/>
              </a:rPr>
              <a:t> instead of </a:t>
            </a:r>
            <a:r>
              <a:rPr lang="en-US" sz="2000" dirty="0">
                <a:latin typeface="Courier New" pitchFamily="49" charset="0"/>
              </a:rPr>
              <a:t>Imm12</a:t>
            </a:r>
            <a:r>
              <a:rPr lang="en-US" sz="2000" dirty="0">
                <a:latin typeface="+mj-lt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>
                <a:latin typeface="Courier New" pitchFamily="49" charset="0"/>
              </a:rPr>
              <a:t>Rd</a:t>
            </a:r>
            <a:endParaRPr lang="en-US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38200" y="2895600"/>
          <a:ext cx="7567449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895600"/>
                        <a:ext cx="7567449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Data-processing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7227" y="5449568"/>
            <a:ext cx="239039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Rd, Rn, imm8</a:t>
            </a:r>
          </a:p>
        </p:txBody>
      </p:sp>
    </p:spTree>
    <p:extLst>
      <p:ext uri="{BB962C8B-B14F-4D97-AF65-F5344CB8AC3E}">
        <p14:creationId xmlns:p14="http://schemas.microsoft.com/office/powerpoint/2010/main" val="977383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With </a:t>
            </a:r>
            <a:r>
              <a:rPr lang="en-US" sz="2400" b="1" dirty="0">
                <a:solidFill>
                  <a:srgbClr val="0070C0"/>
                </a:solidFill>
              </a:rPr>
              <a:t>register </a:t>
            </a:r>
            <a:r>
              <a:rPr lang="en-US" sz="2400" b="1" dirty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Read from </a:t>
            </a:r>
            <a:r>
              <a:rPr lang="en-US" sz="2000" dirty="0">
                <a:latin typeface="Courier New" pitchFamily="49" charset="0"/>
              </a:rPr>
              <a:t>Rn</a:t>
            </a:r>
            <a:r>
              <a:rPr lang="en-US" sz="2000" dirty="0"/>
              <a:t> and </a:t>
            </a:r>
            <a:r>
              <a:rPr lang="en-US" sz="2000" dirty="0">
                <a:latin typeface="Courier New" pitchFamily="49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(instead of </a:t>
            </a:r>
            <a:r>
              <a:rPr lang="en-US" sz="2000" dirty="0">
                <a:latin typeface="Courier New" pitchFamily="49" charset="0"/>
              </a:rPr>
              <a:t>Imm8)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>
                <a:latin typeface="Courier New" pitchFamily="49" charset="0"/>
              </a:rPr>
              <a:t>Rd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Data-processing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9045" y="2315255"/>
            <a:ext cx="8727817" cy="3548325"/>
            <a:chOff x="309045" y="2315255"/>
            <a:chExt cx="8727817" cy="3548325"/>
          </a:xfrm>
        </p:grpSpPr>
        <p:grpSp>
          <p:nvGrpSpPr>
            <p:cNvPr id="14" name="Group 13"/>
            <p:cNvGrpSpPr/>
            <p:nvPr/>
          </p:nvGrpSpPr>
          <p:grpSpPr>
            <a:xfrm>
              <a:off x="309045" y="3044950"/>
              <a:ext cx="8727817" cy="2818630"/>
              <a:chOff x="309045" y="3044950"/>
              <a:chExt cx="8727817" cy="2818630"/>
            </a:xfrm>
          </p:grpSpPr>
          <p:pic>
            <p:nvPicPr>
              <p:cNvPr id="16" name="Picture 6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45" y="3044950"/>
                <a:ext cx="8492817" cy="2818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5892171" y="4611428"/>
                <a:ext cx="3144691" cy="1244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071266" y="3298720"/>
                <a:ext cx="1478592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453845" y="4477125"/>
                <a:ext cx="230431" cy="8983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00960" y="4611428"/>
                <a:ext cx="182423" cy="1617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992985" y="2315255"/>
              <a:ext cx="2959600" cy="1731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987227" y="5449568"/>
            <a:ext cx="2114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Rd, Rn, Rm</a:t>
            </a:r>
          </a:p>
        </p:txBody>
      </p:sp>
    </p:spTree>
    <p:extLst>
      <p:ext uri="{BB962C8B-B14F-4D97-AF65-F5344CB8AC3E}">
        <p14:creationId xmlns:p14="http://schemas.microsoft.com/office/powerpoint/2010/main" val="658179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609600" y="1143000"/>
            <a:ext cx="76962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/>
              <a:t>With </a:t>
            </a:r>
            <a:r>
              <a:rPr lang="en-US" sz="2400" b="1" dirty="0">
                <a:solidFill>
                  <a:srgbClr val="0070C0"/>
                </a:solidFill>
              </a:rPr>
              <a:t>register </a:t>
            </a:r>
            <a:r>
              <a:rPr lang="en-US" sz="2400" b="1" dirty="0"/>
              <a:t>Src2: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Read from </a:t>
            </a:r>
            <a:r>
              <a:rPr lang="en-US" sz="2000" dirty="0">
                <a:latin typeface="Courier New" pitchFamily="49" charset="0"/>
              </a:rPr>
              <a:t>Rn</a:t>
            </a:r>
            <a:r>
              <a:rPr lang="en-US" sz="2000" dirty="0"/>
              <a:t> and </a:t>
            </a:r>
            <a:r>
              <a:rPr lang="en-US" sz="2000" dirty="0">
                <a:latin typeface="Courier New" pitchFamily="49" charset="0"/>
              </a:rPr>
              <a:t>Rm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(instead of </a:t>
            </a:r>
            <a:r>
              <a:rPr lang="en-US" sz="2000" dirty="0">
                <a:latin typeface="Courier New" pitchFamily="49" charset="0"/>
              </a:rPr>
              <a:t>Imm8)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</a:t>
            </a:r>
            <a:r>
              <a:rPr lang="en-US" sz="2000" i="1" dirty="0" err="1"/>
              <a:t>ALUResult</a:t>
            </a:r>
            <a:r>
              <a:rPr lang="en-US" sz="2000" dirty="0"/>
              <a:t> to register file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Write to </a:t>
            </a:r>
            <a:r>
              <a:rPr lang="en-US" sz="2000" dirty="0">
                <a:latin typeface="Courier New" pitchFamily="49" charset="0"/>
              </a:rPr>
              <a:t>Rd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62000" y="2743200"/>
          <a:ext cx="7774371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0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2743200"/>
                        <a:ext cx="7774371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8759"/>
            <a:ext cx="883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Single-Cycle </a:t>
            </a:r>
            <a:r>
              <a:rPr lang="en-US" sz="4200" dirty="0" err="1">
                <a:solidFill>
                  <a:schemeClr val="bg1"/>
                </a:solidFill>
              </a:rPr>
              <a:t>Datapath</a:t>
            </a:r>
            <a:r>
              <a:rPr lang="en-US" sz="4200" dirty="0">
                <a:solidFill>
                  <a:schemeClr val="bg1"/>
                </a:solidFill>
              </a:rPr>
              <a:t>: Data-processing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295519" y="5449568"/>
            <a:ext cx="211468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ADD Rd, Rn, Rm</a:t>
            </a:r>
          </a:p>
        </p:txBody>
      </p:sp>
    </p:spTree>
    <p:extLst>
      <p:ext uri="{BB962C8B-B14F-4D97-AF65-F5344CB8AC3E}">
        <p14:creationId xmlns:p14="http://schemas.microsoft.com/office/powerpoint/2010/main" val="3674223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latin typeface="+mj-lt"/>
              </a:rPr>
              <a:t>Calculate branch target address: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+mj-lt"/>
              </a:rPr>
              <a:t>     		BTA = (</a:t>
            </a:r>
            <a:r>
              <a:rPr lang="en-US" sz="2000" i="1" dirty="0" err="1">
                <a:latin typeface="+mj-lt"/>
                <a:cs typeface="Courier New" panose="02070309020205020404" pitchFamily="49" charset="0"/>
              </a:rPr>
              <a:t>ExtImm</a:t>
            </a:r>
            <a:r>
              <a:rPr lang="en-US" sz="2000" dirty="0">
                <a:latin typeface="+mj-lt"/>
              </a:rPr>
              <a:t>) + (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PC </a:t>
            </a:r>
            <a:r>
              <a:rPr lang="en-US" sz="2000" dirty="0">
                <a:latin typeface="+mj-lt"/>
              </a:rPr>
              <a:t>+ 8)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i="1" dirty="0">
                <a:latin typeface="+mj-lt"/>
              </a:rPr>
              <a:t>	  	</a:t>
            </a:r>
            <a:r>
              <a:rPr lang="en-US" sz="2000" i="1" dirty="0" err="1">
                <a:latin typeface="+mj-lt"/>
              </a:rPr>
              <a:t>ExtImm</a:t>
            </a:r>
            <a:r>
              <a:rPr lang="en-US" sz="2000" i="1" dirty="0">
                <a:latin typeface="+mj-lt"/>
              </a:rPr>
              <a:t> = </a:t>
            </a:r>
            <a:r>
              <a:rPr lang="en-US" sz="2000" dirty="0">
                <a:latin typeface="+mj-lt"/>
                <a:cs typeface="Courier New" panose="02070309020205020404" pitchFamily="49" charset="0"/>
              </a:rPr>
              <a:t>Imm24</a:t>
            </a:r>
            <a:r>
              <a:rPr lang="en-US" sz="2000" i="1" dirty="0">
                <a:latin typeface="+mj-lt"/>
              </a:rPr>
              <a:t> &lt;&lt; 2 </a:t>
            </a:r>
            <a:r>
              <a:rPr lang="en-US" sz="2000" dirty="0">
                <a:latin typeface="+mj-lt"/>
              </a:rPr>
              <a:t>and sign-extended</a:t>
            </a:r>
            <a:r>
              <a:rPr lang="en-US" sz="2000" i="1" dirty="0">
                <a:latin typeface="+mj-lt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38200" y="2217419"/>
          <a:ext cx="7543800" cy="2430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4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200" y="2217419"/>
                        <a:ext cx="7543800" cy="2430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60" y="4648200"/>
            <a:ext cx="5290740" cy="112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400" y="5525768"/>
            <a:ext cx="1149674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Label</a:t>
            </a:r>
          </a:p>
        </p:txBody>
      </p:sp>
    </p:spTree>
    <p:extLst>
      <p:ext uri="{BB962C8B-B14F-4D97-AF65-F5344CB8AC3E}">
        <p14:creationId xmlns:p14="http://schemas.microsoft.com/office/powerpoint/2010/main" val="1234256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Datapath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: </a:t>
            </a:r>
            <a:r>
              <a:rPr lang="en-US" sz="4400" dirty="0" err="1">
                <a:solidFill>
                  <a:schemeClr val="bg1"/>
                </a:solidFill>
                <a:latin typeface="+mj-lt"/>
                <a:cs typeface="Courier New" pitchFamily="49" charset="0"/>
              </a:rPr>
              <a:t>ExtImm</a:t>
            </a:r>
            <a:endParaRPr lang="en-US" sz="4400" dirty="0">
              <a:solidFill>
                <a:schemeClr val="bg1"/>
              </a:solidFill>
              <a:latin typeface="+mj-lt"/>
              <a:cs typeface="Courier New" pitchFamily="49" charset="0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1676400" y="4191000"/>
          <a:ext cx="5486400" cy="1341120"/>
        </p:xfrm>
        <a:graphic>
          <a:graphicData uri="http://schemas.openxmlformats.org/drawingml/2006/table">
            <a:tbl>
              <a:tblPr/>
              <a:tblGrid>
                <a:gridCol w="1219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ImmSrc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ExtImm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{24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b0, Instr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7:0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Zero-extended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imm8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{20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’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b0, Instr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11:0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Zero-extended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imm12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{6{Instr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}, Instr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23:0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}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Sign-extended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Courier New" panose="02070309020205020404" pitchFamily="49" charset="0"/>
                        </a:rPr>
                        <a:t>imm24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6850" y="1219200"/>
          <a:ext cx="87503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8" name="Visio" r:id="rId5" imgW="5143567" imgH="1657485" progId="Visio.Drawing.15">
                  <p:embed/>
                </p:oleObj>
              </mc:Choice>
              <mc:Fallback>
                <p:oleObj name="Visio" r:id="rId5" imgW="5143567" imgH="1657485" progId="Visio.Drawing.15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1219200"/>
                        <a:ext cx="87503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785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83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ARM Processor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557439" y="1143000"/>
          <a:ext cx="8230961" cy="438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Visio" r:id="rId6" imgW="5010049" imgH="2667000" progId="Visio.Drawing.15">
                  <p:embed/>
                </p:oleObj>
              </mc:Choice>
              <mc:Fallback>
                <p:oleObj name="Visio" r:id="rId6" imgW="5010049" imgH="26670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439" y="1143000"/>
                        <a:ext cx="8230961" cy="438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125412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609600" y="1219200"/>
            <a:ext cx="51816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Microarchitecture: </a:t>
            </a:r>
            <a:r>
              <a:rPr lang="en-US" dirty="0"/>
              <a:t>how to implement an architecture in hardware</a:t>
            </a:r>
          </a:p>
          <a:p>
            <a:pPr>
              <a:lnSpc>
                <a:spcPct val="90000"/>
              </a:lnSpc>
            </a:pPr>
            <a:r>
              <a:rPr lang="en-US" dirty="0"/>
              <a:t>Processor:</a:t>
            </a:r>
          </a:p>
          <a:p>
            <a:pPr lvl="1">
              <a:lnSpc>
                <a:spcPct val="90000"/>
              </a:lnSpc>
            </a:pPr>
            <a:r>
              <a:rPr lang="en-US" sz="2600" b="1" dirty="0" err="1">
                <a:solidFill>
                  <a:srgbClr val="0070C0"/>
                </a:solidFill>
              </a:rPr>
              <a:t>Datapath</a:t>
            </a:r>
            <a:r>
              <a:rPr lang="en-US" sz="2600" b="1" dirty="0">
                <a:solidFill>
                  <a:srgbClr val="0070C0"/>
                </a:solidFill>
              </a:rPr>
              <a:t>: </a:t>
            </a:r>
            <a:r>
              <a:rPr lang="en-US" sz="2600" dirty="0"/>
              <a:t>functional blocks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Control: </a:t>
            </a:r>
            <a:r>
              <a:rPr lang="en-US" sz="2600" dirty="0"/>
              <a:t>control 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102387"/>
            <a:ext cx="1719062" cy="468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17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Multiple implementations for a single architecture: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Single-cycle:</a:t>
            </a:r>
            <a:r>
              <a:rPr lang="en-US" dirty="0"/>
              <a:t> Each instruction executes in a single cycle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rgbClr val="0070C0"/>
                </a:solidFill>
              </a:rPr>
              <a:t>Multicycle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r>
              <a:rPr lang="en-US" dirty="0"/>
              <a:t> Each instruction is broken up into series of shorter steps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70C0"/>
                </a:solidFill>
              </a:rPr>
              <a:t>Pipelined:</a:t>
            </a:r>
            <a:r>
              <a:rPr lang="en-US" dirty="0"/>
              <a:t> Each instruction broken up into series of steps &amp; multiple instructions execute at once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Microarchitecture</a:t>
            </a:r>
          </a:p>
        </p:txBody>
      </p:sp>
    </p:spTree>
    <p:extLst>
      <p:ext uri="{BB962C8B-B14F-4D97-AF65-F5344CB8AC3E}">
        <p14:creationId xmlns:p14="http://schemas.microsoft.com/office/powerpoint/2010/main" val="1451581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1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82296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500" b="1" dirty="0"/>
              <a:t>Program execution time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>
                <a:solidFill>
                  <a:srgbClr val="0070C0"/>
                </a:solidFill>
              </a:rPr>
              <a:t>Execution Time = (#instructions)(cycles/instruction)(seconds/cycle</a:t>
            </a:r>
            <a:r>
              <a:rPr lang="en-US" sz="2400" b="1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400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500" b="1" dirty="0"/>
              <a:t>Definitions: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CPI: Cycles/instruction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clock period: seconds/cycle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IPC: instructions/cycle = IPC</a:t>
            </a:r>
          </a:p>
          <a:p>
            <a:pPr>
              <a:lnSpc>
                <a:spcPct val="90000"/>
              </a:lnSpc>
            </a:pPr>
            <a:r>
              <a:rPr lang="en-US" sz="3500" b="1" dirty="0"/>
              <a:t>Challenge is to satisfy constraints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Power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Performance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Processor Performance</a:t>
            </a:r>
          </a:p>
        </p:txBody>
      </p:sp>
    </p:spTree>
    <p:extLst>
      <p:ext uri="{BB962C8B-B14F-4D97-AF65-F5344CB8AC3E}">
        <p14:creationId xmlns:p14="http://schemas.microsoft.com/office/powerpoint/2010/main" val="110572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Consider </a:t>
            </a:r>
            <a:r>
              <a:rPr lang="en-US" b="1" dirty="0">
                <a:solidFill>
                  <a:srgbClr val="0070C0"/>
                </a:solidFill>
              </a:rPr>
              <a:t>subset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of ARM instructions: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Data-processing instructions: </a:t>
            </a:r>
          </a:p>
          <a:p>
            <a:pPr lvl="2">
              <a:lnSpc>
                <a:spcPct val="90000"/>
              </a:lnSpc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ADD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SUB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AND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ORR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with register and immediate Src2, but </a:t>
            </a:r>
            <a:r>
              <a:rPr lang="en-US" sz="2000" b="1" dirty="0"/>
              <a:t>no shifts</a:t>
            </a:r>
            <a:r>
              <a:rPr lang="en-US" sz="2200" b="1" dirty="0">
                <a:latin typeface="Courier New" pitchFamily="49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Memory instructions: </a:t>
            </a:r>
          </a:p>
          <a:p>
            <a:pPr lvl="2">
              <a:lnSpc>
                <a:spcPct val="90000"/>
              </a:lnSpc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LDR</a:t>
            </a:r>
            <a:r>
              <a:rPr lang="en-US" sz="2200" b="1" dirty="0">
                <a:solidFill>
                  <a:srgbClr val="0070C0"/>
                </a:solidFill>
              </a:rPr>
              <a:t>, </a:t>
            </a: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STR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with </a:t>
            </a:r>
            <a:r>
              <a:rPr lang="en-US" sz="2200" b="1" dirty="0">
                <a:latin typeface="+mj-lt"/>
                <a:cs typeface="Times New Roman" panose="02020603050405020304" pitchFamily="18" charset="0"/>
              </a:rPr>
              <a:t>positive immediate offset</a:t>
            </a:r>
          </a:p>
          <a:p>
            <a:pPr lvl="1">
              <a:lnSpc>
                <a:spcPct val="90000"/>
              </a:lnSpc>
            </a:pPr>
            <a:r>
              <a:rPr lang="en-US" sz="2600" b="1" dirty="0"/>
              <a:t>Branch instructions: </a:t>
            </a:r>
          </a:p>
          <a:p>
            <a:pPr lvl="2">
              <a:lnSpc>
                <a:spcPct val="90000"/>
              </a:lnSpc>
            </a:pPr>
            <a:r>
              <a:rPr lang="en-US" sz="2200" b="1" dirty="0">
                <a:solidFill>
                  <a:srgbClr val="0070C0"/>
                </a:solidFill>
                <a:latin typeface="Courier New" pitchFamily="49" charset="0"/>
              </a:rPr>
              <a:t>B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Processor</a:t>
            </a:r>
          </a:p>
        </p:txBody>
      </p:sp>
    </p:spTree>
    <p:extLst>
      <p:ext uri="{BB962C8B-B14F-4D97-AF65-F5344CB8AC3E}">
        <p14:creationId xmlns:p14="http://schemas.microsoft.com/office/powerpoint/2010/main" val="163668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219200"/>
            <a:ext cx="7696200" cy="4953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Determines everything about a processor: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Architectural state: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16 registers (including PC)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Status register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Memory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Architectural State Elements</a:t>
            </a:r>
          </a:p>
        </p:txBody>
      </p:sp>
    </p:spTree>
    <p:extLst>
      <p:ext uri="{BB962C8B-B14F-4D97-AF65-F5344CB8AC3E}">
        <p14:creationId xmlns:p14="http://schemas.microsoft.com/office/powerpoint/2010/main" val="220460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849312" y="1447800"/>
          <a:ext cx="7304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Visio" r:id="rId4" imgW="3057441" imgH="1371600" progId="Visio.Drawing.15">
                  <p:embed/>
                </p:oleObj>
              </mc:Choice>
              <mc:Fallback>
                <p:oleObj name="Visio" r:id="rId4" imgW="3057441" imgH="1371600" progId="Visio.Drawing.15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9312" y="1447800"/>
                        <a:ext cx="7304088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ARM Architectural State Elements</a:t>
            </a:r>
          </a:p>
        </p:txBody>
      </p:sp>
    </p:spTree>
    <p:extLst>
      <p:ext uri="{BB962C8B-B14F-4D97-AF65-F5344CB8AC3E}">
        <p14:creationId xmlns:p14="http://schemas.microsoft.com/office/powerpoint/2010/main" val="286231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533400" y="1143000"/>
            <a:ext cx="769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Datapath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Control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Single-Cycle ARM Processor</a:t>
            </a:r>
          </a:p>
        </p:txBody>
      </p:sp>
    </p:spTree>
    <p:extLst>
      <p:ext uri="{BB962C8B-B14F-4D97-AF65-F5344CB8AC3E}">
        <p14:creationId xmlns:p14="http://schemas.microsoft.com/office/powerpoint/2010/main" val="17889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17125</TotalTime>
  <Words>654</Words>
  <Application>Microsoft Macintosh PowerPoint</Application>
  <PresentationFormat>On-screen Show (4:3)</PresentationFormat>
  <Paragraphs>156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Arial Black</vt:lpstr>
      <vt:lpstr>Calibri</vt:lpstr>
      <vt:lpstr>Courier New</vt:lpstr>
      <vt:lpstr>Times New Roman</vt:lpstr>
      <vt:lpstr>Office Theme</vt:lpstr>
      <vt:lpstr>Visio</vt:lpstr>
      <vt:lpstr>Lecture 19:  Single Cycle Processor Datapath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117</cp:revision>
  <cp:lastPrinted>2018-01-16T16:40:17Z</cp:lastPrinted>
  <dcterms:created xsi:type="dcterms:W3CDTF">2012-08-07T04:56:47Z</dcterms:created>
  <dcterms:modified xsi:type="dcterms:W3CDTF">2019-11-09T13:49:11Z</dcterms:modified>
</cp:coreProperties>
</file>