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6.xml" ContentType="application/vnd.openxmlformats-officedocument.presentationml.notesSlide+xml"/>
  <Override PartName="/ppt/tags/tag36.xml" ContentType="application/vnd.openxmlformats-officedocument.presentationml.tags+xml"/>
  <Override PartName="/ppt/notesSlides/notesSlide1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4.xml" ContentType="application/vnd.openxmlformats-officedocument.presentationml.notesSlide+xml"/>
  <Override PartName="/ppt/tags/tag65.xml" ContentType="application/vnd.openxmlformats-officedocument.presentationml.tags+xml"/>
  <Override PartName="/ppt/notesSlides/notesSlide2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6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8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9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30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2.xml" ContentType="application/vnd.openxmlformats-officedocument.presentationml.notesSlide+xml"/>
  <Override PartName="/ppt/tags/tag87.xml" ContentType="application/vnd.openxmlformats-officedocument.presentationml.tags+xml"/>
  <Override PartName="/ppt/notesSlides/notesSlide33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4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5.xml" ContentType="application/vnd.openxmlformats-officedocument.presentationml.notesSlide+xml"/>
  <Override PartName="/ppt/tags/tag95.xml" ContentType="application/vnd.openxmlformats-officedocument.presentationml.tags+xml"/>
  <Override PartName="/ppt/notesSlides/notesSlide36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37.xml" ContentType="application/vnd.openxmlformats-officedocument.presentationml.notesSlide+xml"/>
  <Override PartName="/ppt/tags/tag98.xml" ContentType="application/vnd.openxmlformats-officedocument.presentationml.tags+xml"/>
  <Override PartName="/ppt/notesSlides/notesSlide3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9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40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41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42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43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44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45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46.xml" ContentType="application/vnd.openxmlformats-officedocument.presentationml.notesSlide+xml"/>
  <Override PartName="/ppt/tags/tag118.xml" ContentType="application/vnd.openxmlformats-officedocument.presentationml.tags+xml"/>
  <Override PartName="/ppt/notesSlides/notesSlide47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48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49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50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51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52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53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54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55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56.xml" ContentType="application/vnd.openxmlformats-officedocument.presentationml.notesSlide+xml"/>
  <Override PartName="/ppt/tags/tag144.xml" ContentType="application/vnd.openxmlformats-officedocument.presentationml.tags+xml"/>
  <Override PartName="/ppt/notesSlides/notesSlide57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58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59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60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61.xml" ContentType="application/vnd.openxmlformats-officedocument.presentationml.notesSlide+xml"/>
  <Override PartName="/ppt/tags/tag155.xml" ContentType="application/vnd.openxmlformats-officedocument.presentationml.tags+xml"/>
  <Override PartName="/ppt/notesSlides/notesSlide62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63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64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65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66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67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68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69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70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71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72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73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74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75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76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77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78.xml" ContentType="application/vnd.openxmlformats-officedocument.presentationml.notesSlide+xml"/>
  <Override PartName="/ppt/tags/tag216.xml" ContentType="application/vnd.openxmlformats-officedocument.presentationml.tags+xml"/>
  <Override PartName="/ppt/notesSlides/notesSlide79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80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81.xml" ContentType="application/vnd.openxmlformats-officedocument.presentationml.notesSlide+xml"/>
  <Override PartName="/ppt/tags/tag224.xml" ContentType="application/vnd.openxmlformats-officedocument.presentationml.tags+xml"/>
  <Override PartName="/ppt/notesSlides/notesSlide82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83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84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85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86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87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88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384" r:id="rId2"/>
    <p:sldId id="385" r:id="rId3"/>
    <p:sldId id="259" r:id="rId4"/>
    <p:sldId id="393" r:id="rId5"/>
    <p:sldId id="536" r:id="rId6"/>
    <p:sldId id="599" r:id="rId7"/>
    <p:sldId id="600" r:id="rId8"/>
    <p:sldId id="263" r:id="rId9"/>
    <p:sldId id="601" r:id="rId10"/>
    <p:sldId id="602" r:id="rId11"/>
    <p:sldId id="603" r:id="rId12"/>
    <p:sldId id="604" r:id="rId13"/>
    <p:sldId id="605" r:id="rId14"/>
    <p:sldId id="606" r:id="rId15"/>
    <p:sldId id="607" r:id="rId16"/>
    <p:sldId id="270" r:id="rId17"/>
    <p:sldId id="608" r:id="rId18"/>
    <p:sldId id="272" r:id="rId19"/>
    <p:sldId id="609" r:id="rId20"/>
    <p:sldId id="610" r:id="rId21"/>
    <p:sldId id="398" r:id="rId22"/>
    <p:sldId id="611" r:id="rId23"/>
    <p:sldId id="620" r:id="rId24"/>
    <p:sldId id="538" r:id="rId25"/>
    <p:sldId id="621" r:id="rId26"/>
    <p:sldId id="481" r:id="rId27"/>
    <p:sldId id="622" r:id="rId28"/>
    <p:sldId id="623" r:id="rId29"/>
    <p:sldId id="624" r:id="rId30"/>
    <p:sldId id="625" r:id="rId31"/>
    <p:sldId id="491" r:id="rId32"/>
    <p:sldId id="626" r:id="rId33"/>
    <p:sldId id="627" r:id="rId34"/>
    <p:sldId id="548" r:id="rId35"/>
    <p:sldId id="628" r:id="rId36"/>
    <p:sldId id="297" r:id="rId37"/>
    <p:sldId id="298" r:id="rId38"/>
    <p:sldId id="629" r:id="rId39"/>
    <p:sldId id="530" r:id="rId40"/>
    <p:sldId id="299" r:id="rId41"/>
    <p:sldId id="300" r:id="rId42"/>
    <p:sldId id="630" r:id="rId43"/>
    <p:sldId id="631" r:id="rId44"/>
    <p:sldId id="531" r:id="rId45"/>
    <p:sldId id="534" r:id="rId46"/>
    <p:sldId id="632" r:id="rId47"/>
    <p:sldId id="633" r:id="rId48"/>
    <p:sldId id="442" r:id="rId49"/>
    <p:sldId id="634" r:id="rId50"/>
    <p:sldId id="635" r:id="rId51"/>
    <p:sldId id="445" r:id="rId52"/>
    <p:sldId id="746" r:id="rId53"/>
    <p:sldId id="748" r:id="rId54"/>
    <p:sldId id="444" r:id="rId55"/>
    <p:sldId id="731" r:id="rId56"/>
    <p:sldId id="749" r:id="rId57"/>
    <p:sldId id="636" r:id="rId58"/>
    <p:sldId id="308" r:id="rId59"/>
    <p:sldId id="450" r:id="rId60"/>
    <p:sldId id="744" r:id="rId61"/>
    <p:sldId id="311" r:id="rId62"/>
    <p:sldId id="558" r:id="rId63"/>
    <p:sldId id="562" r:id="rId64"/>
    <p:sldId id="639" r:id="rId65"/>
    <p:sldId id="640" r:id="rId66"/>
    <p:sldId id="453" r:id="rId67"/>
    <p:sldId id="641" r:id="rId68"/>
    <p:sldId id="642" r:id="rId69"/>
    <p:sldId id="457" r:id="rId70"/>
    <p:sldId id="565" r:id="rId71"/>
    <p:sldId id="456" r:id="rId72"/>
    <p:sldId id="643" r:id="rId73"/>
    <p:sldId id="459" r:id="rId74"/>
    <p:sldId id="644" r:id="rId75"/>
    <p:sldId id="645" r:id="rId76"/>
    <p:sldId id="321" r:id="rId77"/>
    <p:sldId id="460" r:id="rId78"/>
    <p:sldId id="646" r:id="rId79"/>
    <p:sldId id="648" r:id="rId80"/>
    <p:sldId id="649" r:id="rId81"/>
    <p:sldId id="650" r:id="rId82"/>
    <p:sldId id="651" r:id="rId83"/>
    <p:sldId id="326" r:id="rId84"/>
    <p:sldId id="327" r:id="rId85"/>
    <p:sldId id="463" r:id="rId86"/>
    <p:sldId id="652" r:id="rId87"/>
    <p:sldId id="653" r:id="rId88"/>
    <p:sldId id="654" r:id="rId89"/>
    <p:sldId id="332" r:id="rId90"/>
    <p:sldId id="333" r:id="rId9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8" autoAdjust="0"/>
    <p:restoredTop sz="90787" autoAdjust="0"/>
  </p:normalViewPr>
  <p:slideViewPr>
    <p:cSldViewPr>
      <p:cViewPr varScale="1">
        <p:scale>
          <a:sx n="86" d="100"/>
          <a:sy n="86" d="100"/>
        </p:scale>
        <p:origin x="8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11/9/19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11/9/19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54AA9-D0BF-4405-88C6-7D861E2B3E67}" type="slidenum">
              <a:rPr lang="en-US"/>
              <a:pPr/>
              <a:t>10</a:t>
            </a:fld>
            <a:endParaRPr lang="en-US"/>
          </a:p>
        </p:txBody>
      </p:sp>
      <p:sp>
        <p:nvSpPr>
          <p:cNvPr id="118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87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5EADD-CCB0-472C-ABD3-FFDCF004B6E0}" type="slidenum">
              <a:rPr lang="en-US"/>
              <a:pPr/>
              <a:t>11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26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5AD08-2D7C-4662-9267-56937F5AC0B8}" type="slidenum">
              <a:rPr lang="en-US"/>
              <a:pPr/>
              <a:t>12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26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5AD08-2D7C-4662-9267-56937F5AC0B8}" type="slidenum">
              <a:rPr lang="en-US"/>
              <a:pPr/>
              <a:t>13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77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514EB-0CE7-4905-A965-97AECC752DFE}" type="slidenum">
              <a:rPr lang="en-US"/>
              <a:pPr/>
              <a:t>14</a:t>
            </a:fld>
            <a:endParaRPr 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D75E0-0451-4A4A-B8F7-06B341A783C6}" type="slidenum">
              <a:rPr lang="en-US"/>
              <a:pPr/>
              <a:t>15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61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D7F2A-86CD-4E29-AD15-1F5F5C905A3B}" type="slidenum">
              <a:rPr lang="en-US"/>
              <a:pPr/>
              <a:t>16</a:t>
            </a:fld>
            <a:endParaRPr lang="en-US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88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E892D-51DA-4429-BFFA-1D5452FAB7F5}" type="slidenum">
              <a:rPr lang="en-US"/>
              <a:pPr/>
              <a:t>17</a:t>
            </a:fld>
            <a:endParaRPr lang="en-US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1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E09B9-41CC-44D8-A7EE-522ECA74F13E}" type="slidenum">
              <a:rPr lang="en-US"/>
              <a:pPr/>
              <a:t>18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16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E09B9-41CC-44D8-A7EE-522ECA74F13E}" type="slidenum">
              <a:rPr lang="en-US"/>
              <a:pPr/>
              <a:t>19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5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62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96F8C-A0A3-4609-BA43-9B76F2650873}" type="slidenum">
              <a:rPr lang="en-US"/>
              <a:pPr/>
              <a:t>20</a:t>
            </a:fld>
            <a:endParaRPr lang="en-US"/>
          </a:p>
        </p:txBody>
      </p:sp>
      <p:sp>
        <p:nvSpPr>
          <p:cNvPr id="119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51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7FB56-FA1D-441A-AC74-3908DC102C15}" type="slidenum">
              <a:rPr lang="en-US"/>
              <a:pPr/>
              <a:t>21</a:t>
            </a:fld>
            <a:endParaRPr lang="en-US"/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18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E2E5B-ABE0-4137-9A2E-377AF1ADACD2}" type="slidenum">
              <a:rPr lang="en-US"/>
              <a:pPr/>
              <a:t>22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41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E2E5B-ABE0-4137-9A2E-377AF1ADACD2}" type="slidenum">
              <a:rPr lang="en-US"/>
              <a:pPr/>
              <a:t>23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21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E2E5B-ABE0-4137-9A2E-377AF1ADACD2}" type="slidenum">
              <a:rPr lang="en-US"/>
              <a:pPr/>
              <a:t>24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01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A4490-4B03-40FA-91F1-6F47C42D667B}" type="slidenum">
              <a:rPr lang="en-US"/>
              <a:pPr/>
              <a:t>25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52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D2F49-291D-43EF-B2C2-440CE5CE789E}" type="slidenum">
              <a:rPr lang="en-US"/>
              <a:pPr/>
              <a:t>26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9C055-72E0-4522-A77B-8AF120537E44}" type="slidenum">
              <a:rPr lang="en-US"/>
              <a:pPr/>
              <a:t>27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708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9C055-72E0-4522-A77B-8AF120537E44}" type="slidenum">
              <a:rPr lang="en-US"/>
              <a:pPr/>
              <a:t>28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12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A37F4-AC94-47A7-A663-0685A2BCC5FF}" type="slidenum">
              <a:rPr lang="en-US"/>
              <a:pPr/>
              <a:t>29</a:t>
            </a:fld>
            <a:endParaRPr 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47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14780-11DF-4472-AE76-0B6C10813017}" type="slidenum">
              <a:rPr lang="en-US"/>
              <a:pPr/>
              <a:t>3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942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F3664-5EDD-4FE6-ACDD-3EAE8351D77D}" type="slidenum">
              <a:rPr lang="en-US"/>
              <a:pPr/>
              <a:t>30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18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075C2-A20B-4A7A-8F51-71B0A3CBB4C7}" type="slidenum">
              <a:rPr lang="en-US"/>
              <a:pPr/>
              <a:t>31</a:t>
            </a:fld>
            <a:endParaRPr lang="en-US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318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B6B2C-21FC-4D6D-9E7C-29AA6CFA2E86}" type="slidenum">
              <a:rPr lang="en-US"/>
              <a:pPr/>
              <a:t>32</a:t>
            </a:fld>
            <a:endParaRPr lang="en-US"/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33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6D9D6-DDAD-431E-A80D-583333B50DB4}" type="slidenum">
              <a:rPr lang="en-US"/>
              <a:pPr/>
              <a:t>33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856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39C28-2A6A-4A80-8A16-A0781FEE290E}" type="slidenum">
              <a:rPr lang="en-US"/>
              <a:pPr/>
              <a:t>34</a:t>
            </a:fld>
            <a:endParaRPr lang="en-US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635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39C28-2A6A-4A80-8A16-A0781FEE290E}" type="slidenum">
              <a:rPr lang="en-US"/>
              <a:pPr/>
              <a:t>35</a:t>
            </a:fld>
            <a:endParaRPr lang="en-US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080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36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849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B16E0-193A-4026-97D8-C274823B92A3}" type="slidenum">
              <a:rPr lang="en-US"/>
              <a:pPr/>
              <a:t>37</a:t>
            </a:fld>
            <a:endParaRPr 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195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38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202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BDC26-24C3-4238-B260-F68152992198}" type="slidenum">
              <a:rPr lang="en-US"/>
              <a:pPr/>
              <a:t>39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4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028A3-F306-45FB-8DC7-09A2DE89FFA7}" type="slidenum">
              <a:rPr lang="en-US"/>
              <a:pPr/>
              <a:t>4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57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8B53D-D146-4466-AB58-746E26CF7D80}" type="slidenum">
              <a:rPr lang="en-US"/>
              <a:pPr/>
              <a:t>40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473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34CE3-6301-4E11-9544-5B70D385F500}" type="slidenum">
              <a:rPr lang="en-US"/>
              <a:pPr/>
              <a:t>41</a:t>
            </a:fld>
            <a:endParaRPr lang="en-US"/>
          </a:p>
        </p:txBody>
      </p:sp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057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8B53D-D146-4466-AB58-746E26CF7D80}" type="slidenum">
              <a:rPr lang="en-US"/>
              <a:pPr/>
              <a:t>42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818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BDC26-24C3-4238-B260-F68152992198}" type="slidenum">
              <a:rPr lang="en-US"/>
              <a:pPr/>
              <a:t>43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210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BDC26-24C3-4238-B260-F68152992198}" type="slidenum">
              <a:rPr lang="en-US"/>
              <a:pPr/>
              <a:t>44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245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BDC26-24C3-4238-B260-F68152992198}" type="slidenum">
              <a:rPr lang="en-US"/>
              <a:pPr/>
              <a:t>45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619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46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418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47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170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48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431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49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7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028A3-F306-45FB-8DC7-09A2DE89FFA7}" type="slidenum">
              <a:rPr lang="en-US"/>
              <a:pPr/>
              <a:t>5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444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50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523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51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224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52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797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53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816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54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682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55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902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56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947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57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577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1E7A2-D8E5-4B6C-893C-89E37CA58028}" type="slidenum">
              <a:rPr lang="en-US"/>
              <a:pPr/>
              <a:t>58</a:t>
            </a:fld>
            <a:endParaRPr lang="en-US"/>
          </a:p>
        </p:txBody>
      </p:sp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888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59DDD-6FC0-4454-BF32-58CF3FE8C66B}" type="slidenum">
              <a:rPr lang="en-US"/>
              <a:pPr/>
              <a:t>59</a:t>
            </a:fld>
            <a:endParaRPr lang="en-US"/>
          </a:p>
        </p:txBody>
      </p:sp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7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028A3-F306-45FB-8DC7-09A2DE89FFA7}" type="slidenum">
              <a:rPr lang="en-US"/>
              <a:pPr/>
              <a:t>6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853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681F3-034E-4719-A148-E7D8FF9134E2}" type="slidenum">
              <a:rPr lang="en-US"/>
              <a:pPr/>
              <a:t>60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081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FCC47-19BF-4E3B-B7A0-81EED34C56EC}" type="slidenum">
              <a:rPr lang="en-US"/>
              <a:pPr/>
              <a:t>61</a:t>
            </a:fld>
            <a:endParaRPr lang="en-US"/>
          </a:p>
        </p:txBody>
      </p:sp>
      <p:sp>
        <p:nvSpPr>
          <p:cNvPr id="123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859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62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27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63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132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64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4626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65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1890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66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1964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67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094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68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286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69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59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F196F-8ABF-4C2A-BFC5-0F48556D9C3C}" type="slidenum">
              <a:rPr lang="en-US"/>
              <a:pPr/>
              <a:t>7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2939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70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4307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71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6935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72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2414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8B0EF-3AD5-4B90-944D-6FB828F2A294}" type="slidenum">
              <a:rPr lang="en-US"/>
              <a:pPr/>
              <a:t>73</a:t>
            </a:fld>
            <a:endParaRPr lang="en-US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3353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8B0EF-3AD5-4B90-944D-6FB828F2A294}" type="slidenum">
              <a:rPr lang="en-US"/>
              <a:pPr/>
              <a:t>74</a:t>
            </a:fld>
            <a:endParaRPr lang="en-US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571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8B0EF-3AD5-4B90-944D-6FB828F2A294}" type="slidenum">
              <a:rPr lang="en-US"/>
              <a:pPr/>
              <a:t>75</a:t>
            </a:fld>
            <a:endParaRPr lang="en-US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350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051F9-1555-4E28-B8BE-FF638FBF4334}" type="slidenum">
              <a:rPr lang="en-US"/>
              <a:pPr/>
              <a:t>76</a:t>
            </a:fld>
            <a:endParaRPr lang="en-US"/>
          </a:p>
        </p:txBody>
      </p:sp>
      <p:sp>
        <p:nvSpPr>
          <p:cNvPr id="124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4813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8363F-CF77-4C9F-BD2A-F595EFE53135}" type="slidenum">
              <a:rPr lang="en-US"/>
              <a:pPr/>
              <a:t>77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9830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8363F-CF77-4C9F-BD2A-F595EFE53135}" type="slidenum">
              <a:rPr lang="en-US"/>
              <a:pPr/>
              <a:t>78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8109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8363F-CF77-4C9F-BD2A-F595EFE53135}" type="slidenum">
              <a:rPr lang="en-US"/>
              <a:pPr/>
              <a:t>79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63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35BAA-84F1-4764-B73A-1F2654146854}" type="slidenum">
              <a:rPr lang="en-US"/>
              <a:pPr/>
              <a:t>8</a:t>
            </a:fld>
            <a:endParaRPr lang="en-US"/>
          </a:p>
        </p:txBody>
      </p:sp>
      <p:sp>
        <p:nvSpPr>
          <p:cNvPr id="118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0074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8363F-CF77-4C9F-BD2A-F595EFE53135}" type="slidenum">
              <a:rPr lang="en-US"/>
              <a:pPr/>
              <a:t>80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77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8363F-CF77-4C9F-BD2A-F595EFE53135}" type="slidenum">
              <a:rPr lang="en-US"/>
              <a:pPr/>
              <a:t>81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7408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82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6331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6AF38-7DB7-4E8F-87E0-DC9E46D7B200}" type="slidenum">
              <a:rPr lang="en-US"/>
              <a:pPr/>
              <a:t>83</a:t>
            </a:fld>
            <a:endParaRPr lang="en-US"/>
          </a:p>
        </p:txBody>
      </p:sp>
      <p:sp>
        <p:nvSpPr>
          <p:cNvPr id="124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522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5DCAF-878F-42BD-B7E0-5045F5526695}" type="slidenum">
              <a:rPr lang="en-US"/>
              <a:pPr/>
              <a:t>84</a:t>
            </a:fld>
            <a:endParaRPr lang="en-US"/>
          </a:p>
        </p:txBody>
      </p:sp>
      <p:sp>
        <p:nvSpPr>
          <p:cNvPr id="124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3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7ED34-1E2F-4C3B-92E2-692D42E4AA96}" type="slidenum">
              <a:rPr lang="en-US"/>
              <a:pPr/>
              <a:t>85</a:t>
            </a:fld>
            <a:endParaRPr lang="en-US"/>
          </a:p>
        </p:txBody>
      </p:sp>
      <p:sp>
        <p:nvSpPr>
          <p:cNvPr id="131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202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7ED34-1E2F-4C3B-92E2-692D42E4AA96}" type="slidenum">
              <a:rPr lang="en-US"/>
              <a:pPr/>
              <a:t>86</a:t>
            </a:fld>
            <a:endParaRPr lang="en-US"/>
          </a:p>
        </p:txBody>
      </p:sp>
      <p:sp>
        <p:nvSpPr>
          <p:cNvPr id="131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40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6C8E3-0018-4796-93B8-92A390A38B0A}" type="slidenum">
              <a:rPr lang="en-US"/>
              <a:pPr/>
              <a:t>87</a:t>
            </a:fld>
            <a:endParaRPr lang="en-US"/>
          </a:p>
        </p:txBody>
      </p:sp>
      <p:sp>
        <p:nvSpPr>
          <p:cNvPr id="124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7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6C8E3-0018-4796-93B8-92A390A38B0A}" type="slidenum">
              <a:rPr lang="en-US"/>
              <a:pPr/>
              <a:t>88</a:t>
            </a:fld>
            <a:endParaRPr lang="en-US"/>
          </a:p>
        </p:txBody>
      </p:sp>
      <p:sp>
        <p:nvSpPr>
          <p:cNvPr id="124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625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C52DA-B39C-4E9E-8F93-AEC85BE751E4}" type="slidenum">
              <a:rPr lang="en-US"/>
              <a:pPr/>
              <a:t>89</a:t>
            </a:fld>
            <a:endParaRPr lang="en-US"/>
          </a:p>
        </p:txBody>
      </p:sp>
      <p:sp>
        <p:nvSpPr>
          <p:cNvPr id="124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EEF33-535B-4289-ACE8-0AA8225D5BB2}" type="slidenum">
              <a:rPr lang="en-US"/>
              <a:pPr/>
              <a:t>9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626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E7A3A-BC58-44FC-8634-3056204EDEB2}" type="slidenum">
              <a:rPr lang="en-US"/>
              <a:pPr/>
              <a:t>90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5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17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E0733-E7CE-8A4B-993C-38564D01BA3B}"/>
              </a:ext>
            </a:extLst>
          </p:cNvPr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7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7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92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9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image" Target="../media/image15.emf"/><Relationship Id="rId4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notesSlide" Target="../notesSlides/notesSlide56.xml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notesSlide" Target="../notesSlides/notesSlide60.xml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notesSlide" Target="../notesSlides/notesSlide63.xml"/><Relationship Id="rId4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notesSlide" Target="../notesSlides/notesSlide6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5.xml"/><Relationship Id="rId3" Type="http://schemas.openxmlformats.org/officeDocument/2006/relationships/tags" Target="../tags/tag16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notesSlide" Target="../notesSlides/notesSlide6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notesSlide" Target="../notesSlides/notesSlide6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6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8.xml"/><Relationship Id="rId3" Type="http://schemas.openxmlformats.org/officeDocument/2006/relationships/tags" Target="../tags/tag17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notesSlide" Target="../notesSlides/notesSlide6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notesSlide" Target="../notesSlides/notesSlide7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notesSlide" Target="../notesSlides/notesSlide7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notesSlide" Target="../notesSlides/notesSlide7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5" Type="http://schemas.openxmlformats.org/officeDocument/2006/relationships/notesSlide" Target="../notesSlides/notesSlide73.xml"/><Relationship Id="rId4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5" Type="http://schemas.openxmlformats.org/officeDocument/2006/relationships/notesSlide" Target="../notesSlides/notesSlide74.xml"/><Relationship Id="rId4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notesSlide" Target="../notesSlides/notesSlide75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4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4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5" Type="http://schemas.openxmlformats.org/officeDocument/2006/relationships/notesSlide" Target="../notesSlides/notesSlide80.xml"/><Relationship Id="rId4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notesSlide" Target="../notesSlides/notesSlide8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notesSlide" Target="../notesSlides/notesSlide83.xml"/><Relationship Id="rId4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7" Type="http://schemas.openxmlformats.org/officeDocument/2006/relationships/image" Target="../media/image17.png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notesSlide" Target="../notesSlides/notesSlide8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notesSlide" Target="../notesSlides/notesSlide8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notesSlide" Target="../notesSlides/notesSlide8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4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4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4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524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17: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ARM Assembly </a:t>
            </a:r>
            <a:b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Language</a:t>
            </a: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7818D-043C-5041-8E5C-3EE514FA6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387353" y="10668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 dirty="0">
                <a:solidFill>
                  <a:srgbClr val="0070C0"/>
                </a:solidFill>
              </a:rPr>
              <a:t>Regularity supports design simplicity</a:t>
            </a:r>
          </a:p>
          <a:p>
            <a:r>
              <a:rPr lang="en-US" dirty="0"/>
              <a:t>Consistent instruction format</a:t>
            </a:r>
          </a:p>
          <a:p>
            <a:r>
              <a:rPr lang="en-US" dirty="0"/>
              <a:t>Same number of operands (two sources and one destination)</a:t>
            </a:r>
          </a:p>
          <a:p>
            <a:r>
              <a:rPr lang="en-US" dirty="0"/>
              <a:t>Ease of encoding and handling in hardware</a:t>
            </a:r>
          </a:p>
        </p:txBody>
      </p:sp>
      <p:sp>
        <p:nvSpPr>
          <p:cNvPr id="10250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50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Design Principle 1</a:t>
            </a:r>
          </a:p>
        </p:txBody>
      </p:sp>
    </p:spTree>
    <p:extLst>
      <p:ext uri="{BB962C8B-B14F-4D97-AF65-F5344CB8AC3E}">
        <p14:creationId xmlns:p14="http://schemas.microsoft.com/office/powerpoint/2010/main" val="30668672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97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5855" y="1219200"/>
            <a:ext cx="814793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More complex code handled by multiple ARM instructions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997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4384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 = b + c - d;</a:t>
            </a:r>
          </a:p>
        </p:txBody>
      </p:sp>
      <p:sp>
        <p:nvSpPr>
          <p:cNvPr id="109978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95925" y="2438400"/>
            <a:ext cx="464700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ADD t, b, c  ; t = b + 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SUB a, t, d  ; a = t - 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035" y="68759"/>
            <a:ext cx="8758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Multiple Instructions</a:t>
            </a:r>
          </a:p>
        </p:txBody>
      </p:sp>
    </p:spTree>
    <p:extLst>
      <p:ext uri="{BB962C8B-B14F-4D97-AF65-F5344CB8AC3E}">
        <p14:creationId xmlns:p14="http://schemas.microsoft.com/office/powerpoint/2010/main" val="2797398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334079" y="1076946"/>
            <a:ext cx="8654495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b="1" dirty="0">
                <a:solidFill>
                  <a:srgbClr val="0070C0"/>
                </a:solidFill>
              </a:rPr>
              <a:t>Make the common case fast</a:t>
            </a:r>
          </a:p>
          <a:p>
            <a:r>
              <a:rPr lang="en-US" sz="2800" dirty="0"/>
              <a:t>ARM includes only simple, commonly used instructions</a:t>
            </a:r>
          </a:p>
          <a:p>
            <a:r>
              <a:rPr lang="en-US" sz="2800" dirty="0"/>
              <a:t>Hardware to decode and execute instructions kept simple, small, and fast</a:t>
            </a:r>
          </a:p>
          <a:p>
            <a:r>
              <a:rPr lang="en-US" sz="2800" dirty="0"/>
              <a:t>More complex instructions (that are less common) performed using multiple simple instructions</a:t>
            </a:r>
          </a:p>
        </p:txBody>
      </p:sp>
      <p:sp>
        <p:nvSpPr>
          <p:cNvPr id="102605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60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08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Design Principle 2</a:t>
            </a:r>
          </a:p>
        </p:txBody>
      </p:sp>
    </p:spTree>
    <p:extLst>
      <p:ext uri="{BB962C8B-B14F-4D97-AF65-F5344CB8AC3E}">
        <p14:creationId xmlns:p14="http://schemas.microsoft.com/office/powerpoint/2010/main" val="18935376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334080" y="1076946"/>
            <a:ext cx="80772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b="1" dirty="0">
                <a:solidFill>
                  <a:srgbClr val="0070C0"/>
                </a:solidFill>
              </a:rPr>
              <a:t>Make the common case fast</a:t>
            </a:r>
          </a:p>
          <a:p>
            <a:r>
              <a:rPr lang="en-US" sz="2800" dirty="0"/>
              <a:t>ARM is a </a:t>
            </a:r>
            <a:r>
              <a:rPr lang="en-US" sz="2800" b="1" dirty="0">
                <a:solidFill>
                  <a:srgbClr val="0070C0"/>
                </a:solidFill>
              </a:rPr>
              <a:t>Reduced Instruction Set Computer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(RISC)</a:t>
            </a:r>
            <a:r>
              <a:rPr lang="en-US" sz="2800" dirty="0"/>
              <a:t>, with a small number of simple instructions</a:t>
            </a:r>
          </a:p>
          <a:p>
            <a:r>
              <a:rPr lang="en-US" sz="2800" dirty="0"/>
              <a:t>Other architectures, such as Intel’s x86, are </a:t>
            </a:r>
            <a:r>
              <a:rPr lang="en-US" sz="2800" b="1" dirty="0">
                <a:solidFill>
                  <a:srgbClr val="0070C0"/>
                </a:solidFill>
              </a:rPr>
              <a:t>Complex Instruction Set Computers (CISC)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2605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60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08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Design Principle 2</a:t>
            </a:r>
          </a:p>
        </p:txBody>
      </p:sp>
    </p:spTree>
    <p:extLst>
      <p:ext uri="{BB962C8B-B14F-4D97-AF65-F5344CB8AC3E}">
        <p14:creationId xmlns:p14="http://schemas.microsoft.com/office/powerpoint/2010/main" val="179613111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70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707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Physical location in computer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Arial" charset="0"/>
              </a:rPr>
              <a:t>Registers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Arial" charset="0"/>
              </a:rPr>
              <a:t>Constants (also called </a:t>
            </a:r>
            <a:r>
              <a:rPr lang="en-US" sz="3200" i="1" dirty="0" err="1">
                <a:latin typeface="+mj-lt"/>
                <a:cs typeface="Arial" charset="0"/>
              </a:rPr>
              <a:t>immediates</a:t>
            </a:r>
            <a:r>
              <a:rPr lang="en-US" sz="3200" dirty="0">
                <a:latin typeface="+mj-lt"/>
                <a:cs typeface="Arial" charset="0"/>
              </a:rPr>
              <a:t>)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Arial" charset="0"/>
              </a:rPr>
              <a:t>Memory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08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Operand Location</a:t>
            </a:r>
          </a:p>
        </p:txBody>
      </p:sp>
    </p:spTree>
    <p:extLst>
      <p:ext uri="{BB962C8B-B14F-4D97-AF65-F5344CB8AC3E}">
        <p14:creationId xmlns:p14="http://schemas.microsoft.com/office/powerpoint/2010/main" val="332797500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81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81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ARM has 16 registers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cs typeface="Arial" charset="0"/>
              </a:rPr>
              <a:t>Registers are faster than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Each register is 32 bits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ARM is called a “32-bit architecture” because it operates on 32-bit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45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Operands: Registers</a:t>
            </a:r>
          </a:p>
        </p:txBody>
      </p:sp>
    </p:spTree>
    <p:extLst>
      <p:ext uri="{BB962C8B-B14F-4D97-AF65-F5344CB8AC3E}">
        <p14:creationId xmlns:p14="http://schemas.microsoft.com/office/powerpoint/2010/main" val="27364621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4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88920" y="1143000"/>
            <a:ext cx="8077200" cy="5181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3600" b="1" dirty="0">
                <a:solidFill>
                  <a:srgbClr val="0070C0"/>
                </a:solidFill>
              </a:rPr>
              <a:t>Smaller is Faster</a:t>
            </a:r>
          </a:p>
          <a:p>
            <a:r>
              <a:rPr lang="en-US" dirty="0"/>
              <a:t>ARM includes only a small number of registers</a:t>
            </a:r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0291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Design Principle 3</a:t>
            </a:r>
          </a:p>
        </p:txBody>
      </p:sp>
    </p:spTree>
    <p:extLst>
      <p:ext uri="{BB962C8B-B14F-4D97-AF65-F5344CB8AC3E}">
        <p14:creationId xmlns:p14="http://schemas.microsoft.com/office/powerpoint/2010/main" val="25444309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222" name="Group 78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/>
          </p:nvPr>
        </p:nvGraphicFramePr>
        <p:xfrm>
          <a:off x="904665" y="1371600"/>
          <a:ext cx="7239000" cy="3819524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Argument / return value / temporary variable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R1-R3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Argument / temporary variables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R4-R11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Saved variables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Temporary variable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R13 (SP)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Stack Pointer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R14 (LR)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Link Register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R15 (PC)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Program Counter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745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ARM Register Set</a:t>
            </a:r>
          </a:p>
        </p:txBody>
      </p:sp>
    </p:spTree>
    <p:extLst>
      <p:ext uri="{BB962C8B-B14F-4D97-AF65-F5344CB8AC3E}">
        <p14:creationId xmlns:p14="http://schemas.microsoft.com/office/powerpoint/2010/main" val="167877569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285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7450" y="1241160"/>
            <a:ext cx="82631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Registers: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  <a:cs typeface="Arial" charset="0"/>
              </a:rPr>
              <a:t>R before number, all capitals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  <a:cs typeface="Arial" charset="0"/>
              </a:rPr>
              <a:t>Example: “R0” or “register zero” or “register R0”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08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Operands: Registers</a:t>
            </a:r>
          </a:p>
        </p:txBody>
      </p:sp>
    </p:spTree>
    <p:extLst>
      <p:ext uri="{BB962C8B-B14F-4D97-AF65-F5344CB8AC3E}">
        <p14:creationId xmlns:p14="http://schemas.microsoft.com/office/powerpoint/2010/main" val="327974250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285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7450" y="1241160"/>
            <a:ext cx="82631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Registers used for specific purposes: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Saved </a:t>
            </a:r>
            <a:r>
              <a:rPr lang="en-US" sz="3200" b="1" dirty="0">
                <a:latin typeface="+mj-lt"/>
                <a:cs typeface="Times New Roman" pitchFamily="18" charset="0"/>
              </a:rPr>
              <a:t>registers:</a:t>
            </a:r>
            <a:r>
              <a:rPr lang="en-US" sz="3200" dirty="0">
                <a:latin typeface="+mj-lt"/>
                <a:cs typeface="Times New Roman" pitchFamily="18" charset="0"/>
              </a:rPr>
              <a:t> R4-R11 </a:t>
            </a:r>
            <a:r>
              <a:rPr lang="en-US" sz="3200" dirty="0">
                <a:latin typeface="+mj-lt"/>
                <a:cs typeface="Arial" charset="0"/>
              </a:rPr>
              <a:t>hold variables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Temporary </a:t>
            </a:r>
            <a:r>
              <a:rPr lang="en-US" sz="3200" b="1" dirty="0">
                <a:latin typeface="+mj-lt"/>
                <a:cs typeface="Times New Roman" pitchFamily="18" charset="0"/>
              </a:rPr>
              <a:t>registers:</a:t>
            </a:r>
            <a:r>
              <a:rPr lang="en-US" sz="3200" dirty="0">
                <a:latin typeface="+mj-lt"/>
                <a:cs typeface="Times New Roman" pitchFamily="18" charset="0"/>
              </a:rPr>
              <a:t> R0-R3 and R12, h</a:t>
            </a:r>
            <a:r>
              <a:rPr lang="en-US" sz="3200" dirty="0">
                <a:latin typeface="+mj-lt"/>
                <a:cs typeface="Arial" charset="0"/>
              </a:rPr>
              <a:t>old intermediate values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Arial" charset="0"/>
              </a:rPr>
              <a:t>Discuss others later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08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Operands: Registers</a:t>
            </a:r>
          </a:p>
        </p:txBody>
      </p:sp>
    </p:spTree>
    <p:extLst>
      <p:ext uri="{BB962C8B-B14F-4D97-AF65-F5344CB8AC3E}">
        <p14:creationId xmlns:p14="http://schemas.microsoft.com/office/powerpoint/2010/main" val="12104539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Introduction</a:t>
            </a:r>
            <a:endParaRPr lang="en-US" dirty="0"/>
          </a:p>
          <a:p>
            <a:r>
              <a:rPr lang="en-US" b="1" dirty="0"/>
              <a:t>Assembly Language</a:t>
            </a:r>
          </a:p>
          <a:p>
            <a:r>
              <a:rPr lang="en-US" b="1" dirty="0"/>
              <a:t>Machine Language</a:t>
            </a:r>
          </a:p>
          <a:p>
            <a:r>
              <a:rPr lang="en-US" b="1" dirty="0"/>
              <a:t>Programming</a:t>
            </a:r>
          </a:p>
          <a:p>
            <a:r>
              <a:rPr lang="en-US" b="1" dirty="0"/>
              <a:t>Addressing Modes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Lecture 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67B68-8EBB-054C-958C-5FD89308C2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97" y="1036637"/>
            <a:ext cx="1743168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83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18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0475" y="1219200"/>
            <a:ext cx="57375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Revisit 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3200" b="1" dirty="0">
                <a:latin typeface="+mj-lt"/>
                <a:cs typeface="Arial" charset="0"/>
              </a:rPr>
              <a:t> instruction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182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 = b + c;</a:t>
            </a:r>
          </a:p>
        </p:txBody>
      </p:sp>
      <p:sp>
        <p:nvSpPr>
          <p:cNvPr id="110183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03900" y="2286000"/>
            <a:ext cx="48067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; R0 = a, R1 = b, R2 = 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ADD R0, R1, R2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855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Instructions with Registers</a:t>
            </a:r>
          </a:p>
        </p:txBody>
      </p:sp>
    </p:spTree>
    <p:extLst>
      <p:ext uri="{BB962C8B-B14F-4D97-AF65-F5344CB8AC3E}">
        <p14:creationId xmlns:p14="http://schemas.microsoft.com/office/powerpoint/2010/main" val="29098061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42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42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3095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Many instructions can use constants or </a:t>
            </a:r>
            <a:r>
              <a:rPr lang="en-US" sz="3200" i="1" dirty="0">
                <a:latin typeface="+mj-lt"/>
                <a:cs typeface="Arial" charset="0"/>
              </a:rPr>
              <a:t>immediate </a:t>
            </a:r>
            <a:r>
              <a:rPr lang="en-US" sz="3200" dirty="0">
                <a:latin typeface="+mj-lt"/>
                <a:cs typeface="Arial" charset="0"/>
              </a:rPr>
              <a:t>operands</a:t>
            </a:r>
            <a:endParaRPr lang="en-US" sz="3200" i="1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For example: ADD and SUB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value is </a:t>
            </a:r>
            <a:r>
              <a:rPr lang="en-US" sz="3200" i="1" dirty="0">
                <a:latin typeface="+mj-lt"/>
                <a:cs typeface="Arial" charset="0"/>
              </a:rPr>
              <a:t>immediate</a:t>
            </a:r>
            <a:r>
              <a:rPr lang="en-US" sz="3200" dirty="0">
                <a:latin typeface="+mj-lt"/>
                <a:cs typeface="Arial" charset="0"/>
              </a:rPr>
              <a:t>ly available from instruction</a:t>
            </a:r>
          </a:p>
        </p:txBody>
      </p:sp>
      <p:sp>
        <p:nvSpPr>
          <p:cNvPr id="103424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3905110"/>
            <a:ext cx="3657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 = a + 4;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b = a – 12;</a:t>
            </a:r>
          </a:p>
        </p:txBody>
      </p:sp>
      <p:sp>
        <p:nvSpPr>
          <p:cNvPr id="103424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0710" y="3905110"/>
            <a:ext cx="488229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; R0 = a, R1 =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ADD R0, R0, #4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SUB R1, R0, #12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855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Operands: Constants\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Immediates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120463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7450" y="120151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Generating small constants using move (</a:t>
            </a:r>
            <a:r>
              <a:rPr lang="en-US" sz="3200" b="1" dirty="0">
                <a:latin typeface="Courier New" pitchFamily="49" charset="0"/>
                <a:cs typeface="Arial" charset="0"/>
              </a:rPr>
              <a:t>MOV</a:t>
            </a:r>
            <a:r>
              <a:rPr lang="en-US" sz="3200" b="1" dirty="0">
                <a:latin typeface="+mj-lt"/>
                <a:cs typeface="Arial" charset="0"/>
              </a:rPr>
              <a:t>):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	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6532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3830" y="1981810"/>
            <a:ext cx="572234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//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2400" dirty="0">
                <a:latin typeface="Courier New" pitchFamily="49" charset="0"/>
                <a:cs typeface="Arial" charset="0"/>
              </a:rPr>
              <a:t>: 32-bit signed word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2400" dirty="0">
                <a:latin typeface="Courier New" pitchFamily="49" charset="0"/>
                <a:cs typeface="Arial" charset="0"/>
              </a:rPr>
              <a:t> a = 23;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2400" dirty="0">
                <a:latin typeface="Courier New" pitchFamily="49" charset="0"/>
                <a:cs typeface="Arial" charset="0"/>
              </a:rPr>
              <a:t> b = 0x45;</a:t>
            </a:r>
          </a:p>
        </p:txBody>
      </p:sp>
      <p:sp>
        <p:nvSpPr>
          <p:cNvPr id="116532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79795" y="1981810"/>
            <a:ext cx="396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; R0 = a, R1 =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MOV R0, #23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MOV R1, #0x45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Generating Constants</a:t>
            </a:r>
          </a:p>
        </p:txBody>
      </p:sp>
    </p:spTree>
    <p:extLst>
      <p:ext uri="{BB962C8B-B14F-4D97-AF65-F5344CB8AC3E}">
        <p14:creationId xmlns:p14="http://schemas.microsoft.com/office/powerpoint/2010/main" val="304492082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7450" y="120151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Generating small constants using move (</a:t>
            </a:r>
            <a:r>
              <a:rPr lang="en-US" sz="3200" b="1" dirty="0">
                <a:latin typeface="Courier New" pitchFamily="49" charset="0"/>
                <a:cs typeface="Arial" charset="0"/>
              </a:rPr>
              <a:t>MOV</a:t>
            </a:r>
            <a:r>
              <a:rPr lang="en-US" sz="3200" b="1" dirty="0">
                <a:latin typeface="+mj-lt"/>
                <a:cs typeface="Arial" charset="0"/>
              </a:rPr>
              <a:t>):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	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 b="1" dirty="0">
                <a:solidFill>
                  <a:srgbClr val="0070C0"/>
                </a:solidFill>
                <a:latin typeface="+mj-lt"/>
                <a:cs typeface="Arial" charset="0"/>
              </a:rPr>
              <a:t>          Constant must have &lt; 8 bits of precision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   </a:t>
            </a:r>
            <a:r>
              <a:rPr lang="en-US" sz="3000" b="1" dirty="0">
                <a:solidFill>
                  <a:srgbClr val="0070C0"/>
                </a:solidFill>
                <a:latin typeface="+mj-lt"/>
                <a:cs typeface="Arial" charset="0"/>
              </a:rPr>
              <a:t>Note: 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3000" dirty="0">
                <a:latin typeface="+mj-lt"/>
                <a:cs typeface="Arial" charset="0"/>
              </a:rPr>
              <a:t> can also use 2 registers:</a:t>
            </a:r>
            <a:r>
              <a:rPr lang="en-US" sz="3000" dirty="0">
                <a:latin typeface="Times New Roman" pitchFamily="18" charset="0"/>
                <a:cs typeface="Arial" charset="0"/>
              </a:rPr>
              <a:t> 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MOV R7, R9</a:t>
            </a:r>
            <a:endParaRPr lang="en-US" sz="3000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6532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3830" y="1981810"/>
            <a:ext cx="572234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//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2400" dirty="0">
                <a:latin typeface="Courier New" pitchFamily="49" charset="0"/>
                <a:cs typeface="Arial" charset="0"/>
              </a:rPr>
              <a:t>: 32-bit signed word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2400" dirty="0">
                <a:latin typeface="Courier New" pitchFamily="49" charset="0"/>
                <a:cs typeface="Arial" charset="0"/>
              </a:rPr>
              <a:t> a = 23;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2400" dirty="0">
                <a:latin typeface="Courier New" pitchFamily="49" charset="0"/>
                <a:cs typeface="Arial" charset="0"/>
              </a:rPr>
              <a:t> b = 0x45;</a:t>
            </a:r>
          </a:p>
        </p:txBody>
      </p:sp>
      <p:sp>
        <p:nvSpPr>
          <p:cNvPr id="116532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79795" y="1981810"/>
            <a:ext cx="396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; R0 = a, R1 =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MOV R0, #23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MOV R1, #0x45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Generating Constants</a:t>
            </a:r>
          </a:p>
        </p:txBody>
      </p:sp>
    </p:spTree>
    <p:extLst>
      <p:ext uri="{BB962C8B-B14F-4D97-AF65-F5344CB8AC3E}">
        <p14:creationId xmlns:p14="http://schemas.microsoft.com/office/powerpoint/2010/main" val="260671073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2192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Generate larger constants using move (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3200" dirty="0">
                <a:latin typeface="+mj-lt"/>
                <a:cs typeface="Arial" charset="0"/>
              </a:rPr>
              <a:t>) and or (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ORR</a:t>
            </a:r>
            <a:r>
              <a:rPr lang="en-US" sz="3200" dirty="0">
                <a:latin typeface="+mj-lt"/>
                <a:cs typeface="Arial" charset="0"/>
              </a:rPr>
              <a:t>):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Courier New" pitchFamily="49" charset="0"/>
                <a:cs typeface="Arial" charset="0"/>
              </a:rPr>
              <a:t>	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653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3095" y="2362200"/>
            <a:ext cx="3657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2400" dirty="0">
                <a:latin typeface="Courier New" pitchFamily="49" charset="0"/>
                <a:cs typeface="Arial" charset="0"/>
              </a:rPr>
              <a:t> a = 0x7EDC8765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16531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05550" y="2362200"/>
            <a:ext cx="453664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# R0 = 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MOV R0, #0x7E000000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ORR R0, R0, #0xDC0000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ORR R0, R0, #0x8700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ORR R0, R0, #0x65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440" y="68759"/>
            <a:ext cx="8758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Generating Constants</a:t>
            </a:r>
          </a:p>
        </p:txBody>
      </p:sp>
    </p:spTree>
    <p:extLst>
      <p:ext uri="{BB962C8B-B14F-4D97-AF65-F5344CB8AC3E}">
        <p14:creationId xmlns:p14="http://schemas.microsoft.com/office/powerpoint/2010/main" val="24818123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7450" y="1219200"/>
            <a:ext cx="82631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Too much data to fit in only 16 registers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Store more data in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Memory is large, but slow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Commonly used variables still kept in registers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450" y="68759"/>
            <a:ext cx="872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Operands: Memory</a:t>
            </a:r>
          </a:p>
        </p:txBody>
      </p:sp>
    </p:spTree>
    <p:extLst>
      <p:ext uri="{BB962C8B-B14F-4D97-AF65-F5344CB8AC3E}">
        <p14:creationId xmlns:p14="http://schemas.microsoft.com/office/powerpoint/2010/main" val="36974534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89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899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5855" y="1219200"/>
            <a:ext cx="83771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Each data </a:t>
            </a:r>
            <a:r>
              <a:rPr lang="en-US" sz="3200" b="1" dirty="0">
                <a:latin typeface="+mj-lt"/>
                <a:cs typeface="Arial" charset="0"/>
              </a:rPr>
              <a:t>byte</a:t>
            </a:r>
            <a:r>
              <a:rPr lang="en-US" sz="3200" dirty="0">
                <a:latin typeface="+mj-lt"/>
                <a:cs typeface="Arial" charset="0"/>
              </a:rPr>
              <a:t> has unique address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32-bit word = 4 bytes, so word address increments by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Byte-Addressable Memory</a:t>
            </a:r>
          </a:p>
        </p:txBody>
      </p:sp>
      <p:pic>
        <p:nvPicPr>
          <p:cNvPr id="195668" name="Picture 8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87"/>
          <a:stretch/>
        </p:blipFill>
        <p:spPr bwMode="auto">
          <a:xfrm>
            <a:off x="2993824" y="2852925"/>
            <a:ext cx="3161205" cy="283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3775" y="5502870"/>
            <a:ext cx="307240" cy="23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77770" y="5464465"/>
            <a:ext cx="307240" cy="23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4085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219200"/>
            <a:ext cx="8077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Memory read called 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Arial" charset="0"/>
              </a:rPr>
              <a:t>load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Mnemonic: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i="1" dirty="0">
                <a:latin typeface="+mj-lt"/>
                <a:cs typeface="Arial" charset="0"/>
              </a:rPr>
              <a:t>load register </a:t>
            </a:r>
            <a:r>
              <a:rPr lang="en-US" sz="3200" dirty="0">
                <a:latin typeface="+mj-lt"/>
                <a:cs typeface="Arial" charset="0"/>
              </a:rPr>
              <a:t>(</a:t>
            </a:r>
            <a:r>
              <a:rPr lang="en-US" sz="3200" dirty="0">
                <a:latin typeface="Courier New" pitchFamily="49" charset="0"/>
                <a:cs typeface="Arial" charset="0"/>
              </a:rPr>
              <a:t>LDR</a:t>
            </a:r>
            <a:r>
              <a:rPr lang="en-US" sz="3200" dirty="0">
                <a:latin typeface="+mj-lt"/>
                <a:cs typeface="Arial" charset="0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Format: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	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LDR R0, [R1, #12]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	Address calculation:</a:t>
            </a:r>
          </a:p>
          <a:p>
            <a:pPr marL="1295400" lvl="2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add </a:t>
            </a:r>
            <a:r>
              <a:rPr lang="en-US" sz="2400" i="1" dirty="0">
                <a:latin typeface="+mj-lt"/>
                <a:cs typeface="Arial" charset="0"/>
              </a:rPr>
              <a:t>base </a:t>
            </a:r>
            <a:r>
              <a:rPr lang="en-US" sz="2400" i="1" dirty="0">
                <a:latin typeface="+mj-lt"/>
                <a:cs typeface="Times New Roman" pitchFamily="18" charset="0"/>
              </a:rPr>
              <a:t>address</a:t>
            </a:r>
            <a:r>
              <a:rPr lang="en-US" sz="2400" dirty="0">
                <a:latin typeface="+mj-lt"/>
                <a:cs typeface="Times New Roman" pitchFamily="18" charset="0"/>
              </a:rPr>
              <a:t> (R1) to the </a:t>
            </a:r>
            <a:r>
              <a:rPr lang="en-US" sz="2400" i="1" dirty="0">
                <a:latin typeface="+mj-lt"/>
                <a:cs typeface="Times New Roman" pitchFamily="18" charset="0"/>
              </a:rPr>
              <a:t>offset </a:t>
            </a:r>
            <a:r>
              <a:rPr lang="en-US" sz="2400" dirty="0">
                <a:latin typeface="+mj-lt"/>
                <a:cs typeface="Times New Roman" pitchFamily="18" charset="0"/>
              </a:rPr>
              <a:t>(12)</a:t>
            </a:r>
          </a:p>
          <a:p>
            <a:pPr marL="1295400" lvl="2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address = </a:t>
            </a:r>
            <a:r>
              <a:rPr lang="en-US" sz="2400" dirty="0">
                <a:latin typeface="+mj-lt"/>
                <a:cs typeface="Times New Roman" pitchFamily="18" charset="0"/>
              </a:rPr>
              <a:t>(R1 + 12)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	Result:</a:t>
            </a:r>
          </a:p>
          <a:p>
            <a:pPr marL="1295400" lvl="2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Times New Roman" pitchFamily="18" charset="0"/>
              </a:rPr>
              <a:t>R0 holds the data at memory address (R1 + 12)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500" b="1" dirty="0">
                <a:latin typeface="+mj-lt"/>
                <a:cs typeface="Arial" charset="0"/>
              </a:rPr>
              <a:t>	                        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Any register 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Arial" charset="0"/>
              </a:rPr>
              <a:t>may be used as base address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Reading Memory</a:t>
            </a:r>
          </a:p>
        </p:txBody>
      </p:sp>
    </p:spTree>
    <p:extLst>
      <p:ext uri="{BB962C8B-B14F-4D97-AF65-F5344CB8AC3E}">
        <p14:creationId xmlns:p14="http://schemas.microsoft.com/office/powerpoint/2010/main" val="24692630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0655" y="124116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Example:</a:t>
            </a:r>
            <a:r>
              <a:rPr lang="en-US" sz="3200" dirty="0">
                <a:latin typeface="+mj-lt"/>
                <a:cs typeface="Arial" charset="0"/>
              </a:rPr>
              <a:t> Read a word of data at memory </a:t>
            </a:r>
            <a:r>
              <a:rPr lang="en-US" sz="3200" dirty="0">
                <a:latin typeface="+mj-lt"/>
                <a:cs typeface="Times New Roman" pitchFamily="18" charset="0"/>
              </a:rPr>
              <a:t>address 8 into R3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Times New Roman" pitchFamily="18" charset="0"/>
              </a:rPr>
              <a:t>Address = (R2 + 8) = 8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Times New Roman" pitchFamily="18" charset="0"/>
              </a:rPr>
              <a:t>R3 = 0x01EE2842 </a:t>
            </a:r>
            <a:r>
              <a:rPr lang="en-US" sz="3200" dirty="0">
                <a:latin typeface="+mj-lt"/>
                <a:cs typeface="Arial" charset="0"/>
              </a:rPr>
              <a:t>after load</a:t>
            </a:r>
          </a:p>
        </p:txBody>
      </p:sp>
      <p:sp>
        <p:nvSpPr>
          <p:cNvPr id="110592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4690" y="3792335"/>
            <a:ext cx="4876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MOV R2, #0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LDR R3, [R2, #8]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Reading Memory</a:t>
            </a:r>
          </a:p>
        </p:txBody>
      </p:sp>
      <p:pic>
        <p:nvPicPr>
          <p:cNvPr id="9" name="Picture 8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1" r="391"/>
          <a:stretch/>
        </p:blipFill>
        <p:spPr bwMode="auto">
          <a:xfrm>
            <a:off x="5224885" y="3200628"/>
            <a:ext cx="3725285" cy="260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46605" y="5656490"/>
            <a:ext cx="384050" cy="23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6396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79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79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7465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Memory write are called 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Arial" charset="0"/>
              </a:rPr>
              <a:t>stores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Mnemonic: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i="1" dirty="0">
                <a:latin typeface="+mj-lt"/>
                <a:cs typeface="Arial" charset="0"/>
              </a:rPr>
              <a:t>store register </a:t>
            </a:r>
            <a:r>
              <a:rPr lang="en-US" sz="3200" dirty="0">
                <a:latin typeface="+mj-lt"/>
                <a:cs typeface="Arial" charset="0"/>
              </a:rPr>
              <a:t>(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3200" dirty="0">
                <a:latin typeface="+mj-lt"/>
                <a:cs typeface="Arial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Writing Memory</a:t>
            </a:r>
          </a:p>
        </p:txBody>
      </p:sp>
    </p:spTree>
    <p:extLst>
      <p:ext uri="{BB962C8B-B14F-4D97-AF65-F5344CB8AC3E}">
        <p14:creationId xmlns:p14="http://schemas.microsoft.com/office/powerpoint/2010/main" val="4991844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381000" y="1295400"/>
            <a:ext cx="57150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Jumping up a few levels of abstraction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</a:rPr>
              <a:t>Architecture: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programmer’s view of computer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Defined by </a:t>
            </a:r>
            <a:r>
              <a:rPr lang="en-US" sz="2800" b="1" dirty="0"/>
              <a:t>instructions</a:t>
            </a:r>
            <a:r>
              <a:rPr lang="en-US" sz="2800" dirty="0"/>
              <a:t> &amp; </a:t>
            </a:r>
            <a:r>
              <a:rPr lang="en-US" sz="2800" b="1" dirty="0"/>
              <a:t>operand locations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</a:rPr>
              <a:t>Microarchitecture: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how to implement an architecture in hardware (covered in Chapter 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97" y="1036637"/>
            <a:ext cx="1743168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5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5855" y="120151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Example:</a:t>
            </a:r>
            <a:r>
              <a:rPr lang="en-US" sz="3200" dirty="0">
                <a:latin typeface="+mj-lt"/>
                <a:cs typeface="Arial" charset="0"/>
              </a:rPr>
              <a:t> Store the value </a:t>
            </a:r>
            <a:r>
              <a:rPr lang="en-US" sz="3200" dirty="0">
                <a:latin typeface="+mj-lt"/>
                <a:cs typeface="Times New Roman" pitchFamily="18" charset="0"/>
              </a:rPr>
              <a:t>held in R7 into memory word 21.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Memory address = 4 x 21 = 84 = 0x54</a:t>
            </a:r>
          </a:p>
        </p:txBody>
      </p:sp>
      <p:sp>
        <p:nvSpPr>
          <p:cNvPr id="11120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46715" y="2891330"/>
            <a:ext cx="570648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  <a:endParaRPr lang="en-US" sz="3200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MOV R5, #0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STR R7, [R5, #0x54]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Writing Memory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8740" y="4595063"/>
            <a:ext cx="3682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cs typeface="Arial" charset="0"/>
              </a:rPr>
              <a:t>The offset can be written in decimal or hexadecimal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9" name="Picture 8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1" r="391"/>
          <a:stretch/>
        </p:blipFill>
        <p:spPr bwMode="auto">
          <a:xfrm>
            <a:off x="4802430" y="2929735"/>
            <a:ext cx="3725285" cy="260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24150" y="5385597"/>
            <a:ext cx="384050" cy="23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9584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00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1070" y="1219200"/>
            <a:ext cx="810953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Address of a memory </a:t>
            </a:r>
            <a:r>
              <a:rPr lang="en-US" sz="3200" b="1" dirty="0">
                <a:latin typeface="+mj-lt"/>
                <a:cs typeface="Arial" charset="0"/>
              </a:rPr>
              <a:t>word</a:t>
            </a:r>
            <a:r>
              <a:rPr lang="en-US" sz="3200" dirty="0">
                <a:latin typeface="+mj-lt"/>
                <a:cs typeface="Arial" charset="0"/>
              </a:rPr>
              <a:t> must be multiplied by 4 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Examples: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Arial" charset="0"/>
              </a:rPr>
              <a:t>Address of memory word 2 = 2 </a:t>
            </a:r>
            <a:r>
              <a:rPr lang="en-US" sz="3200" dirty="0">
                <a:latin typeface="+mj-lt"/>
                <a:cs typeface="Times New Roman" pitchFamily="18" charset="0"/>
              </a:rPr>
              <a:t>× </a:t>
            </a:r>
            <a:r>
              <a:rPr lang="en-US" sz="3200" dirty="0">
                <a:latin typeface="+mj-lt"/>
                <a:cs typeface="Arial" charset="0"/>
              </a:rPr>
              <a:t>4 = 8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Arial" charset="0"/>
              </a:rPr>
              <a:t>Address of memory word 10 = 10 </a:t>
            </a:r>
            <a:r>
              <a:rPr lang="en-US" sz="3200" dirty="0">
                <a:latin typeface="+mj-lt"/>
                <a:cs typeface="Times New Roman" pitchFamily="18" charset="0"/>
              </a:rPr>
              <a:t>× 4 = 40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Recap: Accessing Memory</a:t>
            </a:r>
          </a:p>
        </p:txBody>
      </p:sp>
    </p:spTree>
    <p:extLst>
      <p:ext uri="{BB962C8B-B14F-4D97-AF65-F5344CB8AC3E}">
        <p14:creationId xmlns:p14="http://schemas.microsoft.com/office/powerpoint/2010/main" val="119078362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41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5855" y="10668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How to number bytes within a word?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solidFill>
                  <a:srgbClr val="0070C0"/>
                </a:solidFill>
                <a:cs typeface="Arial" charset="0"/>
              </a:rPr>
              <a:t>Little-endian:</a:t>
            </a:r>
            <a:r>
              <a:rPr lang="en-US" sz="2800" dirty="0">
                <a:cs typeface="Arial" charset="0"/>
              </a:rPr>
              <a:t> byte numbers start at the </a:t>
            </a:r>
            <a:r>
              <a:rPr lang="en-US" sz="2800" b="1" dirty="0">
                <a:cs typeface="Arial" charset="0"/>
              </a:rPr>
              <a:t>little</a:t>
            </a:r>
            <a:r>
              <a:rPr lang="en-US" sz="2800" dirty="0">
                <a:cs typeface="Arial" charset="0"/>
              </a:rPr>
              <a:t> (least significant) end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solidFill>
                  <a:srgbClr val="0070C0"/>
                </a:solidFill>
                <a:cs typeface="Arial" charset="0"/>
              </a:rPr>
              <a:t>Big-endian:</a:t>
            </a:r>
            <a:r>
              <a:rPr lang="en-US" sz="2800" dirty="0">
                <a:cs typeface="Arial" charset="0"/>
              </a:rPr>
              <a:t> byte numbers start at the </a:t>
            </a:r>
            <a:r>
              <a:rPr lang="en-US" sz="2800" b="1" dirty="0">
                <a:cs typeface="Arial" charset="0"/>
              </a:rPr>
              <a:t>big</a:t>
            </a:r>
            <a:r>
              <a:rPr lang="en-US" sz="2800" dirty="0">
                <a:cs typeface="Arial" charset="0"/>
              </a:rPr>
              <a:t> (most significant) end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b="1" dirty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Big-Endian &amp; Little-Endian Memory</a:t>
            </a:r>
          </a:p>
        </p:txBody>
      </p:sp>
      <p:pic>
        <p:nvPicPr>
          <p:cNvPr id="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80" y="3358225"/>
            <a:ext cx="3381750" cy="249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18943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41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4" y="1125945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Jonathan Swift’s </a:t>
            </a:r>
            <a:r>
              <a:rPr lang="en-US" sz="2800" b="1" i="1" dirty="0">
                <a:solidFill>
                  <a:srgbClr val="0070C0"/>
                </a:solidFill>
                <a:latin typeface="+mj-lt"/>
                <a:cs typeface="Arial" charset="0"/>
              </a:rPr>
              <a:t>Gulliver’s Travels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: </a:t>
            </a:r>
            <a:r>
              <a:rPr lang="en-US" sz="2800" dirty="0">
                <a:latin typeface="+mj-lt"/>
                <a:cs typeface="Arial" charset="0"/>
              </a:rPr>
              <a:t>the Little-</a:t>
            </a:r>
            <a:r>
              <a:rPr lang="en-US" sz="2800" dirty="0" err="1">
                <a:latin typeface="+mj-lt"/>
                <a:cs typeface="Arial" charset="0"/>
              </a:rPr>
              <a:t>Endians</a:t>
            </a:r>
            <a:r>
              <a:rPr lang="en-US" sz="2800" dirty="0">
                <a:latin typeface="+mj-lt"/>
                <a:cs typeface="Arial" charset="0"/>
              </a:rPr>
              <a:t> broke their eggs on the little end of the egg and the Big-</a:t>
            </a:r>
            <a:r>
              <a:rPr lang="en-US" sz="2800" dirty="0" err="1">
                <a:latin typeface="+mj-lt"/>
                <a:cs typeface="Arial" charset="0"/>
              </a:rPr>
              <a:t>Endians</a:t>
            </a:r>
            <a:r>
              <a:rPr lang="en-US" sz="2800" dirty="0">
                <a:latin typeface="+mj-lt"/>
                <a:cs typeface="Arial" charset="0"/>
              </a:rPr>
              <a:t> broke their eggs on the big end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It doesn’t really matter </a:t>
            </a:r>
            <a:r>
              <a:rPr lang="en-US" sz="2800" dirty="0">
                <a:latin typeface="+mj-lt"/>
                <a:cs typeface="Arial" charset="0"/>
              </a:rPr>
              <a:t>which addressing type used – 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except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dirty="0">
                <a:latin typeface="+mj-lt"/>
                <a:cs typeface="Arial" charset="0"/>
              </a:rPr>
              <a:t>when two systems 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share data</a:t>
            </a:r>
            <a:endParaRPr lang="en-US" sz="2800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855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Big-Endian &amp; Little-Endian Memory</a:t>
            </a:r>
          </a:p>
        </p:txBody>
      </p:sp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80" y="3358225"/>
            <a:ext cx="3381750" cy="249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84037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066800"/>
            <a:ext cx="84533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>
                <a:latin typeface="+mj-lt"/>
                <a:cs typeface="Arial" charset="0"/>
              </a:rPr>
              <a:t>Suppose R2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+mj-lt"/>
                <a:cs typeface="Arial" charset="0"/>
              </a:rPr>
              <a:t>and R5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+mj-lt"/>
                <a:cs typeface="Arial" charset="0"/>
              </a:rPr>
              <a:t>hold the values 8 and 0x23456789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charset="0"/>
              </a:rPr>
              <a:t>After following code runs on big-endian system, what value is in </a:t>
            </a:r>
            <a:r>
              <a:rPr lang="en-US" sz="2800" dirty="0">
                <a:latin typeface="Courier New" pitchFamily="49" charset="0"/>
                <a:cs typeface="Arial" charset="0"/>
              </a:rPr>
              <a:t>R7</a:t>
            </a:r>
            <a:r>
              <a:rPr lang="en-US" sz="2800" dirty="0">
                <a:latin typeface="+mj-lt"/>
                <a:cs typeface="Arial" charset="0"/>
              </a:rPr>
              <a:t>?</a:t>
            </a:r>
            <a:r>
              <a:rPr lang="en-US" sz="2800" dirty="0">
                <a:latin typeface="Times New Roman" pitchFamily="18" charset="0"/>
                <a:cs typeface="Arial" charset="0"/>
              </a:rPr>
              <a:t>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charset="0"/>
              </a:rPr>
              <a:t>In a little-endian system?</a:t>
            </a:r>
          </a:p>
          <a:p>
            <a:pPr marL="1828800" lvl="3" indent="-457200"/>
            <a:r>
              <a:rPr lang="en-US" sz="2400" dirty="0">
                <a:latin typeface="Courier New" pitchFamily="49" charset="0"/>
                <a:cs typeface="Arial" charset="0"/>
              </a:rPr>
              <a:t>	</a:t>
            </a:r>
            <a:r>
              <a:rPr lang="en-US" sz="2000" dirty="0">
                <a:latin typeface="Courier New" pitchFamily="49" charset="0"/>
                <a:cs typeface="Arial" charset="0"/>
              </a:rPr>
              <a:t>STR  R5, [R2, #0]</a:t>
            </a:r>
          </a:p>
          <a:p>
            <a:pPr marL="1828800" lvl="3" indent="-457200"/>
            <a:r>
              <a:rPr lang="en-US" sz="2000" dirty="0">
                <a:latin typeface="Courier New" pitchFamily="49" charset="0"/>
                <a:cs typeface="Arial" charset="0"/>
              </a:rPr>
              <a:t>	LDRB R7, [R2, #1]</a:t>
            </a:r>
            <a:endParaRPr lang="en-US" sz="1000" dirty="0">
              <a:latin typeface="Courier New" pitchFamily="49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Big-Endian &amp; Little-Endian Example</a:t>
            </a:r>
          </a:p>
        </p:txBody>
      </p:sp>
    </p:spTree>
    <p:extLst>
      <p:ext uri="{BB962C8B-B14F-4D97-AF65-F5344CB8AC3E}">
        <p14:creationId xmlns:p14="http://schemas.microsoft.com/office/powerpoint/2010/main" val="185882945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4260" y="1066800"/>
            <a:ext cx="84533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>
                <a:latin typeface="+mj-lt"/>
                <a:cs typeface="Arial" charset="0"/>
              </a:rPr>
              <a:t>Suppose R2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+mj-lt"/>
                <a:cs typeface="Arial" charset="0"/>
              </a:rPr>
              <a:t>and R5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+mj-lt"/>
                <a:cs typeface="Arial" charset="0"/>
              </a:rPr>
              <a:t>hold the values 8 and 0x23456789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charset="0"/>
              </a:rPr>
              <a:t>After following code runs on big-endian system, what value is in </a:t>
            </a:r>
            <a:r>
              <a:rPr lang="en-US" sz="2800" dirty="0">
                <a:latin typeface="Courier New" pitchFamily="49" charset="0"/>
                <a:cs typeface="Arial" charset="0"/>
              </a:rPr>
              <a:t>R7</a:t>
            </a:r>
            <a:r>
              <a:rPr lang="en-US" sz="2800" dirty="0">
                <a:latin typeface="+mj-lt"/>
                <a:cs typeface="Arial" charset="0"/>
              </a:rPr>
              <a:t>?</a:t>
            </a:r>
            <a:r>
              <a:rPr lang="en-US" sz="2800" dirty="0">
                <a:latin typeface="Times New Roman" pitchFamily="18" charset="0"/>
                <a:cs typeface="Arial" charset="0"/>
              </a:rPr>
              <a:t>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charset="0"/>
              </a:rPr>
              <a:t>In a little-endian system?</a:t>
            </a:r>
          </a:p>
          <a:p>
            <a:pPr marL="1828800" lvl="3" indent="-457200"/>
            <a:r>
              <a:rPr lang="en-US" sz="2400" dirty="0">
                <a:latin typeface="Courier New" pitchFamily="49" charset="0"/>
                <a:cs typeface="Arial" charset="0"/>
              </a:rPr>
              <a:t>	</a:t>
            </a:r>
            <a:r>
              <a:rPr lang="en-US" sz="2000" dirty="0">
                <a:latin typeface="Courier New" pitchFamily="49" charset="0"/>
                <a:cs typeface="Arial" charset="0"/>
              </a:rPr>
              <a:t>STR  R5, [R2, #0]</a:t>
            </a:r>
          </a:p>
          <a:p>
            <a:pPr marL="1828800" lvl="3" indent="-457200"/>
            <a:r>
              <a:rPr lang="en-US" sz="2000" dirty="0">
                <a:latin typeface="Courier New" pitchFamily="49" charset="0"/>
                <a:cs typeface="Arial" charset="0"/>
              </a:rPr>
              <a:t>	LDRB R7, [R2, #1]</a:t>
            </a:r>
            <a:endParaRPr lang="en-US" sz="1000" dirty="0">
              <a:latin typeface="Courier New" pitchFamily="49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117020" y="4342549"/>
          <a:ext cx="6701940" cy="1556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VISIO" r:id="rId8" imgW="2543040" imgH="590400" progId="Visio.Drawing.11">
                  <p:embed/>
                </p:oleObj>
              </mc:Choice>
              <mc:Fallback>
                <p:oleObj name="VISIO" r:id="rId8" imgW="2543040" imgH="590400" progId="Visio.Drawing.11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20" y="4342549"/>
                        <a:ext cx="6701940" cy="1556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855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Big-Endian &amp; Little-Endian Example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4956050" y="3244863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cs typeface="Arial" charset="0"/>
              </a:rPr>
              <a:t>Big-endian:     </a:t>
            </a:r>
            <a:r>
              <a:rPr lang="en-US" sz="2400" dirty="0">
                <a:cs typeface="Arial" charset="0"/>
              </a:rPr>
              <a:t>0x00000045</a:t>
            </a:r>
          </a:p>
          <a:p>
            <a:pPr lvl="3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cs typeface="Arial" charset="0"/>
              </a:rPr>
              <a:t>Little-endian:  </a:t>
            </a:r>
            <a:r>
              <a:rPr lang="en-US" sz="2400" dirty="0">
                <a:cs typeface="Arial" charset="0"/>
              </a:rPr>
              <a:t>0x00000067</a:t>
            </a:r>
          </a:p>
        </p:txBody>
      </p:sp>
    </p:spTree>
    <p:extLst>
      <p:ext uri="{BB962C8B-B14F-4D97-AF65-F5344CB8AC3E}">
        <p14:creationId xmlns:p14="http://schemas.microsoft.com/office/powerpoint/2010/main" val="285627963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906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High-level languages: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Arial" charset="0"/>
              </a:rPr>
              <a:t>e.g., C, Java, Python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Arial" charset="0"/>
              </a:rPr>
              <a:t>Written at higher level of abstraction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Programming</a:t>
            </a:r>
          </a:p>
        </p:txBody>
      </p:sp>
    </p:spTree>
    <p:extLst>
      <p:ext uri="{BB962C8B-B14F-4D97-AF65-F5344CB8AC3E}">
        <p14:creationId xmlns:p14="http://schemas.microsoft.com/office/powerpoint/2010/main" val="238966952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2665" y="1201510"/>
            <a:ext cx="4495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British mathematician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Wrote the first computer program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Her program calculated the Bernoulli numbers on Charles Babbage’s Analytical Engine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She was a child of the poet Lord Byron</a:t>
            </a:r>
          </a:p>
        </p:txBody>
      </p:sp>
      <p:pic>
        <p:nvPicPr>
          <p:cNvPr id="117760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16725"/>
            <a:ext cx="2808288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Ada Lovelace, 1815-1852</a:t>
            </a:r>
          </a:p>
        </p:txBody>
      </p:sp>
    </p:spTree>
    <p:extLst>
      <p:ext uri="{BB962C8B-B14F-4D97-AF65-F5344CB8AC3E}">
        <p14:creationId xmlns:p14="http://schemas.microsoft.com/office/powerpoint/2010/main" val="63194980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1143000"/>
            <a:ext cx="82247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Data-processing Instructions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Conditional Execution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Branches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High-level Constructs: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if/else statements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for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while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arrays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function calls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Programming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323586902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9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4960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118382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Logical operations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Shifts / rotate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Multiplication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b="1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Data-processing Instructions</a:t>
            </a:r>
          </a:p>
        </p:txBody>
      </p:sp>
    </p:spTree>
    <p:extLst>
      <p:ext uri="{BB962C8B-B14F-4D97-AF65-F5344CB8AC3E}">
        <p14:creationId xmlns:p14="http://schemas.microsoft.com/office/powerpoint/2010/main" val="2358197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457200" y="1143000"/>
            <a:ext cx="8001000" cy="5257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+mj-lt"/>
                <a:cs typeface="Times New Roman" panose="02020603050405020304" pitchFamily="18" charset="0"/>
              </a:rPr>
              <a:t>Commands in a computer’s language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Assembly language: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human-readable format of instructions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Machine language: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computer-readable format (1’s and 0’s)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2258253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2311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665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AND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ORR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EOR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(XOR)</a:t>
            </a:r>
            <a:endParaRPr lang="en-US" sz="3200" b="1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BIC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(Bit Clear = A &amp; ~B)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MVN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MoVe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 and NOT)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Logical Instructions</a:t>
            </a:r>
          </a:p>
        </p:txBody>
      </p:sp>
    </p:spTree>
    <p:extLst>
      <p:ext uri="{BB962C8B-B14F-4D97-AF65-F5344CB8AC3E}">
        <p14:creationId xmlns:p14="http://schemas.microsoft.com/office/powerpoint/2010/main" val="359866900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333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Logical Instructions: Examples</a:t>
            </a:r>
          </a:p>
        </p:txBody>
      </p:sp>
      <p:pic>
        <p:nvPicPr>
          <p:cNvPr id="132285" name="Picture 1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0" y="1239915"/>
            <a:ext cx="8782215" cy="422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67388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2311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0655" y="1143000"/>
            <a:ext cx="831068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81000" indent="-3810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AND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ourier New" pitchFamily="49" charset="0"/>
                <a:cs typeface="Arial" charset="0"/>
              </a:rPr>
              <a:t>BIC</a:t>
            </a:r>
            <a:r>
              <a:rPr lang="en-US" sz="3200" dirty="0">
                <a:latin typeface="Times New Roman" pitchFamily="18" charset="0"/>
                <a:cs typeface="Arial" charset="0"/>
              </a:rPr>
              <a:t>: useful for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masking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Times New Roman" pitchFamily="18" charset="0"/>
                <a:cs typeface="Arial" charset="0"/>
              </a:rPr>
              <a:t>bits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Example: </a:t>
            </a:r>
            <a:r>
              <a:rPr lang="en-US" sz="2800" dirty="0">
                <a:latin typeface="+mj-lt"/>
                <a:cs typeface="Arial" charset="0"/>
              </a:rPr>
              <a:t>Masking  all but the least significant byte of a value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+mj-lt"/>
                <a:cs typeface="Arial" charset="0"/>
              </a:rPr>
              <a:t>	0xF234012F 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800" dirty="0">
                <a:latin typeface="+mj-lt"/>
                <a:cs typeface="Arial" charset="0"/>
              </a:rPr>
              <a:t>  0x000000FF  = 0x0000002F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+mj-lt"/>
                <a:cs typeface="Arial" charset="0"/>
              </a:rPr>
              <a:t>	0xF234012F 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BIC</a:t>
            </a:r>
            <a:r>
              <a:rPr lang="en-US" sz="2800" dirty="0">
                <a:latin typeface="+mj-lt"/>
                <a:cs typeface="Arial" charset="0"/>
              </a:rPr>
              <a:t>  0xFFFFFF00   = 0x0000002F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2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ORR</a:t>
            </a:r>
            <a:r>
              <a:rPr lang="en-US" sz="3200" dirty="0">
                <a:latin typeface="+mj-lt"/>
                <a:cs typeface="Arial" charset="0"/>
              </a:rPr>
              <a:t>: useful for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combining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bit fields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Example: </a:t>
            </a:r>
            <a:r>
              <a:rPr lang="en-US" sz="2800" dirty="0">
                <a:latin typeface="+mj-lt"/>
                <a:cs typeface="Arial" charset="0"/>
              </a:rPr>
              <a:t>Combine 0xF2340000 with 0x000012BC: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+mj-lt"/>
                <a:cs typeface="Arial" charset="0"/>
              </a:rPr>
              <a:t>	0xF2340000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ORR</a:t>
            </a:r>
            <a:r>
              <a:rPr lang="en-US" sz="2800" dirty="0">
                <a:latin typeface="+mj-lt"/>
                <a:cs typeface="Arial" charset="0"/>
              </a:rPr>
              <a:t> 0x000012BC = 0xF23412BC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Logical Instructions: Uses</a:t>
            </a:r>
          </a:p>
        </p:txBody>
      </p:sp>
    </p:spTree>
    <p:extLst>
      <p:ext uri="{BB962C8B-B14F-4D97-AF65-F5344CB8AC3E}">
        <p14:creationId xmlns:p14="http://schemas.microsoft.com/office/powerpoint/2010/main" val="147086270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9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4960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5425" y="1143000"/>
            <a:ext cx="89123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LSL</a:t>
            </a:r>
            <a:r>
              <a:rPr lang="en-US" sz="3200" dirty="0">
                <a:latin typeface="+mj-lt"/>
                <a:cs typeface="Arial" charset="0"/>
              </a:rPr>
              <a:t>: logical shift left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>
                <a:latin typeface="+mj-lt"/>
                <a:cs typeface="Arial" charset="0"/>
              </a:rPr>
              <a:t>Example:</a:t>
            </a:r>
            <a:r>
              <a:rPr lang="en-US" sz="2600" dirty="0">
                <a:latin typeface="+mj-lt"/>
                <a:cs typeface="Arial" charset="0"/>
              </a:rPr>
              <a:t>  </a:t>
            </a:r>
            <a:r>
              <a:rPr lang="en-US" sz="2600" dirty="0">
                <a:latin typeface="Courier New" pitchFamily="49" charset="0"/>
                <a:cs typeface="Arial" charset="0"/>
              </a:rPr>
              <a:t>LSL R0, R7, #5  ; R0</a:t>
            </a:r>
            <a:r>
              <a:rPr lang="en-US" sz="500" dirty="0">
                <a:latin typeface="Courier New" pitchFamily="49" charset="0"/>
                <a:cs typeface="Arial" charset="0"/>
              </a:rPr>
              <a:t> </a:t>
            </a:r>
            <a:r>
              <a:rPr lang="en-US" sz="2600" dirty="0">
                <a:latin typeface="Courier New" pitchFamily="49" charset="0"/>
                <a:cs typeface="Arial" charset="0"/>
              </a:rPr>
              <a:t>=</a:t>
            </a:r>
            <a:r>
              <a:rPr lang="en-US" sz="500" dirty="0">
                <a:latin typeface="Courier New" pitchFamily="49" charset="0"/>
                <a:cs typeface="Arial" charset="0"/>
              </a:rPr>
              <a:t> </a:t>
            </a:r>
            <a:r>
              <a:rPr lang="en-US" sz="2600" dirty="0">
                <a:latin typeface="Courier New" pitchFamily="49" charset="0"/>
                <a:cs typeface="Arial" charset="0"/>
              </a:rPr>
              <a:t>R7 &lt;&lt; 5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500" dirty="0">
              <a:latin typeface="Courier New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LSR</a:t>
            </a:r>
            <a:r>
              <a:rPr lang="en-US" sz="3200" dirty="0">
                <a:latin typeface="+mj-lt"/>
                <a:cs typeface="Arial" charset="0"/>
              </a:rPr>
              <a:t>: logical shift right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>
                <a:latin typeface="+mj-lt"/>
                <a:cs typeface="Arial" charset="0"/>
              </a:rPr>
              <a:t>Example:</a:t>
            </a:r>
            <a:r>
              <a:rPr lang="en-US" sz="2600" dirty="0">
                <a:latin typeface="+mj-lt"/>
                <a:cs typeface="Arial" charset="0"/>
              </a:rPr>
              <a:t>  </a:t>
            </a:r>
            <a:r>
              <a:rPr lang="en-US" sz="2600" dirty="0">
                <a:latin typeface="Courier New" pitchFamily="49" charset="0"/>
                <a:cs typeface="Arial" charset="0"/>
              </a:rPr>
              <a:t>LSR R3, R2, #31 ; R3</a:t>
            </a:r>
            <a:r>
              <a:rPr lang="en-US" sz="500" dirty="0">
                <a:latin typeface="Courier New" pitchFamily="49" charset="0"/>
                <a:cs typeface="Arial" charset="0"/>
              </a:rPr>
              <a:t> </a:t>
            </a:r>
            <a:r>
              <a:rPr lang="en-US" sz="2600" dirty="0">
                <a:latin typeface="Courier New" pitchFamily="49" charset="0"/>
                <a:cs typeface="Arial" charset="0"/>
              </a:rPr>
              <a:t>=</a:t>
            </a:r>
            <a:r>
              <a:rPr lang="en-US" sz="500" dirty="0">
                <a:latin typeface="Courier New" pitchFamily="49" charset="0"/>
                <a:cs typeface="Arial" charset="0"/>
              </a:rPr>
              <a:t> </a:t>
            </a:r>
            <a:r>
              <a:rPr lang="en-US" sz="2600" dirty="0">
                <a:latin typeface="Courier New" pitchFamily="49" charset="0"/>
                <a:cs typeface="Arial" charset="0"/>
              </a:rPr>
              <a:t>R2 &gt;&gt; 31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500" dirty="0">
              <a:latin typeface="Courier New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ASR</a:t>
            </a:r>
            <a:r>
              <a:rPr lang="en-US" sz="3200" dirty="0">
                <a:latin typeface="+mj-lt"/>
                <a:cs typeface="Arial" charset="0"/>
              </a:rPr>
              <a:t>: arithmetic shift right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>
                <a:latin typeface="+mj-lt"/>
                <a:cs typeface="Arial" charset="0"/>
              </a:rPr>
              <a:t>Example:</a:t>
            </a:r>
            <a:r>
              <a:rPr lang="en-US" sz="2600" dirty="0">
                <a:latin typeface="+mj-lt"/>
                <a:cs typeface="Arial" charset="0"/>
              </a:rPr>
              <a:t>  </a:t>
            </a:r>
            <a:r>
              <a:rPr lang="en-US" sz="2600" dirty="0">
                <a:latin typeface="Courier New" pitchFamily="49" charset="0"/>
                <a:cs typeface="Arial" charset="0"/>
              </a:rPr>
              <a:t>ASR R9, R11, R4 ; R9</a:t>
            </a:r>
            <a:r>
              <a:rPr lang="en-US" sz="500" dirty="0">
                <a:latin typeface="Courier New" pitchFamily="49" charset="0"/>
                <a:cs typeface="Arial" charset="0"/>
              </a:rPr>
              <a:t> </a:t>
            </a:r>
            <a:r>
              <a:rPr lang="en-US" sz="2600" dirty="0">
                <a:latin typeface="Courier New" pitchFamily="49" charset="0"/>
                <a:cs typeface="Arial" charset="0"/>
              </a:rPr>
              <a:t>=</a:t>
            </a:r>
            <a:r>
              <a:rPr lang="en-US" sz="500" dirty="0">
                <a:latin typeface="Courier New" pitchFamily="49" charset="0"/>
                <a:cs typeface="Arial" charset="0"/>
              </a:rPr>
              <a:t> </a:t>
            </a:r>
            <a:r>
              <a:rPr lang="en-US" sz="2600" dirty="0">
                <a:latin typeface="Courier New" pitchFamily="49" charset="0"/>
                <a:cs typeface="Arial" charset="0"/>
              </a:rPr>
              <a:t>R11 &gt;&gt;&gt; R4</a:t>
            </a:r>
            <a:r>
              <a:rPr lang="en-US" sz="2600" baseline="-25000" dirty="0">
                <a:latin typeface="Courier New" pitchFamily="49" charset="0"/>
                <a:cs typeface="Arial" charset="0"/>
              </a:rPr>
              <a:t>7:0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500" dirty="0">
              <a:latin typeface="Courier New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ROR</a:t>
            </a:r>
            <a:r>
              <a:rPr lang="en-US" sz="3200" dirty="0">
                <a:latin typeface="+mj-lt"/>
                <a:cs typeface="Arial" charset="0"/>
              </a:rPr>
              <a:t>: rotate right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>
                <a:latin typeface="+mj-lt"/>
                <a:cs typeface="Arial" charset="0"/>
              </a:rPr>
              <a:t>Example:</a:t>
            </a:r>
            <a:r>
              <a:rPr lang="en-US" sz="2600" dirty="0">
                <a:latin typeface="+mj-lt"/>
                <a:cs typeface="Arial" charset="0"/>
              </a:rPr>
              <a:t>  </a:t>
            </a:r>
            <a:r>
              <a:rPr lang="en-US" sz="2600" dirty="0">
                <a:latin typeface="Courier New" pitchFamily="49" charset="0"/>
                <a:cs typeface="Arial" charset="0"/>
              </a:rPr>
              <a:t>ROR R8, R1, #3  ; R8</a:t>
            </a:r>
            <a:r>
              <a:rPr lang="en-US" sz="500" dirty="0">
                <a:latin typeface="Courier New" pitchFamily="49" charset="0"/>
                <a:cs typeface="Arial" charset="0"/>
              </a:rPr>
              <a:t> </a:t>
            </a:r>
            <a:r>
              <a:rPr lang="en-US" sz="2600" dirty="0">
                <a:latin typeface="Courier New" pitchFamily="49" charset="0"/>
                <a:cs typeface="Arial" charset="0"/>
              </a:rPr>
              <a:t>=</a:t>
            </a:r>
            <a:r>
              <a:rPr lang="en-US" sz="500" dirty="0">
                <a:latin typeface="Courier New" pitchFamily="49" charset="0"/>
                <a:cs typeface="Arial" charset="0"/>
              </a:rPr>
              <a:t> </a:t>
            </a:r>
            <a:r>
              <a:rPr lang="en-US" sz="2600" dirty="0">
                <a:latin typeface="Courier New" pitchFamily="49" charset="0"/>
                <a:cs typeface="Arial" charset="0"/>
              </a:rPr>
              <a:t>R1 ROR 3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Shift Instructions</a:t>
            </a:r>
          </a:p>
        </p:txBody>
      </p:sp>
    </p:spTree>
    <p:extLst>
      <p:ext uri="{BB962C8B-B14F-4D97-AF65-F5344CB8AC3E}">
        <p14:creationId xmlns:p14="http://schemas.microsoft.com/office/powerpoint/2010/main" val="212774940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9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Shift Instructions: Example 1</a:t>
            </a:r>
          </a:p>
        </p:txBody>
      </p:sp>
      <p:pic>
        <p:nvPicPr>
          <p:cNvPr id="225359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" y="1841500"/>
            <a:ext cx="9102166" cy="366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5855" y="1086295"/>
            <a:ext cx="7563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>
                <a:latin typeface="+mj-lt"/>
                <a:cs typeface="Times New Roman" pitchFamily="18" charset="0"/>
              </a:rPr>
              <a:t>Immediate </a:t>
            </a:r>
            <a:r>
              <a:rPr lang="en-US" sz="3200" dirty="0">
                <a:latin typeface="+mj-lt"/>
                <a:cs typeface="Times New Roman" pitchFamily="18" charset="0"/>
              </a:rPr>
              <a:t>shift amount (5-bit immediate)</a:t>
            </a:r>
            <a:endParaRPr lang="en-US" sz="3200" b="1" dirty="0">
              <a:latin typeface="+mj-lt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Shift amount: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dirty="0">
                <a:latin typeface="+mj-lt"/>
                <a:cs typeface="Times New Roman" pitchFamily="18" charset="0"/>
              </a:rPr>
              <a:t>0-31</a:t>
            </a:r>
          </a:p>
        </p:txBody>
      </p:sp>
    </p:spTree>
    <p:extLst>
      <p:ext uri="{BB962C8B-B14F-4D97-AF65-F5344CB8AC3E}">
        <p14:creationId xmlns:p14="http://schemas.microsoft.com/office/powerpoint/2010/main" val="33872792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9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Shift Instructions: Example 2</a:t>
            </a:r>
          </a:p>
        </p:txBody>
      </p:sp>
      <p:pic>
        <p:nvPicPr>
          <p:cNvPr id="228431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2" y="2227220"/>
            <a:ext cx="8756453" cy="296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5855" y="1086295"/>
            <a:ext cx="86531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>
                <a:latin typeface="+mj-lt"/>
                <a:cs typeface="Times New Roman" pitchFamily="18" charset="0"/>
              </a:rPr>
              <a:t>Register </a:t>
            </a:r>
            <a:r>
              <a:rPr lang="en-US" sz="3200" dirty="0">
                <a:latin typeface="+mj-lt"/>
                <a:cs typeface="Times New Roman" pitchFamily="18" charset="0"/>
              </a:rPr>
              <a:t>shift amount (uses low 8 bits of register)</a:t>
            </a:r>
            <a:endParaRPr lang="en-US" sz="3200" b="1" dirty="0">
              <a:latin typeface="+mj-lt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Shift amount: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dirty="0">
                <a:latin typeface="+mj-lt"/>
                <a:cs typeface="Times New Roman" pitchFamily="18" charset="0"/>
              </a:rPr>
              <a:t>0-255</a:t>
            </a:r>
          </a:p>
        </p:txBody>
      </p:sp>
    </p:spTree>
    <p:extLst>
      <p:ext uri="{BB962C8B-B14F-4D97-AF65-F5344CB8AC3E}">
        <p14:creationId xmlns:p14="http://schemas.microsoft.com/office/powerpoint/2010/main" val="55583679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5854" y="971080"/>
            <a:ext cx="810345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: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32 </a:t>
            </a:r>
            <a:r>
              <a:rPr lang="en-US" sz="3200" dirty="0">
                <a:latin typeface="+mj-lt"/>
                <a:cs typeface="Times New Roman" pitchFamily="18" charset="0"/>
              </a:rPr>
              <a:t>× 32 multiplication, 32-bit result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	</a:t>
            </a:r>
            <a:r>
              <a:rPr lang="en-US" sz="2400" dirty="0">
                <a:latin typeface="Courier New" pitchFamily="49" charset="0"/>
                <a:cs typeface="Arial" charset="0"/>
              </a:rPr>
              <a:t>MUL R1, R2, R3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Result: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ourier New" pitchFamily="49" charset="0"/>
                <a:cs typeface="Arial" charset="0"/>
              </a:rPr>
              <a:t>R1 = (R2 x R3)</a:t>
            </a:r>
            <a:r>
              <a:rPr lang="en-US" sz="2400" baseline="-25000" dirty="0">
                <a:latin typeface="Courier New" pitchFamily="49" charset="0"/>
                <a:cs typeface="Arial" charset="0"/>
              </a:rPr>
              <a:t>31:0 </a:t>
            </a:r>
            <a:r>
              <a:rPr lang="en-US" sz="2000" dirty="0">
                <a:latin typeface="Arial"/>
                <a:cs typeface="Arial"/>
              </a:rPr>
              <a:t>(signed doesn’t matter)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UMULL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: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Unsigned multiply long: 32 </a:t>
            </a:r>
            <a:r>
              <a:rPr lang="en-US" sz="3200" dirty="0">
                <a:latin typeface="+mj-lt"/>
                <a:cs typeface="Times New Roman" pitchFamily="18" charset="0"/>
              </a:rPr>
              <a:t>× 32 multiplication, 64-bit result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UMULL R1, R2, R3, R4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Result: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ourier New" pitchFamily="49" charset="0"/>
                <a:cs typeface="Arial" charset="0"/>
              </a:rPr>
              <a:t>{R1,R4} = R2 x R3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unsigned)</a:t>
            </a:r>
            <a:endParaRPr lang="en-US" sz="1000" dirty="0">
              <a:latin typeface="Courier New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SMULL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: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Signed multiply long: 32 </a:t>
            </a:r>
            <a:r>
              <a:rPr lang="en-US" sz="3200" dirty="0">
                <a:latin typeface="+mj-lt"/>
                <a:cs typeface="Times New Roman" pitchFamily="18" charset="0"/>
              </a:rPr>
              <a:t>× 32 multiplication, 64-bit result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	</a:t>
            </a:r>
            <a:r>
              <a:rPr lang="en-US" sz="2400" dirty="0">
                <a:latin typeface="Courier New" pitchFamily="49" charset="0"/>
                <a:cs typeface="Arial" charset="0"/>
              </a:rPr>
              <a:t>SMULL R1, R2, R3, R4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Result: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ourier New" pitchFamily="49" charset="0"/>
                <a:cs typeface="Arial" charset="0"/>
              </a:rPr>
              <a:t>{R1,R4} = R2 x R3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signed)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Multiplication</a:t>
            </a:r>
          </a:p>
        </p:txBody>
      </p:sp>
    </p:spTree>
    <p:extLst>
      <p:ext uri="{BB962C8B-B14F-4D97-AF65-F5344CB8AC3E}">
        <p14:creationId xmlns:p14="http://schemas.microsoft.com/office/powerpoint/2010/main" val="215529993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1143000"/>
            <a:ext cx="82247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Data-processing Instructions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Conditional Execution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Branches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High-level Constructs: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if/else statements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for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while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arrays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function calls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Programming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363894729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2665" y="11430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Times New Roman" pitchFamily="18" charset="0"/>
              </a:rPr>
              <a:t>Don’t always want to execute code sequentially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For example: 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itchFamily="18" charset="0"/>
              </a:rPr>
              <a:t>if/else statements, while loops, etc.: only want to execute code </a:t>
            </a:r>
            <a:r>
              <a:rPr lang="en-US" sz="3200" i="1" dirty="0">
                <a:latin typeface="+mj-lt"/>
                <a:cs typeface="Times New Roman" pitchFamily="18" charset="0"/>
              </a:rPr>
              <a:t>if</a:t>
            </a:r>
            <a:r>
              <a:rPr lang="en-US" sz="3200" dirty="0">
                <a:latin typeface="+mj-lt"/>
                <a:cs typeface="Times New Roman" pitchFamily="18" charset="0"/>
              </a:rPr>
              <a:t> a condition is true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itchFamily="18" charset="0"/>
              </a:rPr>
              <a:t>branching: jump to another portion of code </a:t>
            </a:r>
            <a:r>
              <a:rPr lang="en-US" sz="3200" i="1" dirty="0">
                <a:latin typeface="+mj-lt"/>
                <a:cs typeface="Times New Roman" pitchFamily="18" charset="0"/>
              </a:rPr>
              <a:t>if</a:t>
            </a:r>
            <a:r>
              <a:rPr lang="en-US" sz="3200" dirty="0">
                <a:latin typeface="+mj-lt"/>
                <a:cs typeface="Times New Roman" pitchFamily="18" charset="0"/>
              </a:rPr>
              <a:t> a condition is true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Conditional Execution</a:t>
            </a:r>
          </a:p>
        </p:txBody>
      </p:sp>
    </p:spTree>
    <p:extLst>
      <p:ext uri="{BB962C8B-B14F-4D97-AF65-F5344CB8AC3E}">
        <p14:creationId xmlns:p14="http://schemas.microsoft.com/office/powerpoint/2010/main" val="145919791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2664" y="1143000"/>
            <a:ext cx="868133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Times New Roman" pitchFamily="18" charset="0"/>
              </a:rPr>
              <a:t>Don’t always want to execute code sequentially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For example: 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itchFamily="18" charset="0"/>
              </a:rPr>
              <a:t>if/else statements, while loops, etc.: only want to execute code </a:t>
            </a:r>
            <a:r>
              <a:rPr lang="en-US" sz="3200" i="1" dirty="0">
                <a:latin typeface="+mj-lt"/>
                <a:cs typeface="Times New Roman" pitchFamily="18" charset="0"/>
              </a:rPr>
              <a:t>if</a:t>
            </a:r>
            <a:r>
              <a:rPr lang="en-US" sz="3200" dirty="0">
                <a:latin typeface="+mj-lt"/>
                <a:cs typeface="Times New Roman" pitchFamily="18" charset="0"/>
              </a:rPr>
              <a:t> a condition is true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itchFamily="18" charset="0"/>
              </a:rPr>
              <a:t>branching: jump to another portion of code </a:t>
            </a:r>
            <a:r>
              <a:rPr lang="en-US" sz="3200" i="1" dirty="0">
                <a:latin typeface="+mj-lt"/>
                <a:cs typeface="Times New Roman" pitchFamily="18" charset="0"/>
              </a:rPr>
              <a:t>if</a:t>
            </a:r>
            <a:r>
              <a:rPr lang="en-US" sz="3200" dirty="0">
                <a:latin typeface="+mj-lt"/>
                <a:cs typeface="Times New Roman" pitchFamily="18" charset="0"/>
              </a:rPr>
              <a:t> a condition is true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cs typeface="Times New Roman" pitchFamily="18" charset="0"/>
              </a:rPr>
              <a:t>ARM includes </a:t>
            </a:r>
            <a:r>
              <a:rPr lang="en-US" sz="3200" b="1" dirty="0">
                <a:cs typeface="Times New Roman" pitchFamily="18" charset="0"/>
              </a:rPr>
              <a:t>condition flags</a:t>
            </a:r>
            <a:r>
              <a:rPr lang="en-US" sz="3200" dirty="0">
                <a:cs typeface="Times New Roman" pitchFamily="18" charset="0"/>
              </a:rPr>
              <a:t> that can be: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cs typeface="Times New Roman" pitchFamily="18" charset="0"/>
              </a:rPr>
              <a:t>set by an instruction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cs typeface="Times New Roman" pitchFamily="18" charset="0"/>
              </a:rPr>
              <a:t>used to conditionally execute an instruction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Conditional Execution</a:t>
            </a:r>
          </a:p>
        </p:txBody>
      </p:sp>
    </p:spTree>
    <p:extLst>
      <p:ext uri="{BB962C8B-B14F-4D97-AF65-F5344CB8AC3E}">
        <p14:creationId xmlns:p14="http://schemas.microsoft.com/office/powerpoint/2010/main" val="25138040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457200" y="1143000"/>
            <a:ext cx="8229600" cy="5257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Developed in the 1980’s by Advanced RISC Machines – now called ARM Holdings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Nearly 10 billion ARM processors sold/year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Almost all cell phones and tablets have multiple ARM processors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Over 75% of humans use products with an ARM processor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Used in servers, cameras, robots, cars, pinball </a:t>
            </a:r>
            <a:r>
              <a:rPr lang="en-US" sz="3000">
                <a:latin typeface="+mj-lt"/>
                <a:cs typeface="Times New Roman" panose="02020603050405020304" pitchFamily="18" charset="0"/>
              </a:rPr>
              <a:t>machines, </a:t>
            </a:r>
            <a:r>
              <a:rPr lang="en-US" sz="3000" dirty="0">
                <a:latin typeface="+mj-lt"/>
                <a:cs typeface="Times New Roman" panose="02020603050405020304" pitchFamily="18" charset="0"/>
              </a:rPr>
              <a:t>etc.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3200" dirty="0"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ARM Architecture</a:t>
            </a:r>
          </a:p>
        </p:txBody>
      </p:sp>
    </p:spTree>
    <p:extLst>
      <p:ext uri="{BB962C8B-B14F-4D97-AF65-F5344CB8AC3E}">
        <p14:creationId xmlns:p14="http://schemas.microsoft.com/office/powerpoint/2010/main" val="28510179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2665" y="4773175"/>
            <a:ext cx="8610599" cy="122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Set by ALU (recall from Chapter 5)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Held in </a:t>
            </a:r>
            <a:r>
              <a:rPr lang="en-US" sz="3200" i="1" dirty="0">
                <a:latin typeface="+mj-lt"/>
                <a:cs typeface="Times New Roman" pitchFamily="18" charset="0"/>
              </a:rPr>
              <a:t>Current Program Status Register</a:t>
            </a:r>
            <a:r>
              <a:rPr lang="en-US" sz="3200" dirty="0">
                <a:latin typeface="+mj-lt"/>
                <a:cs typeface="Times New Roman" pitchFamily="18" charset="0"/>
              </a:rPr>
              <a:t> (</a:t>
            </a:r>
            <a:r>
              <a:rPr lang="en-US" sz="3200" i="1" dirty="0">
                <a:latin typeface="+mj-lt"/>
                <a:cs typeface="Times New Roman" pitchFamily="18" charset="0"/>
              </a:rPr>
              <a:t>CPSR</a:t>
            </a:r>
            <a:r>
              <a:rPr lang="en-US" sz="3200" dirty="0">
                <a:latin typeface="+mj-lt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ARM Condition Flags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70639" y="1124698"/>
          <a:ext cx="8717936" cy="3533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584">
                <a:tc>
                  <a:txBody>
                    <a:bodyPr/>
                    <a:lstStyle/>
                    <a:p>
                      <a:r>
                        <a:rPr lang="en-US" sz="3200" dirty="0"/>
                        <a:t>Flag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98">
                <a:tc>
                  <a:txBody>
                    <a:bodyPr/>
                    <a:lstStyle/>
                    <a:p>
                      <a:r>
                        <a:rPr lang="en-US" sz="2800" i="1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N</a:t>
                      </a:r>
                      <a:r>
                        <a:rPr lang="en-US" sz="2800" dirty="0"/>
                        <a:t>egative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Instruction result is negative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84">
                <a:tc>
                  <a:txBody>
                    <a:bodyPr/>
                    <a:lstStyle/>
                    <a:p>
                      <a:r>
                        <a:rPr lang="en-US" sz="2800" i="1" dirty="0"/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Z</a:t>
                      </a:r>
                      <a:r>
                        <a:rPr lang="en-US" sz="2800" dirty="0"/>
                        <a:t>ero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</a:t>
                      </a:r>
                      <a:r>
                        <a:rPr lang="en-US" sz="2800" baseline="0" dirty="0"/>
                        <a:t>nstruction results in zero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698">
                <a:tc>
                  <a:txBody>
                    <a:bodyPr/>
                    <a:lstStyle/>
                    <a:p>
                      <a:r>
                        <a:rPr lang="en-US" sz="2800" i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C</a:t>
                      </a:r>
                      <a:r>
                        <a:rPr lang="en-US" sz="2800" dirty="0"/>
                        <a:t>arry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Instruction causes an unsigned carry 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198">
                <a:tc>
                  <a:txBody>
                    <a:bodyPr/>
                    <a:lstStyle/>
                    <a:p>
                      <a:r>
                        <a:rPr lang="en-US" sz="2800" i="1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o</a:t>
                      </a:r>
                      <a:r>
                        <a:rPr lang="en-US" sz="2800" b="1" dirty="0" err="1"/>
                        <a:t>V</a:t>
                      </a:r>
                      <a:r>
                        <a:rPr lang="en-US" sz="2800" dirty="0" err="1"/>
                        <a:t>erflow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Instruction causes an</a:t>
                      </a:r>
                      <a:r>
                        <a:rPr lang="en-US" sz="2800" baseline="0" dirty="0"/>
                        <a:t> overflow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10899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Review: ARM ALU</a:t>
            </a:r>
          </a:p>
        </p:txBody>
      </p:sp>
      <p:pic>
        <p:nvPicPr>
          <p:cNvPr id="189575" name="Picture 1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88" y="1009485"/>
            <a:ext cx="6764632" cy="481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19663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7450" y="971080"/>
            <a:ext cx="82631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Times New Roman" pitchFamily="18" charset="0"/>
              </a:rPr>
              <a:t>Method 1: </a:t>
            </a:r>
            <a:r>
              <a:rPr lang="en-US" sz="3200" dirty="0">
                <a:latin typeface="+mj-lt"/>
                <a:cs typeface="Times New Roman" pitchFamily="18" charset="0"/>
              </a:rPr>
              <a:t>Compare instruction: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0070C0"/>
                </a:solidFill>
                <a:cs typeface="Times New Roman" pitchFamily="18" charset="0"/>
              </a:rPr>
              <a:t>Example: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CMP R5, R6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cs typeface="Times New Roman" pitchFamily="18" charset="0"/>
              </a:rPr>
              <a:t>Performs: R5-R6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cs typeface="Times New Roman" pitchFamily="18" charset="0"/>
              </a:rPr>
              <a:t>Does not save result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cs typeface="Times New Roman" pitchFamily="18" charset="0"/>
              </a:rPr>
              <a:t>Sets flags. If result:</a:t>
            </a:r>
          </a:p>
          <a:p>
            <a:pPr marL="1828800" lvl="3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 pitchFamily="18" charset="0"/>
              </a:rPr>
              <a:t>Is 0, 					</a:t>
            </a:r>
            <a:r>
              <a:rPr lang="en-US" sz="3200" i="1" dirty="0">
                <a:cs typeface="Times New Roman" pitchFamily="18" charset="0"/>
              </a:rPr>
              <a:t>Z</a:t>
            </a:r>
            <a:r>
              <a:rPr lang="en-US" sz="3200" dirty="0">
                <a:cs typeface="Times New Roman" pitchFamily="18" charset="0"/>
              </a:rPr>
              <a:t>=1</a:t>
            </a:r>
          </a:p>
          <a:p>
            <a:pPr marL="1828800" lvl="3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 pitchFamily="18" charset="0"/>
              </a:rPr>
              <a:t>Is negative, 			</a:t>
            </a:r>
            <a:r>
              <a:rPr lang="en-US" sz="3200" i="1" dirty="0">
                <a:cs typeface="Times New Roman" pitchFamily="18" charset="0"/>
              </a:rPr>
              <a:t>N</a:t>
            </a:r>
            <a:r>
              <a:rPr lang="en-US" sz="3200" dirty="0">
                <a:cs typeface="Times New Roman" pitchFamily="18" charset="0"/>
              </a:rPr>
              <a:t>=1</a:t>
            </a:r>
          </a:p>
          <a:p>
            <a:pPr marL="1828800" lvl="3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 pitchFamily="18" charset="0"/>
              </a:rPr>
              <a:t>Causes a carry out, 		</a:t>
            </a:r>
            <a:r>
              <a:rPr lang="en-US" sz="3200" i="1" dirty="0">
                <a:cs typeface="Times New Roman" pitchFamily="18" charset="0"/>
              </a:rPr>
              <a:t>C</a:t>
            </a:r>
            <a:r>
              <a:rPr lang="en-US" sz="3200" dirty="0">
                <a:cs typeface="Times New Roman" pitchFamily="18" charset="0"/>
              </a:rPr>
              <a:t>=1</a:t>
            </a:r>
          </a:p>
          <a:p>
            <a:pPr marL="1828800" lvl="3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 pitchFamily="18" charset="0"/>
              </a:rPr>
              <a:t>Causes a signed overflow, 	</a:t>
            </a:r>
            <a:r>
              <a:rPr lang="en-US" sz="3200" i="1" dirty="0">
                <a:cs typeface="Times New Roman" pitchFamily="18" charset="0"/>
              </a:rPr>
              <a:t>V</a:t>
            </a:r>
            <a:r>
              <a:rPr lang="en-US" sz="3200" dirty="0">
                <a:cs typeface="Times New Roman" pitchFamily="18" charset="0"/>
              </a:rPr>
              <a:t>=1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Setting the Condition Flags: </a:t>
            </a:r>
            <a:r>
              <a:rPr lang="en-US" sz="4400" i="1" dirty="0">
                <a:solidFill>
                  <a:schemeClr val="bg1"/>
                </a:solidFill>
                <a:latin typeface="+mj-lt"/>
              </a:rPr>
              <a:t>NZCV</a:t>
            </a:r>
          </a:p>
        </p:txBody>
      </p:sp>
    </p:spTree>
    <p:extLst>
      <p:ext uri="{BB962C8B-B14F-4D97-AF65-F5344CB8AC3E}">
        <p14:creationId xmlns:p14="http://schemas.microsoft.com/office/powerpoint/2010/main" val="21203307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2235" y="971080"/>
            <a:ext cx="875633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Times New Roman" pitchFamily="18" charset="0"/>
              </a:rPr>
              <a:t>Method 1: </a:t>
            </a:r>
            <a:r>
              <a:rPr lang="en-US" sz="3200" dirty="0">
                <a:latin typeface="+mj-lt"/>
                <a:cs typeface="Times New Roman" pitchFamily="18" charset="0"/>
              </a:rPr>
              <a:t>Compare instruction: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Example: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CMP R5, R6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cs typeface="Times New Roman" pitchFamily="18" charset="0"/>
              </a:rPr>
              <a:t>Performs: R5-R6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cs typeface="Times New Roman" pitchFamily="18" charset="0"/>
              </a:rPr>
              <a:t>Sets flags: If result is 0 (Z=1), negative (N=1), etc.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cs typeface="Times New Roman" pitchFamily="18" charset="0"/>
              </a:rPr>
              <a:t>Does not save result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Times New Roman" pitchFamily="18" charset="0"/>
              </a:rPr>
              <a:t>Method 2: </a:t>
            </a:r>
            <a:r>
              <a:rPr lang="en-US" sz="3200" dirty="0">
                <a:latin typeface="+mj-lt"/>
                <a:cs typeface="Times New Roman" pitchFamily="18" charset="0"/>
              </a:rPr>
              <a:t>Append instruction mnemonic with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endParaRPr lang="en-US" sz="3200" b="1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+mj-lt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Example: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R1, R2, R3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cs typeface="Times New Roman" pitchFamily="18" charset="0"/>
              </a:rPr>
              <a:t>Performs: R2 + R3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cs typeface="Times New Roman" pitchFamily="18" charset="0"/>
              </a:rPr>
              <a:t>Sets flags: If result is 0 (Z=1), negative (N=1), etc.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cs typeface="Times New Roman" pitchFamily="18" charset="0"/>
              </a:rPr>
              <a:t>Saves result in R1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Setting the Condition Flags: </a:t>
            </a:r>
            <a:r>
              <a:rPr lang="en-US" sz="4400" i="1" dirty="0">
                <a:solidFill>
                  <a:schemeClr val="bg1"/>
                </a:solidFill>
                <a:latin typeface="+mj-lt"/>
              </a:rPr>
              <a:t>NZCV</a:t>
            </a:r>
          </a:p>
        </p:txBody>
      </p:sp>
    </p:spTree>
    <p:extLst>
      <p:ext uri="{BB962C8B-B14F-4D97-AF65-F5344CB8AC3E}">
        <p14:creationId xmlns:p14="http://schemas.microsoft.com/office/powerpoint/2010/main" val="330857171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932675"/>
            <a:ext cx="7696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Instruction may be 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conditionally executed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>
                <a:latin typeface="+mj-lt"/>
                <a:cs typeface="Times New Roman" pitchFamily="18" charset="0"/>
              </a:rPr>
              <a:t>based on the condition flags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Condition of execution is encoded as a 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condition mnemonic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>
                <a:latin typeface="+mj-lt"/>
                <a:cs typeface="Times New Roman" pitchFamily="18" charset="0"/>
              </a:rPr>
              <a:t>appended to the instruction mnemonic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	Example:</a:t>
            </a:r>
            <a:r>
              <a:rPr lang="en-US" sz="2800" dirty="0">
                <a:cs typeface="Times New Roman" pitchFamily="18" charset="0"/>
              </a:rPr>
              <a:t> 	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CMP   R1, R2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			SUB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R3, R5, R8</a:t>
            </a:r>
          </a:p>
          <a:p>
            <a:pPr marL="1371600" lvl="4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</a:t>
            </a:r>
            <a:r>
              <a:rPr lang="en-US" sz="2800" b="1" dirty="0">
                <a:cs typeface="Times New Roman" pitchFamily="18" charset="0"/>
              </a:rPr>
              <a:t>: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>
                <a:cs typeface="Times New Roman" pitchFamily="18" charset="0"/>
              </a:rPr>
              <a:t>not equal condition </a:t>
            </a:r>
            <a:r>
              <a:rPr lang="en-US" sz="2800" dirty="0">
                <a:cs typeface="Times New Roman" pitchFamily="18" charset="0"/>
              </a:rPr>
              <a:t>mnemonic</a:t>
            </a:r>
          </a:p>
          <a:p>
            <a:pPr marL="1371600" lvl="4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US" sz="2800" dirty="0">
                <a:cs typeface="Times New Roman" pitchFamily="18" charset="0"/>
              </a:rPr>
              <a:t> will only execute if R1 ≠ R2 </a:t>
            </a:r>
          </a:p>
          <a:p>
            <a:pPr marL="914400" lvl="4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cs typeface="Times New Roman" pitchFamily="18" charset="0"/>
              </a:rPr>
              <a:t>      (i.e., Z = 0)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Condition Mnemonics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347129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Condition Mnemonics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055" y="1047890"/>
            <a:ext cx="5091572" cy="48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8732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9904" y="1163105"/>
            <a:ext cx="861789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Example: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CMP   R5, R9		; performs R5-R9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	; sets condition flags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SUBEQ R1, R2, R3 	; executes if R5==R9 (Z=1)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ORRMI R4, R0, R9	; executes if R5-R9 is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	; negative (N=1)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+mj-lt"/>
                <a:cs typeface="Courier New" panose="02070309020205020404" pitchFamily="49" charset="0"/>
              </a:rPr>
              <a:t>Suppose R5 = 17, R9 = 23: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performs: 17 – 23 = -6  (Sets flags: 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N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=1, 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Z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=0, 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C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=0, 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V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=0)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SUBEQ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+mj-lt"/>
                <a:cs typeface="Courier New" panose="02070309020205020404" pitchFamily="49" charset="0"/>
              </a:rPr>
              <a:t>doesn’t execute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(they aren’t equal: 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Z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=0)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ORRMI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+mj-lt"/>
                <a:cs typeface="Courier New" panose="02070309020205020404" pitchFamily="49" charset="0"/>
              </a:rPr>
              <a:t>executes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because the result was negative (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N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=1)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Conditional Execution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455194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1143000"/>
            <a:ext cx="82247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Data-processing Instructions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Conditional Execution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Branches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High-level Constructs: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if/else statements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for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while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arrays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function calls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Programming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388449873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7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50515" y="1009485"/>
            <a:ext cx="8077200" cy="5181600"/>
          </a:xfrm>
        </p:spPr>
        <p:txBody>
          <a:bodyPr>
            <a:noAutofit/>
          </a:bodyPr>
          <a:lstStyle/>
          <a:p>
            <a:r>
              <a:rPr lang="en-US" dirty="0"/>
              <a:t>Branches enable out of sequence instruction execution</a:t>
            </a:r>
          </a:p>
          <a:p>
            <a:r>
              <a:rPr lang="en-US" dirty="0"/>
              <a:t>Types of branches: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Branch 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lvl="2"/>
            <a:r>
              <a:rPr lang="en-US" dirty="0"/>
              <a:t>branches to another instruction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Branch and link 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lvl="2"/>
            <a:r>
              <a:rPr lang="en-US" dirty="0"/>
              <a:t>discussed later</a:t>
            </a:r>
          </a:p>
          <a:p>
            <a:r>
              <a:rPr lang="en-US" dirty="0"/>
              <a:t>Both can be conditional or unconditional</a:t>
            </a:r>
          </a:p>
          <a:p>
            <a:pPr lvl="2"/>
            <a:endParaRPr lang="en-US" dirty="0"/>
          </a:p>
        </p:txBody>
      </p:sp>
      <p:sp>
        <p:nvSpPr>
          <p:cNvPr id="105267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26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Branching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295602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22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The Stored Program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1623" name="Picture 13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9"/>
          <a:stretch/>
        </p:blipFill>
        <p:spPr bwMode="auto">
          <a:xfrm>
            <a:off x="2536535" y="2852925"/>
            <a:ext cx="4102028" cy="301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1" r="50000" b="19366"/>
          <a:stretch/>
        </p:blipFill>
        <p:spPr bwMode="auto">
          <a:xfrm>
            <a:off x="2062761" y="932675"/>
            <a:ext cx="4467894" cy="195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5620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457200" y="1143000"/>
            <a:ext cx="8229600" cy="5257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Developed in the 1980’s by Advanced RISC Machines – now called ARM Holdings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Nearly 10 billion ARM processors sold/year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Almost all cell phones and tablets have multiple ARM processors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Over 75% of humans use products with an ARM processor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Used in servers, cameras, robots, cars, pinball machines,, etc.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3200" dirty="0"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ARM Architecture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334000"/>
            <a:ext cx="868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Once you’ve learned one architecture, it’s easier to learn others</a:t>
            </a:r>
          </a:p>
        </p:txBody>
      </p:sp>
    </p:spTree>
    <p:extLst>
      <p:ext uri="{BB962C8B-B14F-4D97-AF65-F5344CB8AC3E}">
        <p14:creationId xmlns:p14="http://schemas.microsoft.com/office/powerpoint/2010/main" val="9923203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01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50515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ARM assembly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MOV R2, #17		; R2 = 17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  TARGET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; branch  to  target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ORR R1, R1, #0x4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not executed 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SUB R1, R1, #78  	; R1 = R1 + 78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0537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370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4811580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Labels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 </a:t>
            </a:r>
            <a:r>
              <a:rPr lang="en-US" sz="2800" dirty="0">
                <a:latin typeface="+mj-lt"/>
              </a:rPr>
              <a:t>(like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2800" dirty="0">
                <a:latin typeface="+mj-lt"/>
              </a:rPr>
              <a:t>)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indicate instruction location. Labels can’t be reserved words (like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ORR</a:t>
            </a:r>
            <a:r>
              <a:rPr lang="en-US" sz="2800" dirty="0">
                <a:latin typeface="+mj-lt"/>
              </a:rPr>
              <a:t>, etc.)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Unconditional Branching (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4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1097797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5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385854" y="1257300"/>
            <a:ext cx="8681945" cy="43434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ARM Assembly</a:t>
            </a:r>
            <a:endParaRPr lang="en-US" sz="2000" dirty="0">
              <a:solidFill>
                <a:srgbClr val="0070C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pitchFamily="49" charset="0"/>
              </a:rPr>
              <a:t>  MOV  R0, #4	    ; R0 = 4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pitchFamily="49" charset="0"/>
              </a:rPr>
              <a:t>  ADD	 R1, R0, R0     ; R1 = R0+R0 = 8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pitchFamily="49" charset="0"/>
              </a:rPr>
              <a:t>  CMP	 R0, R1	    ; sets flags with R0-R1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b="1" dirty="0">
                <a:latin typeface="Courier New" pitchFamily="49" charset="0"/>
              </a:rPr>
              <a:t>  BEQ	 THERE</a:t>
            </a:r>
            <a:r>
              <a:rPr lang="en-US" sz="2000" dirty="0">
                <a:latin typeface="Courier New" pitchFamily="49" charset="0"/>
              </a:rPr>
              <a:t>	    ; branch not taken (Z=0)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pitchFamily="49" charset="0"/>
              </a:rPr>
              <a:t>  ORR  R1, R1, #1     ; R1 = R1 OR R1 = 9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pitchFamily="49" charset="0"/>
              </a:rPr>
              <a:t>THERE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Courier New" pitchFamily="49" charset="0"/>
              </a:rPr>
              <a:t>  ADD R1, R1, 78      ; R1 = R1 + 78 = 87</a:t>
            </a:r>
          </a:p>
        </p:txBody>
      </p:sp>
      <p:sp>
        <p:nvSpPr>
          <p:cNvPr id="105472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Branch Not Taken</a:t>
            </a:r>
          </a:p>
        </p:txBody>
      </p:sp>
    </p:spTree>
    <p:extLst>
      <p:ext uri="{BB962C8B-B14F-4D97-AF65-F5344CB8AC3E}">
        <p14:creationId xmlns:p14="http://schemas.microsoft.com/office/powerpoint/2010/main" val="407368294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Programming Building Blocks</a:t>
            </a:r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1143000"/>
            <a:ext cx="82247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Data-processing Instructions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Conditional Execution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Branches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High-level Constructs: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if/else statements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for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while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arrays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function calls</a:t>
            </a:r>
          </a:p>
        </p:txBody>
      </p:sp>
    </p:spTree>
    <p:extLst>
      <p:ext uri="{BB962C8B-B14F-4D97-AF65-F5344CB8AC3E}">
        <p14:creationId xmlns:p14="http://schemas.microsoft.com/office/powerpoint/2010/main" val="292485964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192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if (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f = f –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if Statement</a:t>
            </a:r>
          </a:p>
        </p:txBody>
      </p:sp>
    </p:spTree>
    <p:extLst>
      <p:ext uri="{BB962C8B-B14F-4D97-AF65-F5344CB8AC3E}">
        <p14:creationId xmlns:p14="http://schemas.microsoft.com/office/powerpoint/2010/main" val="171588720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192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if (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f = f –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90800" y="1219200"/>
            <a:ext cx="6477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CMP R3, R4      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BNE L1          ; if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!=j, skip if block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ADD R0, R1, R2  ; 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SUB R0, R0, R2  ; f = f -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if Statement</a:t>
            </a:r>
          </a:p>
        </p:txBody>
      </p:sp>
    </p:spTree>
    <p:extLst>
      <p:ext uri="{BB962C8B-B14F-4D97-AF65-F5344CB8AC3E}">
        <p14:creationId xmlns:p14="http://schemas.microsoft.com/office/powerpoint/2010/main" val="3881081168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192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if (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f = f –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90800" y="1219200"/>
            <a:ext cx="6477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CMP R3, R4      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BNE L1          ; if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!=j, skip if block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ADD R0, R1, R2  ; 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SUB R0, R0, R2  ; f = f -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if Statement</a:t>
            </a:r>
          </a:p>
        </p:txBody>
      </p:sp>
      <p:sp>
        <p:nvSpPr>
          <p:cNvPr id="8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3095" y="4734770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</a:rPr>
              <a:t>Assembly tests opposite case (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 != j</a:t>
            </a:r>
            <a:r>
              <a:rPr lang="en-US" sz="2400" b="1" dirty="0">
                <a:solidFill>
                  <a:srgbClr val="0070C0"/>
                </a:solidFill>
              </a:rPr>
              <a:t>) of high-level code (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 == j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4648199"/>
            <a:ext cx="7924800" cy="91756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45258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23506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if (</a:t>
            </a:r>
            <a:r>
              <a:rPr lang="en-US" dirty="0" err="1">
                <a:latin typeface="Courier New" pitchFamily="49" charset="0"/>
                <a:cs typeface="Arial" charset="0"/>
              </a:rPr>
              <a:t>i</a:t>
            </a:r>
            <a:r>
              <a:rPr lang="en-US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f = f – </a:t>
            </a:r>
            <a:r>
              <a:rPr lang="en-US" dirty="0" err="1">
                <a:latin typeface="Courier New" pitchFamily="49" charset="0"/>
                <a:cs typeface="Arial" charset="0"/>
              </a:rPr>
              <a:t>i</a:t>
            </a:r>
            <a:r>
              <a:rPr lang="en-US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58990" y="1201510"/>
            <a:ext cx="5791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CMP   R3, R4</a:t>
            </a:r>
            <a:r>
              <a:rPr lang="en-US" dirty="0">
                <a:latin typeface="Courier New" pitchFamily="49" charset="0"/>
                <a:cs typeface="Arial" charset="0"/>
              </a:rPr>
              <a:t>      </a:t>
            </a:r>
            <a:r>
              <a:rPr lang="en-US" sz="1800" dirty="0">
                <a:latin typeface="Courier New" pitchFamily="49" charset="0"/>
                <a:cs typeface="Arial" charset="0"/>
              </a:rPr>
              <a:t>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ADDEQ R0, R1, R2  ; 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dirty="0">
                <a:latin typeface="Courier New" pitchFamily="49" charset="0"/>
                <a:cs typeface="Arial" charset="0"/>
              </a:rPr>
              <a:t>==j) </a:t>
            </a:r>
            <a:r>
              <a:rPr lang="en-US" sz="1800" dirty="0">
                <a:latin typeface="Courier New" pitchFamily="49" charset="0"/>
                <a:cs typeface="Arial" charset="0"/>
              </a:rPr>
              <a:t>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SUB   R0, R0, R2  ; f = f -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if Statement: Alternate Code</a:t>
            </a:r>
          </a:p>
        </p:txBody>
      </p:sp>
    </p:spTree>
    <p:extLst>
      <p:ext uri="{BB962C8B-B14F-4D97-AF65-F5344CB8AC3E}">
        <p14:creationId xmlns:p14="http://schemas.microsoft.com/office/powerpoint/2010/main" val="1076354725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58990" y="1201510"/>
            <a:ext cx="606799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Alternate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CMP   R3, R4</a:t>
            </a:r>
            <a:r>
              <a:rPr lang="en-US" dirty="0">
                <a:latin typeface="Courier New" pitchFamily="49" charset="0"/>
                <a:cs typeface="Arial" charset="0"/>
              </a:rPr>
              <a:t>      </a:t>
            </a:r>
            <a:r>
              <a:rPr lang="en-US" sz="1800" dirty="0">
                <a:latin typeface="Courier New" pitchFamily="49" charset="0"/>
                <a:cs typeface="Arial" charset="0"/>
              </a:rPr>
              <a:t>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ADDEQ R0, R1, R2  ; 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dirty="0">
                <a:latin typeface="Courier New" pitchFamily="49" charset="0"/>
                <a:cs typeface="Arial" charset="0"/>
              </a:rPr>
              <a:t>==j) </a:t>
            </a:r>
            <a:r>
              <a:rPr lang="en-US" sz="1800" dirty="0">
                <a:latin typeface="Courier New" pitchFamily="49" charset="0"/>
                <a:cs typeface="Arial" charset="0"/>
              </a:rPr>
              <a:t>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SUB   R0, R0, R2  ; f = f -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if Statement: Alternate Code</a:t>
            </a: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5855" y="1219200"/>
            <a:ext cx="6477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Original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CMP R3, R4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BNE 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ADD R0, R1, R2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SUB R0, R0, R2</a:t>
            </a:r>
          </a:p>
        </p:txBody>
      </p:sp>
    </p:spTree>
    <p:extLst>
      <p:ext uri="{BB962C8B-B14F-4D97-AF65-F5344CB8AC3E}">
        <p14:creationId xmlns:p14="http://schemas.microsoft.com/office/powerpoint/2010/main" val="63517138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58990" y="1201510"/>
            <a:ext cx="618501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Alternate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CMP   R3, R4</a:t>
            </a:r>
            <a:r>
              <a:rPr lang="en-US" dirty="0">
                <a:latin typeface="Courier New" pitchFamily="49" charset="0"/>
                <a:cs typeface="Arial" charset="0"/>
              </a:rPr>
              <a:t>      </a:t>
            </a:r>
            <a:r>
              <a:rPr lang="en-US" sz="1800" dirty="0">
                <a:latin typeface="Courier New" pitchFamily="49" charset="0"/>
                <a:cs typeface="Arial" charset="0"/>
              </a:rPr>
              <a:t>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ADDEQ R0, R1, R2  ; 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dirty="0">
                <a:latin typeface="Courier New" pitchFamily="49" charset="0"/>
                <a:cs typeface="Arial" charset="0"/>
              </a:rPr>
              <a:t>==j) </a:t>
            </a:r>
            <a:r>
              <a:rPr lang="en-US" sz="1800" dirty="0">
                <a:latin typeface="Courier New" pitchFamily="49" charset="0"/>
                <a:cs typeface="Arial" charset="0"/>
              </a:rPr>
              <a:t>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SUB   R0, R0, R2  ; f = f -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if Statement: Alternate Code</a:t>
            </a: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5855" y="1219200"/>
            <a:ext cx="6477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Original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CMP R3, R4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BNE 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ADD R0, R1, R2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SUB R0, R0, R2</a:t>
            </a:r>
          </a:p>
        </p:txBody>
      </p:sp>
      <p:sp>
        <p:nvSpPr>
          <p:cNvPr id="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95400" y="4271817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</a:rPr>
              <a:t>Useful for </a:t>
            </a:r>
            <a:r>
              <a:rPr lang="en-US" sz="2800" b="1" dirty="0">
                <a:solidFill>
                  <a:srgbClr val="0070C0"/>
                </a:solidFill>
              </a:rPr>
              <a:t>short </a:t>
            </a:r>
            <a:r>
              <a:rPr lang="en-US" sz="2800" dirty="0">
                <a:solidFill>
                  <a:srgbClr val="0070C0"/>
                </a:solidFill>
              </a:rPr>
              <a:t>conditional blocks of code</a:t>
            </a: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4038600"/>
            <a:ext cx="6629400" cy="990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1069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else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if/else Statement</a:t>
            </a:r>
          </a:p>
        </p:txBody>
      </p:sp>
      <p:sp>
        <p:nvSpPr>
          <p:cNvPr id="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0" y="1524000"/>
            <a:ext cx="5791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8275523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381000" y="1219200"/>
            <a:ext cx="78486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/>
              <a:t>Underlying design principles, as articulated by Hennessy and Patterson: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Regularity supports design simplicity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Make the common case fast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Smaller is faster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Good design demands good compromises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8759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Architecture Design Principles</a:t>
            </a:r>
          </a:p>
        </p:txBody>
      </p:sp>
    </p:spTree>
    <p:extLst>
      <p:ext uri="{BB962C8B-B14F-4D97-AF65-F5344CB8AC3E}">
        <p14:creationId xmlns:p14="http://schemas.microsoft.com/office/powerpoint/2010/main" val="11289797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else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0" y="15240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CMP R3, R4</a:t>
            </a:r>
            <a:r>
              <a:rPr lang="en-US" dirty="0">
                <a:latin typeface="Courier New" pitchFamily="49" charset="0"/>
                <a:cs typeface="Arial" charset="0"/>
              </a:rPr>
              <a:t>      </a:t>
            </a:r>
            <a:r>
              <a:rPr lang="en-US" sz="1800" dirty="0">
                <a:latin typeface="Courier New" pitchFamily="49" charset="0"/>
                <a:cs typeface="Arial" charset="0"/>
              </a:rPr>
              <a:t>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BNE L1          ; if </a:t>
            </a:r>
            <a:r>
              <a:rPr lang="en-US" dirty="0" err="1">
                <a:latin typeface="Courier New" pitchFamily="49" charset="0"/>
                <a:cs typeface="Arial" charset="0"/>
              </a:rPr>
              <a:t>i</a:t>
            </a:r>
            <a:r>
              <a:rPr lang="en-US" dirty="0">
                <a:latin typeface="Courier New" pitchFamily="49" charset="0"/>
                <a:cs typeface="Arial" charset="0"/>
              </a:rPr>
              <a:t>!=j, skip if block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ADD R0, R1, R2  ; 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B   L2          ; branch past else block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SUB R0, R0, R2  ; 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L2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if/else Statement</a:t>
            </a:r>
          </a:p>
        </p:txBody>
      </p:sp>
    </p:spTree>
    <p:extLst>
      <p:ext uri="{BB962C8B-B14F-4D97-AF65-F5344CB8AC3E}">
        <p14:creationId xmlns:p14="http://schemas.microsoft.com/office/powerpoint/2010/main" val="2479990750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else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	</a:t>
            </a:r>
            <a:r>
              <a:rPr lang="en-US" sz="1800" dirty="0">
                <a:latin typeface="Courier New" pitchFamily="49" charset="0"/>
                <a:cs typeface="Arial" charset="0"/>
              </a:rPr>
              <a:t>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0" y="15240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CMP   R3, R4</a:t>
            </a:r>
            <a:r>
              <a:rPr lang="en-US" dirty="0">
                <a:latin typeface="Courier New" pitchFamily="49" charset="0"/>
                <a:cs typeface="Arial" charset="0"/>
              </a:rPr>
              <a:t>      </a:t>
            </a:r>
            <a:r>
              <a:rPr lang="en-US" sz="1800" dirty="0">
                <a:latin typeface="Courier New" pitchFamily="49" charset="0"/>
                <a:cs typeface="Arial" charset="0"/>
              </a:rPr>
              <a:t>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ADDEQ R0, R1, R2  ; 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dirty="0">
                <a:latin typeface="Courier New" pitchFamily="49" charset="0"/>
                <a:cs typeface="Arial" charset="0"/>
              </a:rPr>
              <a:t>==j) </a:t>
            </a:r>
            <a:r>
              <a:rPr lang="en-US" sz="1800" dirty="0">
                <a:latin typeface="Courier New" pitchFamily="49" charset="0"/>
                <a:cs typeface="Arial" charset="0"/>
              </a:rPr>
              <a:t>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SUBNE R0, R0, R2  ; else f = f -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if/else Statement: Alternate Code</a:t>
            </a:r>
          </a:p>
        </p:txBody>
      </p:sp>
    </p:spTree>
    <p:extLst>
      <p:ext uri="{BB962C8B-B14F-4D97-AF65-F5344CB8AC3E}">
        <p14:creationId xmlns:p14="http://schemas.microsoft.com/office/powerpoint/2010/main" val="236442592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0" y="15240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Alternate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CMP   R3, R4</a:t>
            </a:r>
            <a:r>
              <a:rPr lang="en-US" dirty="0">
                <a:latin typeface="Courier New" pitchFamily="49" charset="0"/>
                <a:cs typeface="Arial" charset="0"/>
              </a:rPr>
              <a:t>      </a:t>
            </a:r>
            <a:r>
              <a:rPr lang="en-US" sz="1800" dirty="0">
                <a:latin typeface="Courier New" pitchFamily="49" charset="0"/>
                <a:cs typeface="Arial" charset="0"/>
              </a:rPr>
              <a:t>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ADDEQ R0, R1, R2  ; 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dirty="0">
                <a:latin typeface="Courier New" pitchFamily="49" charset="0"/>
                <a:cs typeface="Arial" charset="0"/>
              </a:rPr>
              <a:t>==j) </a:t>
            </a:r>
            <a:r>
              <a:rPr lang="en-US" sz="1800" dirty="0">
                <a:latin typeface="Courier New" pitchFamily="49" charset="0"/>
                <a:cs typeface="Arial" charset="0"/>
              </a:rPr>
              <a:t>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SUBNE R0, R0, R2  ; else f = f -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if/else Statement: Alternate Code</a:t>
            </a: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9905" y="1524000"/>
            <a:ext cx="5791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Original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CMP R3, R4</a:t>
            </a:r>
            <a:r>
              <a:rPr lang="en-US" dirty="0">
                <a:latin typeface="Courier New" pitchFamily="49" charset="0"/>
                <a:cs typeface="Arial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BNE 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ADD R0, R1, R2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B   L2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SUB R0, R0, R2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L2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16246580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17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665" y="97108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chemeClr val="accent1"/>
                </a:solidFill>
                <a:latin typeface="+mj-lt"/>
                <a:cs typeface="Arial" charset="0"/>
              </a:rPr>
              <a:t>C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determines the power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of x such that 2</a:t>
            </a:r>
            <a:r>
              <a:rPr lang="en-US" sz="1600" baseline="30000" dirty="0">
                <a:latin typeface="Courier New" pitchFamily="49" charset="0"/>
                <a:cs typeface="Arial" charset="0"/>
              </a:rPr>
              <a:t>x</a:t>
            </a:r>
            <a:r>
              <a:rPr lang="en-US" sz="1600" dirty="0">
                <a:latin typeface="Courier New" pitchFamily="49" charset="0"/>
                <a:cs typeface="Arial" charset="0"/>
              </a:rPr>
              <a:t> = 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x  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while (pow != 128)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pow = pow * 2;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x = x + 1;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174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39265" y="97108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while Loops</a:t>
            </a:r>
          </a:p>
        </p:txBody>
      </p:sp>
    </p:spTree>
    <p:extLst>
      <p:ext uri="{BB962C8B-B14F-4D97-AF65-F5344CB8AC3E}">
        <p14:creationId xmlns:p14="http://schemas.microsoft.com/office/powerpoint/2010/main" val="4276866191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17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665" y="97108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determines the power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of x such that 2</a:t>
            </a:r>
            <a:r>
              <a:rPr lang="en-US" sz="1600" baseline="30000" dirty="0">
                <a:latin typeface="Courier New" pitchFamily="49" charset="0"/>
                <a:cs typeface="Arial" charset="0"/>
              </a:rPr>
              <a:t>x</a:t>
            </a:r>
            <a:r>
              <a:rPr lang="en-US" sz="1600" dirty="0">
                <a:latin typeface="Courier New" pitchFamily="49" charset="0"/>
                <a:cs typeface="Arial" charset="0"/>
              </a:rPr>
              <a:t> = 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x  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while (pow != 128)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pow = pow * 2;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x = x + 1;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174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39265" y="97108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; R0 = pow, R1 = x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MOV	R0, #1		; pow =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MOV	R1, #0		; x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WHILE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CMP R0, #128		; R0-128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BEQ DONE		; if (pow==128) 			; exit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LSL R0, R0, #1	; pow=pow*2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ADD R1, R1, #1	; x=x+1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B   WHILE		; repeat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DONE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while Loops</a:t>
            </a:r>
          </a:p>
        </p:txBody>
      </p:sp>
    </p:spTree>
    <p:extLst>
      <p:ext uri="{BB962C8B-B14F-4D97-AF65-F5344CB8AC3E}">
        <p14:creationId xmlns:p14="http://schemas.microsoft.com/office/powerpoint/2010/main" val="4149475039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17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665" y="97108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determines the power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of x such that 2</a:t>
            </a:r>
            <a:r>
              <a:rPr lang="en-US" sz="1600" baseline="30000" dirty="0">
                <a:latin typeface="Courier New" pitchFamily="49" charset="0"/>
                <a:cs typeface="Arial" charset="0"/>
              </a:rPr>
              <a:t>x</a:t>
            </a:r>
            <a:r>
              <a:rPr lang="en-US" sz="1600" dirty="0">
                <a:latin typeface="Courier New" pitchFamily="49" charset="0"/>
                <a:cs typeface="Arial" charset="0"/>
              </a:rPr>
              <a:t> = 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x  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while (pow != 128)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pow = pow * 2;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x = x + 1;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174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39265" y="97108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; R0 = pow, R1 = x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MOV	R0, #1		; pow =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MOV	R1, #0		; x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WHILE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CMP R0, #128		; R0-128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BEQ DONE		; if (pow==128) 			; exit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LSL R0, R0, #1	; pow=pow*2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ADD R1, R1, #1	; x=x+1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B   WHILE		; repeat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DONE</a:t>
            </a:r>
          </a:p>
        </p:txBody>
      </p:sp>
      <p:sp>
        <p:nvSpPr>
          <p:cNvPr id="131175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9220" y="5013325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</a:rPr>
              <a:t>Assembly tests for the opposite case (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</a:rPr>
              <a:t>pow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 == 128</a:t>
            </a:r>
            <a:r>
              <a:rPr lang="en-US" sz="2000" b="1" dirty="0">
                <a:solidFill>
                  <a:srgbClr val="0070C0"/>
                </a:solidFill>
              </a:rPr>
              <a:t>) of the C code (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</a:rPr>
              <a:t>pow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 != 128</a:t>
            </a:r>
            <a:r>
              <a:rPr lang="en-US" sz="2000" b="1" dirty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1311751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8220" y="4953000"/>
            <a:ext cx="7315200" cy="762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while Loops</a:t>
            </a:r>
          </a:p>
        </p:txBody>
      </p:sp>
    </p:spTree>
    <p:extLst>
      <p:ext uri="{BB962C8B-B14F-4D97-AF65-F5344CB8AC3E}">
        <p14:creationId xmlns:p14="http://schemas.microsoft.com/office/powerpoint/2010/main" val="2602998539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347449" y="1143000"/>
            <a:ext cx="8564315" cy="5181600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en-US" b="1" dirty="0">
                <a:latin typeface="+mj-lt"/>
              </a:rPr>
              <a:t> </a:t>
            </a:r>
            <a:r>
              <a:rPr lang="en-US" sz="2400" b="1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for (initialization; condition; loop operation)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b="1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initialization:</a:t>
            </a:r>
            <a:r>
              <a:rPr lang="en-US" sz="2400" dirty="0"/>
              <a:t> executes before the loop begins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condition:</a:t>
            </a:r>
            <a:r>
              <a:rPr lang="en-US" sz="2400" dirty="0"/>
              <a:t> is tested at the beginning of each iteration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loop operation:</a:t>
            </a:r>
            <a:r>
              <a:rPr lang="en-US" sz="2400" dirty="0"/>
              <a:t> executes at the end of each iteration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statement:</a:t>
            </a:r>
            <a:r>
              <a:rPr lang="en-US" sz="2400" dirty="0"/>
              <a:t> executes each time the condition is met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10618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for Loops</a:t>
            </a:r>
          </a:p>
        </p:txBody>
      </p:sp>
    </p:spTree>
    <p:extLst>
      <p:ext uri="{BB962C8B-B14F-4D97-AF65-F5344CB8AC3E}">
        <p14:creationId xmlns:p14="http://schemas.microsoft.com/office/powerpoint/2010/main" val="3870425243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260" y="1143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adds numbers from 1-9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=1;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!=10;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=i+1)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	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00860" y="114300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for Loops</a:t>
            </a:r>
          </a:p>
        </p:txBody>
      </p:sp>
    </p:spTree>
    <p:extLst>
      <p:ext uri="{BB962C8B-B14F-4D97-AF65-F5344CB8AC3E}">
        <p14:creationId xmlns:p14="http://schemas.microsoft.com/office/powerpoint/2010/main" val="28161354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260" y="1143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adds numbers from 1-9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=1;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!=10;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=i+1)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	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00860" y="1143000"/>
            <a:ext cx="544314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; R0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, R1 = sum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MOV	R0, #1		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MOV	R1, #0		; sum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CMP R0, #10		; R0-10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BEQ DONE		; if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==10) 				; exit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ADD R1, R1, R0	; sum=sum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ADD R0, R0, #1	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+ 1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B   FOR		; repeat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DONE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for Loops</a:t>
            </a:r>
          </a:p>
        </p:txBody>
      </p:sp>
    </p:spTree>
    <p:extLst>
      <p:ext uri="{BB962C8B-B14F-4D97-AF65-F5344CB8AC3E}">
        <p14:creationId xmlns:p14="http://schemas.microsoft.com/office/powerpoint/2010/main" val="3575504429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525495" y="1014365"/>
            <a:ext cx="7848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In ARM, decremented loop variables are more efficient</a:t>
            </a:r>
          </a:p>
          <a:p>
            <a:pPr lvl="2"/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for Loops: Decremented Loops</a:t>
            </a:r>
          </a:p>
        </p:txBody>
      </p:sp>
    </p:spTree>
    <p:extLst>
      <p:ext uri="{BB962C8B-B14F-4D97-AF65-F5344CB8AC3E}">
        <p14:creationId xmlns:p14="http://schemas.microsoft.com/office/powerpoint/2010/main" val="9251000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4007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2192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ADD:</a:t>
            </a:r>
            <a:r>
              <a:rPr lang="en-US" sz="3200" dirty="0">
                <a:latin typeface="+mj-lt"/>
                <a:cs typeface="Arial" charset="0"/>
              </a:rPr>
              <a:t> 	mnemonic – indicates operation to 		perform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b, c:   	</a:t>
            </a:r>
            <a:r>
              <a:rPr lang="en-US" sz="3200" dirty="0">
                <a:latin typeface="+mj-lt"/>
                <a:cs typeface="Arial" charset="0"/>
              </a:rPr>
              <a:t>source operands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a:</a:t>
            </a:r>
            <a:r>
              <a:rPr lang="en-US" sz="3200" dirty="0">
                <a:solidFill>
                  <a:schemeClr val="accent2"/>
                </a:solidFill>
                <a:latin typeface="+mj-lt"/>
                <a:cs typeface="Arial" charset="0"/>
              </a:rPr>
              <a:t>	  	</a:t>
            </a:r>
            <a:r>
              <a:rPr lang="en-US" sz="3200" dirty="0">
                <a:latin typeface="+mj-lt"/>
                <a:cs typeface="Arial" charset="0"/>
              </a:rPr>
              <a:t>destination operand</a:t>
            </a:r>
          </a:p>
        </p:txBody>
      </p:sp>
      <p:sp>
        <p:nvSpPr>
          <p:cNvPr id="102400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4478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 = b + c;</a:t>
            </a:r>
          </a:p>
        </p:txBody>
      </p:sp>
      <p:sp>
        <p:nvSpPr>
          <p:cNvPr id="1024010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447800"/>
            <a:ext cx="411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ADD a, b,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Instruction: Addition</a:t>
            </a:r>
          </a:p>
        </p:txBody>
      </p:sp>
    </p:spTree>
    <p:extLst>
      <p:ext uri="{BB962C8B-B14F-4D97-AF65-F5344CB8AC3E}">
        <p14:creationId xmlns:p14="http://schemas.microsoft.com/office/powerpoint/2010/main" val="4123014388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8545" y="161911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adds numbers from 1-9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=9;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!=0;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=i-1)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	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05144" y="1619110"/>
            <a:ext cx="533885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; R0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, R1 = sum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MOV	R0, #9		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MOV	R1, #0		; sum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ADD  R1, R1, R0	; sum=sum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SUBS R0, R0, #1	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–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				; and set flags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BNE  FOR		; if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!=0) 				; repeat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</a:t>
            </a:r>
          </a:p>
        </p:txBody>
      </p:sp>
      <p:sp>
        <p:nvSpPr>
          <p:cNvPr id="8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525495" y="1014365"/>
            <a:ext cx="7848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In ARM, decremented loop variables are more efficient</a:t>
            </a:r>
          </a:p>
          <a:p>
            <a:pPr lvl="2"/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for Loops: Decremented Loops</a:t>
            </a:r>
          </a:p>
        </p:txBody>
      </p:sp>
    </p:spTree>
    <p:extLst>
      <p:ext uri="{BB962C8B-B14F-4D97-AF65-F5344CB8AC3E}">
        <p14:creationId xmlns:p14="http://schemas.microsoft.com/office/powerpoint/2010/main" val="3413636559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8545" y="161911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adds numbers from 1-9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=9;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!=0;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=i-1)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	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05145" y="1619110"/>
            <a:ext cx="549067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; R0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, R1 = sum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MOV	R0, #9		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MOV	R1, #0		; sum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ADD  R1, R1, R0	; sum=sum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SUBS R0, R0, #1	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–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				; and set flags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BNE  FOR		; if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!=0) 				; repeat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</a:t>
            </a:r>
          </a:p>
        </p:txBody>
      </p:sp>
      <p:sp>
        <p:nvSpPr>
          <p:cNvPr id="8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525495" y="1014365"/>
            <a:ext cx="7848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In ARM, decremented loop variables are more efficient</a:t>
            </a:r>
          </a:p>
          <a:p>
            <a:pPr lvl="2"/>
            <a:endParaRPr lang="en-US" sz="2600" dirty="0"/>
          </a:p>
        </p:txBody>
      </p:sp>
      <p:sp>
        <p:nvSpPr>
          <p:cNvPr id="9" name="Rectangle 5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385855" y="4627316"/>
            <a:ext cx="8681945" cy="1451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0070C0"/>
                </a:solidFill>
              </a:rPr>
              <a:t>Saves 2 instructions per iteration: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600" dirty="0">
                <a:solidFill>
                  <a:srgbClr val="0070C0"/>
                </a:solidFill>
              </a:rPr>
              <a:t>Decrement loop variable &amp; compare: </a:t>
            </a:r>
            <a:r>
              <a:rPr lang="en-US" sz="2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 R0, R0, #1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600" dirty="0">
                <a:solidFill>
                  <a:srgbClr val="0070C0"/>
                </a:solidFill>
              </a:rPr>
              <a:t>Only 1 branch – instead of 2</a:t>
            </a:r>
          </a:p>
          <a:p>
            <a:pPr lvl="2"/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for Loops: Decremented Loops</a:t>
            </a:r>
          </a:p>
        </p:txBody>
      </p:sp>
    </p:spTree>
    <p:extLst>
      <p:ext uri="{BB962C8B-B14F-4D97-AF65-F5344CB8AC3E}">
        <p14:creationId xmlns:p14="http://schemas.microsoft.com/office/powerpoint/2010/main" val="98386771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Programming Building Blocks</a:t>
            </a:r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1143000"/>
            <a:ext cx="82247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Data-processing Instructions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Conditional Execution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Branches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High-level Constructs: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if/else statements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for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while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arrays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function calls</a:t>
            </a:r>
          </a:p>
        </p:txBody>
      </p:sp>
    </p:spTree>
    <p:extLst>
      <p:ext uri="{BB962C8B-B14F-4D97-AF65-F5344CB8AC3E}">
        <p14:creationId xmlns:p14="http://schemas.microsoft.com/office/powerpoint/2010/main" val="3541960149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1335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3575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204585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Access large amounts of similar data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Index:</a:t>
            </a:r>
            <a:r>
              <a:rPr lang="en-US" sz="3200" dirty="0">
                <a:latin typeface="+mj-lt"/>
                <a:cs typeface="Arial" charset="0"/>
              </a:rPr>
              <a:t> access to each element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Size:</a:t>
            </a:r>
            <a:r>
              <a:rPr lang="en-US" sz="3200" dirty="0">
                <a:latin typeface="+mj-lt"/>
                <a:cs typeface="Arial" charset="0"/>
              </a:rPr>
              <a:t> number of elements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Arrays</a:t>
            </a:r>
          </a:p>
        </p:txBody>
      </p:sp>
    </p:spTree>
    <p:extLst>
      <p:ext uri="{BB962C8B-B14F-4D97-AF65-F5344CB8AC3E}">
        <p14:creationId xmlns:p14="http://schemas.microsoft.com/office/powerpoint/2010/main" val="798841295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8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sp>
        <p:nvSpPr>
          <p:cNvPr id="11376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76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767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2110" y="1047890"/>
            <a:ext cx="835089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200-element array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Base address</a:t>
            </a:r>
            <a:r>
              <a:rPr lang="en-US" sz="2800" dirty="0">
                <a:latin typeface="+mj-lt"/>
                <a:cs typeface="Arial" charset="0"/>
              </a:rPr>
              <a:t> = 0x14000000 (address of first element, scores[0])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  <a:cs typeface="Arial" charset="0"/>
              </a:rPr>
              <a:t>Array elements accessed relative to base address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Arrays</a:t>
            </a:r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46" y="3083355"/>
            <a:ext cx="2816107" cy="276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547801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sp>
        <p:nvSpPr>
          <p:cNvPr id="1317894" name="Rectangle 6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424260" y="974155"/>
            <a:ext cx="8915400" cy="5181600"/>
          </a:xfrm>
          <a:ln>
            <a:noFill/>
          </a:ln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C Code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array[200];</a:t>
            </a:r>
          </a:p>
          <a:p>
            <a:pPr>
              <a:buFontTx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array[0] = array[0] * 8;</a:t>
            </a:r>
          </a:p>
          <a:p>
            <a:pPr>
              <a:buFontTx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array[1] = array[1] * 8;</a:t>
            </a:r>
          </a:p>
          <a:p>
            <a:pPr>
              <a:buFontTx/>
              <a:buNone/>
            </a:pPr>
            <a:endParaRPr lang="en-US" sz="1000" dirty="0"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  <a:cs typeface="Courier New" panose="02070309020205020404" pitchFamily="49" charset="0"/>
              </a:rPr>
              <a:t>; R0 = array base address</a:t>
            </a:r>
          </a:p>
        </p:txBody>
      </p:sp>
      <p:sp>
        <p:nvSpPr>
          <p:cNvPr id="131789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Accessing Arrays</a:t>
            </a:r>
          </a:p>
        </p:txBody>
      </p:sp>
    </p:spTree>
    <p:extLst>
      <p:ext uri="{BB962C8B-B14F-4D97-AF65-F5344CB8AC3E}">
        <p14:creationId xmlns:p14="http://schemas.microsoft.com/office/powerpoint/2010/main" val="1331166138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sp>
        <p:nvSpPr>
          <p:cNvPr id="1317894" name="Rectangle 6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424260" y="974155"/>
            <a:ext cx="8915400" cy="5181600"/>
          </a:xfrm>
          <a:ln>
            <a:noFill/>
          </a:ln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C Code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array[5];</a:t>
            </a:r>
          </a:p>
          <a:p>
            <a:pPr>
              <a:buFontTx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array[0] = array[0] * 8;</a:t>
            </a:r>
          </a:p>
          <a:p>
            <a:pPr>
              <a:buFontTx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array[1] = array[1] * 8;</a:t>
            </a:r>
          </a:p>
          <a:p>
            <a:pPr>
              <a:buFontTx/>
              <a:buNone/>
            </a:pPr>
            <a:endParaRPr lang="en-US" sz="1000" dirty="0"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  <a:cs typeface="Courier New" panose="02070309020205020404" pitchFamily="49" charset="0"/>
              </a:rPr>
              <a:t>; R0 = array base address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  <a:cs typeface="Courier New" panose="02070309020205020404" pitchFamily="49" charset="0"/>
              </a:rPr>
              <a:t>  MOV R0, #0x60000000        	; R0 = 0x60000000</a:t>
            </a:r>
          </a:p>
          <a:p>
            <a:pPr>
              <a:buFontTx/>
              <a:buNone/>
            </a:pPr>
            <a:endParaRPr lang="en-US" sz="500" dirty="0">
              <a:latin typeface="Courier New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  <a:cs typeface="Courier New" panose="02070309020205020404" pitchFamily="49" charset="0"/>
              </a:rPr>
              <a:t>  LDR R1, [R0]			; R1 = array[0]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  <a:cs typeface="Courier New" panose="02070309020205020404" pitchFamily="49" charset="0"/>
              </a:rPr>
              <a:t>  LSL R1, R1, 3		; R1 = R1 &lt;&lt; 3 = R1*8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  <a:cs typeface="Courier New" panose="02070309020205020404" pitchFamily="49" charset="0"/>
              </a:rPr>
              <a:t>  STR R1, [R0]			; array[0] = R1</a:t>
            </a:r>
          </a:p>
          <a:p>
            <a:pPr>
              <a:buFontTx/>
              <a:buNone/>
            </a:pPr>
            <a:endParaRPr lang="en-US" sz="500" dirty="0">
              <a:latin typeface="Courier New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  <a:cs typeface="Courier New" panose="02070309020205020404" pitchFamily="49" charset="0"/>
              </a:rPr>
              <a:t>  LDR R1, [R0, #4]		; R1 = array[1]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  <a:cs typeface="Courier New" panose="02070309020205020404" pitchFamily="49" charset="0"/>
              </a:rPr>
              <a:t>  LSL R1, R1, 3		; R1 = R1 &lt;&lt; 3 = R1*8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  <a:cs typeface="Courier New" panose="02070309020205020404" pitchFamily="49" charset="0"/>
              </a:rPr>
              <a:t>  STR R1, [R0, #4]		; array[1] = R1</a:t>
            </a:r>
          </a:p>
        </p:txBody>
      </p:sp>
      <p:sp>
        <p:nvSpPr>
          <p:cNvPr id="131789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Accessing Arrays</a:t>
            </a:r>
          </a:p>
        </p:txBody>
      </p:sp>
    </p:spTree>
    <p:extLst>
      <p:ext uri="{BB962C8B-B14F-4D97-AF65-F5344CB8AC3E}">
        <p14:creationId xmlns:p14="http://schemas.microsoft.com/office/powerpoint/2010/main" val="1567884500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2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48685" y="855865"/>
            <a:ext cx="7848600" cy="5181600"/>
          </a:xfrm>
          <a:noFill/>
          <a:ln/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C Code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	</a:t>
            </a: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array[200];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	</a:t>
            </a: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endParaRPr lang="en-US" sz="5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	for (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=199;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 &gt;= 0;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 =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 - 1)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  		array[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] = array[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] * 8;</a:t>
            </a:r>
          </a:p>
          <a:p>
            <a:pPr>
              <a:buFontTx/>
              <a:buNone/>
            </a:pPr>
            <a:endParaRPr lang="en-US" sz="1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; R0 = array base address, R1 = </a:t>
            </a:r>
            <a:r>
              <a:rPr lang="en-US" sz="1500" dirty="0" err="1">
                <a:latin typeface="Courier New" pitchFamily="49" charset="0"/>
              </a:rPr>
              <a:t>i</a:t>
            </a:r>
            <a:endParaRPr lang="en-US" sz="15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500" dirty="0">
              <a:latin typeface="Courier New" pitchFamily="49" charset="0"/>
            </a:endParaRPr>
          </a:p>
          <a:p>
            <a:pPr marL="0" indent="0">
              <a:buNone/>
            </a:pPr>
            <a:endParaRPr lang="en-US" sz="15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500" dirty="0">
              <a:latin typeface="Courier New" pitchFamily="49" charset="0"/>
            </a:endParaRPr>
          </a:p>
        </p:txBody>
      </p:sp>
      <p:sp>
        <p:nvSpPr>
          <p:cNvPr id="11356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Arrays using for Loops</a:t>
            </a:r>
          </a:p>
        </p:txBody>
      </p:sp>
    </p:spTree>
    <p:extLst>
      <p:ext uri="{BB962C8B-B14F-4D97-AF65-F5344CB8AC3E}">
        <p14:creationId xmlns:p14="http://schemas.microsoft.com/office/powerpoint/2010/main" val="3893572348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2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48685" y="855865"/>
            <a:ext cx="7848600" cy="5181600"/>
          </a:xfrm>
          <a:noFill/>
          <a:ln/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C Code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	</a:t>
            </a: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array[200];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	</a:t>
            </a: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endParaRPr lang="en-US" sz="5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	for (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=199;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 &gt;= 0;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 =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 - 1)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  		array[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] = array[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] * 8;</a:t>
            </a:r>
          </a:p>
          <a:p>
            <a:pPr>
              <a:buFontTx/>
              <a:buNone/>
            </a:pPr>
            <a:endParaRPr lang="en-US" sz="1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; R0 = array base address, R1 = </a:t>
            </a:r>
            <a:r>
              <a:rPr lang="en-US" sz="1500" dirty="0" err="1">
                <a:latin typeface="Courier New" pitchFamily="49" charset="0"/>
              </a:rPr>
              <a:t>i</a:t>
            </a:r>
            <a:endParaRPr lang="en-US" sz="15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  MOV R0, 0x60000000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  MOV R1, #199</a:t>
            </a:r>
          </a:p>
          <a:p>
            <a:pPr marL="0" indent="0">
              <a:lnSpc>
                <a:spcPct val="90000"/>
              </a:lnSpc>
              <a:buNone/>
            </a:pPr>
            <a:endParaRPr lang="en-US" sz="500" dirty="0">
              <a:latin typeface="Courier New" pitchFamily="49" charset="0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Courier New" pitchFamily="49" charset="0"/>
                <a:cs typeface="Arial" charset="0"/>
              </a:rPr>
              <a:t>FOR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Courier New" pitchFamily="49" charset="0"/>
                <a:cs typeface="Arial" charset="0"/>
              </a:rPr>
              <a:t>  LDR  R2, [R0, R1, LSL #2]	; R2 = array(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500" dirty="0">
                <a:latin typeface="Courier New" pitchFamily="49" charset="0"/>
                <a:cs typeface="Arial" charset="0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Courier New" pitchFamily="49" charset="0"/>
                <a:cs typeface="Arial" charset="0"/>
              </a:rPr>
              <a:t>  LSL  R2, R2, #3		; R2 = R2&lt;&lt;3 = R3*8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Courier New" pitchFamily="49" charset="0"/>
                <a:cs typeface="Arial" charset="0"/>
              </a:rPr>
              <a:t>  STR  R2, [R0, R1, LSL #2]	; array(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500" dirty="0">
                <a:latin typeface="Courier New" pitchFamily="49" charset="0"/>
                <a:cs typeface="Arial" charset="0"/>
              </a:rPr>
              <a:t>) = R2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Courier New" pitchFamily="49" charset="0"/>
                <a:cs typeface="Arial" charset="0"/>
              </a:rPr>
              <a:t>  SUBS R1, R1, #1		;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500" dirty="0">
                <a:latin typeface="Courier New" pitchFamily="49" charset="0"/>
                <a:cs typeface="Arial" charset="0"/>
              </a:rPr>
              <a:t> =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500" dirty="0">
                <a:latin typeface="Courier New" pitchFamily="49" charset="0"/>
                <a:cs typeface="Arial" charset="0"/>
              </a:rPr>
              <a:t> – 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Courier New" pitchFamily="49" charset="0"/>
                <a:cs typeface="Arial" charset="0"/>
              </a:rPr>
              <a:t>				; and set flags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Courier New" pitchFamily="49" charset="0"/>
                <a:cs typeface="Arial" charset="0"/>
              </a:rPr>
              <a:t>  BPL  FOR			; if (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500" dirty="0">
                <a:latin typeface="Courier New" pitchFamily="49" charset="0"/>
                <a:cs typeface="Arial" charset="0"/>
              </a:rPr>
              <a:t>&gt;=0) repeat loop</a:t>
            </a:r>
          </a:p>
          <a:p>
            <a:pPr marL="0" indent="0">
              <a:buNone/>
            </a:pPr>
            <a:endParaRPr lang="en-US" sz="15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500" dirty="0">
              <a:latin typeface="Courier New" pitchFamily="49" charset="0"/>
            </a:endParaRPr>
          </a:p>
        </p:txBody>
      </p:sp>
      <p:sp>
        <p:nvSpPr>
          <p:cNvPr id="11356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Arrays using for Loops</a:t>
            </a:r>
          </a:p>
        </p:txBody>
      </p:sp>
    </p:spTree>
    <p:extLst>
      <p:ext uri="{BB962C8B-B14F-4D97-AF65-F5344CB8AC3E}">
        <p14:creationId xmlns:p14="http://schemas.microsoft.com/office/powerpoint/2010/main" val="3351931225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8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24260" y="1143000"/>
            <a:ext cx="7620000" cy="5181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American Standard Code for Information Interchange</a:t>
            </a:r>
          </a:p>
          <a:p>
            <a:r>
              <a:rPr lang="en-US" dirty="0"/>
              <a:t>Each text character has unique byte value</a:t>
            </a:r>
          </a:p>
          <a:p>
            <a:pPr lvl="1"/>
            <a:r>
              <a:rPr lang="en-US" dirty="0"/>
              <a:t>For example, S = 0x53, a = 0x61, A = 0x41</a:t>
            </a:r>
          </a:p>
          <a:p>
            <a:pPr lvl="1"/>
            <a:r>
              <a:rPr lang="en-US" dirty="0"/>
              <a:t>Lower-case and upper-case differ by 0x20 (32)</a:t>
            </a:r>
          </a:p>
        </p:txBody>
      </p:sp>
      <p:sp>
        <p:nvSpPr>
          <p:cNvPr id="11765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ASCII Code</a:t>
            </a:r>
          </a:p>
        </p:txBody>
      </p:sp>
    </p:spTree>
    <p:extLst>
      <p:ext uri="{BB962C8B-B14F-4D97-AF65-F5344CB8AC3E}">
        <p14:creationId xmlns:p14="http://schemas.microsoft.com/office/powerpoint/2010/main" val="410677536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875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2192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Similar to addition - only mnemonic changes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SUB:</a:t>
            </a:r>
            <a:r>
              <a:rPr lang="en-US" sz="3200" dirty="0">
                <a:latin typeface="+mj-lt"/>
                <a:cs typeface="Arial" charset="0"/>
              </a:rPr>
              <a:t> 	mnemonic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b, c:  	</a:t>
            </a:r>
            <a:r>
              <a:rPr lang="en-US" sz="3200" dirty="0">
                <a:latin typeface="+mj-lt"/>
                <a:cs typeface="Arial" charset="0"/>
              </a:rPr>
              <a:t>source operands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a: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Arial" charset="0"/>
              </a:rPr>
              <a:t>	</a:t>
            </a:r>
            <a:r>
              <a:rPr lang="en-US" sz="3200" dirty="0">
                <a:solidFill>
                  <a:schemeClr val="accent2"/>
                </a:solidFill>
                <a:latin typeface="+mj-lt"/>
                <a:cs typeface="Arial" charset="0"/>
              </a:rPr>
              <a:t>   	</a:t>
            </a:r>
            <a:r>
              <a:rPr lang="en-US" sz="3200" dirty="0">
                <a:latin typeface="+mj-lt"/>
                <a:cs typeface="Arial" charset="0"/>
              </a:rPr>
              <a:t>destination operand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9875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 = b - c;</a:t>
            </a:r>
          </a:p>
        </p:txBody>
      </p:sp>
      <p:sp>
        <p:nvSpPr>
          <p:cNvPr id="109875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SUB a, b,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Instruction: Subtraction</a:t>
            </a:r>
          </a:p>
        </p:txBody>
      </p:sp>
    </p:spTree>
    <p:extLst>
      <p:ext uri="{BB962C8B-B14F-4D97-AF65-F5344CB8AC3E}">
        <p14:creationId xmlns:p14="http://schemas.microsoft.com/office/powerpoint/2010/main" val="356278319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Cast of Characters</a:t>
            </a:r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60" y="971080"/>
            <a:ext cx="5124955" cy="518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8982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17112</TotalTime>
  <Words>3392</Words>
  <Application>Microsoft Macintosh PowerPoint</Application>
  <PresentationFormat>On-screen Show (4:3)</PresentationFormat>
  <Paragraphs>1018</Paragraphs>
  <Slides>90</Slides>
  <Notes>90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0" baseType="lpstr">
      <vt:lpstr>ＭＳ Ｐゴシック</vt:lpstr>
      <vt:lpstr>Arial</vt:lpstr>
      <vt:lpstr>Arial Black</vt:lpstr>
      <vt:lpstr>Calibri</vt:lpstr>
      <vt:lpstr>Courier New</vt:lpstr>
      <vt:lpstr>Courier10 BT</vt:lpstr>
      <vt:lpstr>Times New Roman</vt:lpstr>
      <vt:lpstr>Wingdings</vt:lpstr>
      <vt:lpstr>Office Theme</vt:lpstr>
      <vt:lpstr>VISIO</vt:lpstr>
      <vt:lpstr>Lecture 17:  ARM Assembly 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113</cp:revision>
  <cp:lastPrinted>2018-01-16T16:40:17Z</cp:lastPrinted>
  <dcterms:created xsi:type="dcterms:W3CDTF">2012-08-07T04:56:47Z</dcterms:created>
  <dcterms:modified xsi:type="dcterms:W3CDTF">2019-11-09T13:45:45Z</dcterms:modified>
</cp:coreProperties>
</file>