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84" r:id="rId2"/>
    <p:sldId id="257" r:id="rId3"/>
    <p:sldId id="406" r:id="rId4"/>
    <p:sldId id="407" r:id="rId5"/>
    <p:sldId id="433" r:id="rId6"/>
    <p:sldId id="408" r:id="rId7"/>
    <p:sldId id="409" r:id="rId8"/>
    <p:sldId id="434" r:id="rId9"/>
    <p:sldId id="410" r:id="rId10"/>
    <p:sldId id="412" r:id="rId11"/>
    <p:sldId id="411" r:id="rId12"/>
    <p:sldId id="413" r:id="rId13"/>
    <p:sldId id="423" r:id="rId14"/>
    <p:sldId id="414" r:id="rId15"/>
    <p:sldId id="415" r:id="rId16"/>
    <p:sldId id="418" r:id="rId17"/>
    <p:sldId id="416" r:id="rId18"/>
    <p:sldId id="417" r:id="rId19"/>
    <p:sldId id="419" r:id="rId20"/>
    <p:sldId id="420" r:id="rId21"/>
    <p:sldId id="422" r:id="rId22"/>
    <p:sldId id="424" r:id="rId23"/>
    <p:sldId id="425" r:id="rId24"/>
    <p:sldId id="426" r:id="rId25"/>
    <p:sldId id="427" r:id="rId26"/>
    <p:sldId id="428" r:id="rId27"/>
    <p:sldId id="429" r:id="rId28"/>
    <p:sldId id="431" r:id="rId29"/>
    <p:sldId id="430" r:id="rId30"/>
    <p:sldId id="432" r:id="rId3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32A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9" autoAdjust="0"/>
    <p:restoredTop sz="90877" autoAdjust="0"/>
  </p:normalViewPr>
  <p:slideViewPr>
    <p:cSldViewPr>
      <p:cViewPr>
        <p:scale>
          <a:sx n="93" d="100"/>
          <a:sy n="93" d="100"/>
        </p:scale>
        <p:origin x="119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58DC7-2DB0-F743-B206-666BD2CB356D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B4F19-52D0-CA4D-A6ED-ADA89533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D5E47-F045-4C01-A154-66E3997AD16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EC52C-64D1-4EF5-AC14-14AF6A3FC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D2E1503E-EACF-3142-AD1F-7CBD8573E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B4F368-4724-3841-AF0B-812A139452A8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F3080A3-914E-214E-94F9-BAD243FFF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65B9C15-9878-DC40-B9B9-8BA996DE7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145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3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9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9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4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8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16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27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23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7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99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74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97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59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40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69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7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82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6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9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37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62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1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5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928846"/>
            <a:ext cx="9144000" cy="929154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2064"/>
            <a:ext cx="990600" cy="8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773569" cy="8643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477000" y="6248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Lecture 15 &lt;</a:t>
            </a:r>
            <a:fld id="{D1B2EFE9-D440-4A3B-858C-5FEDF5DD0E10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en-US" sz="1400" dirty="0">
                <a:solidFill>
                  <a:schemeClr val="bg1"/>
                </a:solidFill>
              </a:rPr>
              <a:t>&gt;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95400" y="6248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Digital Design and Computer Architecture:</a:t>
            </a:r>
            <a:r>
              <a:rPr lang="en-US" sz="1400" baseline="0" dirty="0">
                <a:solidFill>
                  <a:schemeClr val="bg1"/>
                </a:solidFill>
              </a:rPr>
              <a:t> ARM® Edition © 2016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3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928846"/>
            <a:ext cx="9144000" cy="929154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2064"/>
            <a:ext cx="990600" cy="8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773569" cy="8643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477000" y="6248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Lecture 15 &lt;</a:t>
            </a:r>
            <a:fld id="{D1B2EFE9-D440-4A3B-858C-5FEDF5DD0E10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en-US" sz="1400" dirty="0">
                <a:solidFill>
                  <a:schemeClr val="bg1"/>
                </a:solidFill>
              </a:rPr>
              <a:t>&gt;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95400" y="6248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Digital Design and Computer Architecture:</a:t>
            </a:r>
            <a:r>
              <a:rPr lang="en-US" sz="1400" baseline="0" dirty="0">
                <a:solidFill>
                  <a:schemeClr val="bg1"/>
                </a:solidFill>
              </a:rPr>
              <a:t> ARM® Edition © 2019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0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CC12C447-90FA-420C-B74C-1A635C444937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E7ED6BBA-2425-4A43-B586-383F2BB07C4C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68946159-E475-47D9-8550-A9F0B445C791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CCDCC2DC-EBCD-44EE-92DB-9C06DDE632FD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46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1-&lt;</a:t>
            </a:r>
            <a:fld id="{B4FEF99E-A19F-4A0B-A62E-3729EECDD901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0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9F7ADD3E-E1D6-46D5-BCAD-B4AEBA813F75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6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E0959C-64E3-5747-B117-D63FEC92B5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230745-C281-EA47-9BE8-AF4FC50421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1BE0502-0B5A-424E-B7C7-93BA69F8CC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A4A46-44A4-FC4A-9F34-EF42A9EF8325}"/>
              </a:ext>
            </a:extLst>
          </p:cNvPr>
          <p:cNvSpPr/>
          <p:nvPr userDrawn="1"/>
        </p:nvSpPr>
        <p:spPr>
          <a:xfrm>
            <a:off x="152400" y="5924550"/>
            <a:ext cx="8839200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4763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46080-453C-4BEF-9A1F-F094B996EB7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FE9-D440-4A3B-858C-5FEDF5DD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A1E0682-7980-454F-944D-3280DDBF53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53000" y="2743200"/>
            <a:ext cx="4191000" cy="16002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40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Lecture 15: </a:t>
            </a:r>
            <a:br>
              <a:rPr lang="en-US" altLang="en-US" sz="40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</a:br>
            <a:r>
              <a:rPr lang="en-US" altLang="en-US" sz="2400" b="1" dirty="0"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Microcontrollers Interfacing</a:t>
            </a:r>
            <a:endParaRPr lang="en-US" altLang="en-US" sz="2400" b="1" dirty="0">
              <a:solidFill>
                <a:schemeClr val="tx1"/>
              </a:solidFill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15362" name="Line 4">
            <a:extLst>
              <a:ext uri="{FF2B5EF4-FFF2-40B4-BE49-F238E27FC236}">
                <a16:creationId xmlns:a16="http://schemas.microsoft.com/office/drawing/2014/main" id="{27BFFB2D-1369-824C-8077-7F4215AD1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57200"/>
            <a:ext cx="0" cy="6172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00A5256B-DC5F-F743-9B70-2FEBC0BE8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57200"/>
            <a:ext cx="830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6">
            <a:extLst>
              <a:ext uri="{FF2B5EF4-FFF2-40B4-BE49-F238E27FC236}">
                <a16:creationId xmlns:a16="http://schemas.microsoft.com/office/drawing/2014/main" id="{09C03B16-F696-DD4B-A3C9-E4EED7E1F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457200"/>
            <a:ext cx="0" cy="6172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7">
            <a:extLst>
              <a:ext uri="{FF2B5EF4-FFF2-40B4-BE49-F238E27FC236}">
                <a16:creationId xmlns:a16="http://schemas.microsoft.com/office/drawing/2014/main" id="{4AC4167B-AAA7-AB42-91B4-957EBBDC2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629400"/>
            <a:ext cx="830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6" name="Picture 1" descr="ddcacover.jpg">
            <a:extLst>
              <a:ext uri="{FF2B5EF4-FFF2-40B4-BE49-F238E27FC236}">
                <a16:creationId xmlns:a16="http://schemas.microsoft.com/office/drawing/2014/main" id="{6A47BA2A-8CE9-8946-BF46-969BB12C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447800"/>
            <a:ext cx="45386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2">
            <a:extLst>
              <a:ext uri="{FF2B5EF4-FFF2-40B4-BE49-F238E27FC236}">
                <a16:creationId xmlns:a16="http://schemas.microsoft.com/office/drawing/2014/main" id="{5FD2FB04-88C7-144F-9589-7AA8323E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latin typeface="Arial Black" panose="020B0604020202020204" pitchFamily="34" charset="0"/>
              </a:rPr>
              <a:t>E85</a:t>
            </a:r>
            <a:r>
              <a:rPr lang="en-US" altLang="en-US" dirty="0">
                <a:latin typeface="Arial Black" panose="020B0604020202020204" pitchFamily="34" charset="0"/>
              </a:rPr>
              <a:t> Digital Design &amp; Computer Engineering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37CC95-1740-C743-B13C-82C1C606A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51689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89948"/>
      </p:ext>
    </p:extLst>
  </p:cSld>
  <p:clrMapOvr>
    <a:masterClrMapping/>
  </p:clrMapOvr>
  <p:transition advTm="7000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STM32 SPI Pinout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03C313-0245-A040-91E1-560C80B079C4}"/>
              </a:ext>
            </a:extLst>
          </p:cNvPr>
          <p:cNvSpPr txBox="1">
            <a:spLocks/>
          </p:cNvSpPr>
          <p:nvPr/>
        </p:nvSpPr>
        <p:spPr>
          <a:xfrm>
            <a:off x="5715000" y="1264920"/>
            <a:ext cx="3873994" cy="9494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Table 13 on Page 33 of STM32F042×4 Datasheet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BA9F5-4985-634D-95AD-D348F5C7B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11262" r="14175" b="44466"/>
          <a:stretch/>
        </p:blipFill>
        <p:spPr>
          <a:xfrm>
            <a:off x="152400" y="1209368"/>
            <a:ext cx="5422037" cy="43734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88A140-445D-704E-9C16-CD625106E1F2}"/>
              </a:ext>
            </a:extLst>
          </p:cNvPr>
          <p:cNvSpPr txBox="1">
            <a:spLocks/>
          </p:cNvSpPr>
          <p:nvPr/>
        </p:nvSpPr>
        <p:spPr>
          <a:xfrm>
            <a:off x="5486400" y="2671554"/>
            <a:ext cx="5163105" cy="320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NSS: PA4 (A3 on </a:t>
            </a:r>
            <a:r>
              <a:rPr lang="en-US" sz="2000" dirty="0" err="1"/>
              <a:t>Nucleo</a:t>
            </a:r>
            <a:r>
              <a:rPr lang="en-US" sz="2000" dirty="0"/>
              <a:t> board)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SCK: PA5 (A4 on </a:t>
            </a:r>
            <a:r>
              <a:rPr lang="en-US" sz="2000" dirty="0" err="1"/>
              <a:t>Nucleo</a:t>
            </a:r>
            <a:r>
              <a:rPr lang="en-US" sz="2000" dirty="0"/>
              <a:t> board)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MISO: PA6 (A5 on </a:t>
            </a:r>
            <a:r>
              <a:rPr lang="en-US" sz="2000" dirty="0" err="1"/>
              <a:t>Nucleo</a:t>
            </a:r>
            <a:r>
              <a:rPr lang="en-US" sz="2000" dirty="0"/>
              <a:t> board)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MOSI: PA7 (A6 on </a:t>
            </a:r>
            <a:r>
              <a:rPr lang="en-US" sz="2000" dirty="0" err="1"/>
              <a:t>Nucleo</a:t>
            </a:r>
            <a:r>
              <a:rPr lang="en-US" sz="2000" dirty="0"/>
              <a:t> board)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323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Communication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Configure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 SPI Clock Tree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SPI SCK, MISO, MOSI pins to ALT mode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Baud Rate (1 MHz or less prudent on a breadboard)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Clock Polarity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CPOL = 0 (default): clock idles at 0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CPOL = 1: clock idles at 1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Clock Phase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CPHA = 0: sample MOSI on the first clock transition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CPHA = 1: sample MOSI on the second clock transition</a:t>
            </a:r>
          </a:p>
        </p:txBody>
      </p:sp>
    </p:spTree>
    <p:extLst>
      <p:ext uri="{BB962C8B-B14F-4D97-AF65-F5344CB8AC3E}">
        <p14:creationId xmlns:p14="http://schemas.microsoft.com/office/powerpoint/2010/main" val="270475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Communication Continued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Write byte to SPI data register to transmit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 shifted out one bit at a time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Wait for Receive Not Empty (SPI1_SR_RXNE bit)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Read byte from SPI data register </a:t>
            </a:r>
          </a:p>
        </p:txBody>
      </p:sp>
    </p:spTree>
    <p:extLst>
      <p:ext uri="{BB962C8B-B14F-4D97-AF65-F5344CB8AC3E}">
        <p14:creationId xmlns:p14="http://schemas.microsoft.com/office/powerpoint/2010/main" val="221669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Slave Select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Slave select is usually active low (labeled NSS or SS)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Turns on device when 0, off when 1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Turning off the slave device may save power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Options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 slave devices: tie slave select active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 or more slave devices: use GPIO pins to turn desired device ON before SPI transaction, turn device back OFF afterward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 slave device: use SPI controller to automatically pulse the SS pin during a transaction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35F5C2-CB61-0B4F-8C5D-414165F20B20}"/>
              </a:ext>
            </a:extLst>
          </p:cNvPr>
          <p:cNvCxnSpPr/>
          <p:nvPr/>
        </p:nvCxnSpPr>
        <p:spPr>
          <a:xfrm>
            <a:off x="7772400" y="1143000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302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Timing Diagram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CPOL and CPHA flexible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Easy to talk to devices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D5324-B35A-CA41-8748-6F2F9DECF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43000"/>
            <a:ext cx="4423913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Communication on STM32F0xx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Enable SPI Clock with RCC APB2ENR bit 12: SPI1EN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clock enables the peripheral, isn’t the SCLK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Assume slave select signal for device is tied active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Set PA4, PA5, PA6 to ALT mode (10)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 CPOL and CPHA default to 0 with SPI1_CR1 bits 1:0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Enable Master mode with SPI_CR1 bit 2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Set baud rate with SPI1_CR1 bits 5:3 e.g. 010 for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fclk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/8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Enable SPI port with SPI1_CR1 bit 6</a:t>
            </a:r>
          </a:p>
        </p:txBody>
      </p:sp>
    </p:spTree>
    <p:extLst>
      <p:ext uri="{BB962C8B-B14F-4D97-AF65-F5344CB8AC3E}">
        <p14:creationId xmlns:p14="http://schemas.microsoft.com/office/powerpoint/2010/main" val="266377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D5E5FA-58B3-1C44-8650-DA75279AD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914400"/>
            <a:ext cx="5943600" cy="408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Register Base Addresses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47473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7458C-8BE4-6444-B8AD-0F7C384D1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" y="5029200"/>
            <a:ext cx="6032500" cy="4699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E3C1C2-F830-4048-8049-4D2343AE5CC7}"/>
              </a:ext>
            </a:extLst>
          </p:cNvPr>
          <p:cNvSpPr/>
          <p:nvPr/>
        </p:nvSpPr>
        <p:spPr>
          <a:xfrm>
            <a:off x="685801" y="2971800"/>
            <a:ext cx="3810000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86FEC2-393B-A54C-96F4-77871B74718E}"/>
              </a:ext>
            </a:extLst>
          </p:cNvPr>
          <p:cNvSpPr/>
          <p:nvPr/>
        </p:nvSpPr>
        <p:spPr>
          <a:xfrm>
            <a:off x="685801" y="4664758"/>
            <a:ext cx="3810000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C820DAA-4E19-7E4F-B574-839EEE2952C1}"/>
              </a:ext>
            </a:extLst>
          </p:cNvPr>
          <p:cNvSpPr/>
          <p:nvPr/>
        </p:nvSpPr>
        <p:spPr>
          <a:xfrm>
            <a:off x="685801" y="4927600"/>
            <a:ext cx="3810000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9BDF808-9F04-7647-9196-A63692F02B5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6019801" y="1066800"/>
            <a:ext cx="3200399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Base Addresses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RCC:     0x40021000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GPIOA: 0x48000000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SPI1:     0x40013000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8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Enable SPI Clock in RCC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645150" y="1066800"/>
            <a:ext cx="3312921" cy="48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RCC_APB2ENR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0x40021000 base + 0x18 offset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SPI1EN is bit 12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8E0AD-4EF4-604E-BC7C-3E514F760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00200"/>
            <a:ext cx="1892300" cy="64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3920F-DECE-3C42-A282-4630D7EA6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82517"/>
            <a:ext cx="5340350" cy="488488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3AD9F9-818C-7945-B763-AC9767925999}"/>
              </a:ext>
            </a:extLst>
          </p:cNvPr>
          <p:cNvSpPr/>
          <p:nvPr/>
        </p:nvSpPr>
        <p:spPr>
          <a:xfrm>
            <a:off x="3886200" y="5029200"/>
            <a:ext cx="1524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4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Set PA4, 5, 6 to ALT Mode 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4780B-3166-E54F-8924-CBF398166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72" y="1676400"/>
            <a:ext cx="5943600" cy="21209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E150AA-196B-5944-9FD5-CAE317759B0A}"/>
              </a:ext>
            </a:extLst>
          </p:cNvPr>
          <p:cNvSpPr/>
          <p:nvPr/>
        </p:nvSpPr>
        <p:spPr>
          <a:xfrm>
            <a:off x="4195572" y="2203450"/>
            <a:ext cx="9906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9EE4523-3BD2-F140-BCC2-2721ED010A6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385572" y="1066800"/>
            <a:ext cx="8572499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GPIOA_MODER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0x48000000 base + 0x00 offset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PA6, 5, 4 MODE bits are 13:12, 11:10, and 9:8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5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68759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Baud Rate, Polarity, Phase, Master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AA2B13-B90F-0B47-A656-E1219DCFD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66800"/>
            <a:ext cx="5981700" cy="30607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2F23E92-55F8-D94E-AA5E-332F9B1B3A8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600" y="1066800"/>
            <a:ext cx="8729471" cy="510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SPI1_CR1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0x40013000 base + 0x00 offset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SPI1_CR2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0x40013000 base + 0x04 offset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SPI1_SR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= 0x40013000 base + 0x08 offset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SPI1_DR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= 0x40013000 base + 0x0C offset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CEA30-5AB4-8641-8F82-8B0C14C9DFAE}"/>
              </a:ext>
            </a:extLst>
          </p:cNvPr>
          <p:cNvSpPr/>
          <p:nvPr/>
        </p:nvSpPr>
        <p:spPr>
          <a:xfrm>
            <a:off x="5105400" y="1441450"/>
            <a:ext cx="1066800" cy="615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CF1EA68-E648-F346-A6A7-C9D825AB48A9}"/>
              </a:ext>
            </a:extLst>
          </p:cNvPr>
          <p:cNvSpPr/>
          <p:nvPr/>
        </p:nvSpPr>
        <p:spPr>
          <a:xfrm>
            <a:off x="5562600" y="2146300"/>
            <a:ext cx="400050" cy="615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E48B03-F775-E145-8DB5-C693A9C42586}"/>
              </a:ext>
            </a:extLst>
          </p:cNvPr>
          <p:cNvSpPr/>
          <p:nvPr/>
        </p:nvSpPr>
        <p:spPr>
          <a:xfrm>
            <a:off x="4419600" y="2152650"/>
            <a:ext cx="573785" cy="615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CE03F4-CECC-0A4F-A028-6A0649667E07}"/>
              </a:ext>
            </a:extLst>
          </p:cNvPr>
          <p:cNvSpPr/>
          <p:nvPr/>
        </p:nvSpPr>
        <p:spPr>
          <a:xfrm>
            <a:off x="5962650" y="2860675"/>
            <a:ext cx="247650" cy="615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6A3401-0209-5147-8C8B-142B45668F9A}"/>
              </a:ext>
            </a:extLst>
          </p:cNvPr>
          <p:cNvSpPr/>
          <p:nvPr/>
        </p:nvSpPr>
        <p:spPr>
          <a:xfrm>
            <a:off x="3810000" y="3543300"/>
            <a:ext cx="2400300" cy="419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8C7522A-A32C-3243-ACF5-E66230B9689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6210300" y="1066800"/>
            <a:ext cx="2747771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Leave CR2 with default DS for 8-bit transfer, NSSP and SSOE for no automatic SS pulses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7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Lecture 15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977705" y="1295400"/>
            <a:ext cx="633749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Interfacing</a:t>
            </a:r>
          </a:p>
          <a:p>
            <a:r>
              <a:rPr lang="en-US" dirty="0"/>
              <a:t>Parallel</a:t>
            </a:r>
          </a:p>
          <a:p>
            <a:r>
              <a:rPr lang="en-US" dirty="0"/>
              <a:t>Serial</a:t>
            </a:r>
          </a:p>
          <a:p>
            <a:pPr lvl="1"/>
            <a:r>
              <a:rPr lang="en-US" dirty="0"/>
              <a:t>SPI</a:t>
            </a:r>
          </a:p>
          <a:p>
            <a:r>
              <a:rPr lang="en-US" dirty="0"/>
              <a:t>Analog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A5FC2-0DA5-1D4A-A433-B39BBEB23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142999"/>
            <a:ext cx="1676400" cy="44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Sample Code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spiInit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// 2.2.2 lists memory map for IO registers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*GPIOA_MODER = (unsigned long*)0x48021000; // 8.4.1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*SPI1_CR1 = (unsigned long*)0x40013000; // 28.9.1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*RCC_APB2ENR = (unsigned long*)0x40021018 // 6.4.7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*RCC_APB2ENR |= (1&lt;&lt;12);                  // set SPI1EN bit to activate SPI1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*GPIOA_MODER |= (1&lt;&lt;9 | 1 &lt;&lt; 11 | 1&lt;&lt;13); // ALT for PA4, 5, 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*SPI1_CR1 |= (1 &lt;&lt; 4 | 1 &lt;&lt; 2);           // Baud Rate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fclk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/8; master mode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*SPI1_CR1 |= 1 &lt;&lt; 6;                      // turn on SPI 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char SPI1SendReceive8(unsigned char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*SPI1_DR = (unsigned long*)0x4001300C; // 28.9.4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*SPI1_SR = (unsigned long*)0x40013008; // 28.9.3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*SPI1_DR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;                       // Send a byte to the slave device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while (!(*SPI1_SR &amp; (1&lt;&lt;0)));            // wait for RXNE flag to clear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return *SPI1_DR;                         // Get the byte back from slave device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31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Analog/Digital Converter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12-bit A/D Converter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Reads analog input on scale of 0 – 3.3 V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Converts to digital value between 0 and 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Hence the resolution is 3.3/2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 0.81 mV per step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16 Input channels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read from any of the 16 PA inputs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Also can read internal temperature and voltage sensors</a:t>
            </a:r>
          </a:p>
        </p:txBody>
      </p:sp>
    </p:spTree>
    <p:extLst>
      <p:ext uri="{BB962C8B-B14F-4D97-AF65-F5344CB8AC3E}">
        <p14:creationId xmlns:p14="http://schemas.microsoft.com/office/powerpoint/2010/main" val="113533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+mj-lt"/>
              </a:rPr>
              <a:t>ADC Example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12-bit A/D Converter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Reads analog input on scale of 0 – 3.3 V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Converts to digital value between 0 and 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Hence the resolution is 3.3/2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 0.81 mV per step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16 Input channels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read from any of the 16 PA inputs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Also can read internal temperature and voltage sensors</a:t>
            </a:r>
          </a:p>
        </p:txBody>
      </p:sp>
    </p:spTree>
    <p:extLst>
      <p:ext uri="{BB962C8B-B14F-4D97-AF65-F5344CB8AC3E}">
        <p14:creationId xmlns:p14="http://schemas.microsoft.com/office/powerpoint/2010/main" val="310135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Using the ADC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Initialize ADC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 ADC clock using the Reset/Clock Control register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Turn on ADC by setting the ADEN bit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Wait for ADRDY flag to set to indicate ADC ready to go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111 to the SMP bits to run the sampling clock slowly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Convert Voltage on Channel 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Write a 1 to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CHSELn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bit and 0s to the other CHSLE bits to choose channel n for conversion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Start conversion by setting the ADSTART bit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Wait for ADSTART bit to go low to indicate conversion complete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Read answer from the ADC_DR data register</a:t>
            </a:r>
          </a:p>
        </p:txBody>
      </p:sp>
    </p:spTree>
    <p:extLst>
      <p:ext uri="{BB962C8B-B14F-4D97-AF65-F5344CB8AC3E}">
        <p14:creationId xmlns:p14="http://schemas.microsoft.com/office/powerpoint/2010/main" val="1599254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Register Base Addresses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4358C-9CDA-D44D-B087-80ABFAE5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556877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9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ADC Register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83E84-7BD2-8840-96A3-3DB5F97E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483734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05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Using the ADC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Initialize ADC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 ADC clock using the Reset/Clock Control register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Turn on ADC by setting the ADEN bit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Wait for ADRDY flag to set to indicate ADC ready to go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111 to the SMP bits to run the sampling clock slowly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Convert Voltage on Channel 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Write a 1 to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CHSELn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bit and 0s to the other CHSLE bits to choose channel n for conversion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Start conversion by setting the ADSTART bit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Wait for ADSTART bit to go low to indicate conversion complete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Read answer from the ADC_DR data register</a:t>
            </a:r>
          </a:p>
        </p:txBody>
      </p:sp>
    </p:spTree>
    <p:extLst>
      <p:ext uri="{BB962C8B-B14F-4D97-AF65-F5344CB8AC3E}">
        <p14:creationId xmlns:p14="http://schemas.microsoft.com/office/powerpoint/2010/main" val="3745688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Initialize ADC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adcInit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// declare registers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*RCC_APB2ENR = (unsigned long*)0x40021018;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turn on ADC clock by writing 1 to ADCEN bit 9 of RCC_APB2ENR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*RCC_APB2ENR |= 1 &lt;&lt; 9;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your code here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turn on ADC with ADEN bit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wait for ADRDY bit for ADC ready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Write 111 to SMP bits to set speed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11719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Initialize ADC: Solution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adcInit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volatile unsigned long *RCC_APB2ENR = (unsigned long*)0x40021018;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*ADC_CR =      (unsigned long*)0x40012408;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*ADC_ISR =     (unsigned long*)0x40012400;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*ADC_SMPR =    (unsigned long*)0x40012414;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Enable ADC clock by writing 1 to ADCEN bit of RCC_APB2ENR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*RCC_APB2ENR |= 1&lt;&lt;9;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*ADC_CR |= 1&lt;&lt;0;        // enable ADC with ADEN bit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while (!(ADC_ISR &amp; 1)); // wait for ADRDY saying ADC is ready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*ADC_SMPR |= 0b111;     // set slow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samping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rate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54022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Read ADC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analogRead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channel) {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Define register addresses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Select which channel to convert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Start conversion with ADSTART bit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Wait for ADSTART to become 0 to indicate conversion complete 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// Read answer from ADC_DR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6595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Interfacing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Interfacing: connecting external devices to a microcontroller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Actuators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Other Processors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Interacing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Methods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Serial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SPI: Serial Peripheral Interface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clock, 1 data out, 1 data in pin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UART: Universal Asynchronous Receiver/Transmitter 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clock, 1 data out, 1 data in pin, agree in software about intended data rate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I2C: Inter-Integrated Circuit 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clock, 1 bidirectional data pin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977583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Read ADC: Solution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3672" y="1066800"/>
            <a:ext cx="85343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analogRead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channel) {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*ADC_CHSELR = (unsigned long*)0x40012428;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*ADC_CR =     (unsigned long*)0x40012408;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volatile unsigned long *ADC_DR =     (unsigned long*)0x40012440;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*ADC_CHSELR = 1&lt;&lt;channel; // write appropriate channel select bit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*ADC_CR |= 1&lt;&lt;2;          // write ADSTART bit to begin conversion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while((*ADC_CR &amp; (1&lt;&lt;2)); // wait until ADSTART bit falls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return *ADC_DR;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0606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Parallel Interfacing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Connect 1 wire / bit of information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Ex: 8-bit parallel interface to send a byte at a time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Also send clock or REQ/ACK to indicate when data is ready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Parallel busses are expensive and cumbersome because of the high number of wires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Mostly used for high-performance applications such as DRAM interfaces</a:t>
            </a:r>
          </a:p>
        </p:txBody>
      </p:sp>
    </p:spTree>
    <p:extLst>
      <p:ext uri="{BB962C8B-B14F-4D97-AF65-F5344CB8AC3E}">
        <p14:creationId xmlns:p14="http://schemas.microsoft.com/office/powerpoint/2010/main" val="302464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Parallel Interfacing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*** show example</a:t>
            </a:r>
          </a:p>
        </p:txBody>
      </p:sp>
    </p:spTree>
    <p:extLst>
      <p:ext uri="{BB962C8B-B14F-4D97-AF65-F5344CB8AC3E}">
        <p14:creationId xmlns:p14="http://schemas.microsoft.com/office/powerpoint/2010/main" val="4286219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Serial Interfacing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Serial interface sends one bit at a time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Use many clock cycles to send a large block of information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Also send timing information about when the bits are valid</a:t>
            </a:r>
          </a:p>
        </p:txBody>
      </p:sp>
    </p:spTree>
    <p:extLst>
      <p:ext uri="{BB962C8B-B14F-4D97-AF65-F5344CB8AC3E}">
        <p14:creationId xmlns:p14="http://schemas.microsoft.com/office/powerpoint/2010/main" val="15735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Serial Peripheral Interface (SPI)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415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SPI is an easy way to connect devices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Master device communicates with one or more slave devices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Slave select signals indicate which slave is chosen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Master sends clock and data out.  Slave sends back data in.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SCLK: Generated by master; one pulse per bit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MOSI: Master Out Slave In serial data from master to slave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MISO: Master In Slave Out serial data from slave to master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SS: Slave select (optional, one or more, may be active low)</a:t>
            </a:r>
          </a:p>
        </p:txBody>
      </p:sp>
    </p:spTree>
    <p:extLst>
      <p:ext uri="{BB962C8B-B14F-4D97-AF65-F5344CB8AC3E}">
        <p14:creationId xmlns:p14="http://schemas.microsoft.com/office/powerpoint/2010/main" val="271352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Waveforms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4152" y="10668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*** show waveforms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Show 8 clocks and 8 bits of data, value transmitted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Another slide about using a shift register to receive.</a:t>
            </a:r>
          </a:p>
          <a:p>
            <a:pPr lvl="1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Step by step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8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SPI Connection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8912" y="1295400"/>
            <a:ext cx="8534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3F4D4-215E-F549-A209-98BE8EDC6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71758"/>
            <a:ext cx="5993322" cy="4755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11063-F984-374F-B0BC-9AD3E6E2948F}"/>
              </a:ext>
            </a:extLst>
          </p:cNvPr>
          <p:cNvSpPr txBox="1"/>
          <p:nvPr/>
        </p:nvSpPr>
        <p:spPr>
          <a:xfrm>
            <a:off x="533400" y="5486400"/>
            <a:ext cx="673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Serial_Peripheral_Interface_Bus</a:t>
            </a:r>
            <a:r>
              <a:rPr lang="en-US" sz="1400" dirty="0"/>
              <a:t>#/media/</a:t>
            </a:r>
            <a:r>
              <a:rPr lang="en-US" sz="1400" dirty="0" err="1"/>
              <a:t>File:SPI_three_slaves.svg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63558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30710</TotalTime>
  <Words>1204</Words>
  <Application>Microsoft Macintosh PowerPoint</Application>
  <PresentationFormat>On-screen Show (4:3)</PresentationFormat>
  <Paragraphs>298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Courier New</vt:lpstr>
      <vt:lpstr>Times New Roman</vt:lpstr>
      <vt:lpstr>Office Theme</vt:lpstr>
      <vt:lpstr>Lecture 15:  Microcontrollers Interfacing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 Mudd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sharris</dc:creator>
  <cp:lastModifiedBy>Microsoft Office User</cp:lastModifiedBy>
  <cp:revision>527</cp:revision>
  <cp:lastPrinted>2018-01-16T16:40:17Z</cp:lastPrinted>
  <dcterms:created xsi:type="dcterms:W3CDTF">2012-08-07T04:56:47Z</dcterms:created>
  <dcterms:modified xsi:type="dcterms:W3CDTF">2019-11-05T13:57:54Z</dcterms:modified>
</cp:coreProperties>
</file>