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tags/tag12.xml" ContentType="application/vnd.openxmlformats-officedocument.presentationml.tags+xml"/>
  <Override PartName="/ppt/notesSlides/notesSlide13.xml" ContentType="application/vnd.openxmlformats-officedocument.presentationml.notesSlide+xml"/>
  <Override PartName="/ppt/tags/tag13.xml" ContentType="application/vnd.openxmlformats-officedocument.presentationml.tags+xml"/>
  <Override PartName="/ppt/notesSlides/notesSlide14.xml" ContentType="application/vnd.openxmlformats-officedocument.presentationml.notesSlide+xml"/>
  <Override PartName="/ppt/tags/tag14.xml" ContentType="application/vnd.openxmlformats-officedocument.presentationml.tags+xml"/>
  <Override PartName="/ppt/notesSlides/notesSlide15.xml" ContentType="application/vnd.openxmlformats-officedocument.presentationml.notesSlide+xml"/>
  <Override PartName="/ppt/tags/tag15.xml" ContentType="application/vnd.openxmlformats-officedocument.presentationml.tags+xml"/>
  <Override PartName="/ppt/notesSlides/notesSlide16.xml" ContentType="application/vnd.openxmlformats-officedocument.presentationml.notesSlide+xml"/>
  <Override PartName="/ppt/tags/tag16.xml" ContentType="application/vnd.openxmlformats-officedocument.presentationml.tags+xml"/>
  <Override PartName="/ppt/notesSlides/notesSlide17.xml" ContentType="application/vnd.openxmlformats-officedocument.presentationml.notesSlide+xml"/>
  <Override PartName="/ppt/tags/tag17.xml" ContentType="application/vnd.openxmlformats-officedocument.presentationml.tags+xml"/>
  <Override PartName="/ppt/notesSlides/notesSlide18.xml" ContentType="application/vnd.openxmlformats-officedocument.presentationml.notesSlide+xml"/>
  <Override PartName="/ppt/tags/tag18.xml" ContentType="application/vnd.openxmlformats-officedocument.presentationml.tags+xml"/>
  <Override PartName="/ppt/notesSlides/notesSlide19.xml" ContentType="application/vnd.openxmlformats-officedocument.presentationml.notesSlide+xml"/>
  <Override PartName="/ppt/tags/tag19.xml" ContentType="application/vnd.openxmlformats-officedocument.presentationml.tags+xml"/>
  <Override PartName="/ppt/notesSlides/notesSlide20.xml" ContentType="application/vnd.openxmlformats-officedocument.presentationml.notesSlide+xml"/>
  <Override PartName="/ppt/tags/tag20.xml" ContentType="application/vnd.openxmlformats-officedocument.presentationml.tags+xml"/>
  <Override PartName="/ppt/notesSlides/notesSlide21.xml" ContentType="application/vnd.openxmlformats-officedocument.presentationml.notesSlide+xml"/>
  <Override PartName="/ppt/tags/tag21.xml" ContentType="application/vnd.openxmlformats-officedocument.presentationml.tags+xml"/>
  <Override PartName="/ppt/notesSlides/notesSlide22.xml" ContentType="application/vnd.openxmlformats-officedocument.presentationml.notesSlide+xml"/>
  <Override PartName="/ppt/tags/tag22.xml" ContentType="application/vnd.openxmlformats-officedocument.presentationml.tags+xml"/>
  <Override PartName="/ppt/notesSlides/notesSlide23.xml" ContentType="application/vnd.openxmlformats-officedocument.presentationml.notesSlide+xml"/>
  <Override PartName="/ppt/tags/tag23.xml" ContentType="application/vnd.openxmlformats-officedocument.presentationml.tags+xml"/>
  <Override PartName="/ppt/notesSlides/notesSlide24.xml" ContentType="application/vnd.openxmlformats-officedocument.presentationml.notesSlide+xml"/>
  <Override PartName="/ppt/tags/tag24.xml" ContentType="application/vnd.openxmlformats-officedocument.presentationml.tags+xml"/>
  <Override PartName="/ppt/notesSlides/notesSlide25.xml" ContentType="application/vnd.openxmlformats-officedocument.presentationml.notesSlide+xml"/>
  <Override PartName="/ppt/tags/tag25.xml" ContentType="application/vnd.openxmlformats-officedocument.presentationml.tags+xml"/>
  <Override PartName="/ppt/notesSlides/notesSlide26.xml" ContentType="application/vnd.openxmlformats-officedocument.presentationml.notesSlide+xml"/>
  <Override PartName="/ppt/tags/tag26.xml" ContentType="application/vnd.openxmlformats-officedocument.presentationml.tags+xml"/>
  <Override PartName="/ppt/notesSlides/notesSlide27.xml" ContentType="application/vnd.openxmlformats-officedocument.presentationml.notesSlide+xml"/>
  <Override PartName="/ppt/tags/tag27.xml" ContentType="application/vnd.openxmlformats-officedocument.presentationml.tags+xml"/>
  <Override PartName="/ppt/notesSlides/notesSlide28.xml" ContentType="application/vnd.openxmlformats-officedocument.presentationml.notesSlide+xml"/>
  <Override PartName="/ppt/tags/tag28.xml" ContentType="application/vnd.openxmlformats-officedocument.presentationml.tags+xml"/>
  <Override PartName="/ppt/notesSlides/notesSlide29.xml" ContentType="application/vnd.openxmlformats-officedocument.presentationml.notesSlide+xml"/>
  <Override PartName="/ppt/tags/tag29.xml" ContentType="application/vnd.openxmlformats-officedocument.presentationml.tags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2"/>
  </p:notesMasterIdLst>
  <p:sldIdLst>
    <p:sldId id="384" r:id="rId2"/>
    <p:sldId id="257" r:id="rId3"/>
    <p:sldId id="406" r:id="rId4"/>
    <p:sldId id="407" r:id="rId5"/>
    <p:sldId id="408" r:id="rId6"/>
    <p:sldId id="409" r:id="rId7"/>
    <p:sldId id="410" r:id="rId8"/>
    <p:sldId id="411" r:id="rId9"/>
    <p:sldId id="412" r:id="rId10"/>
    <p:sldId id="413" r:id="rId11"/>
    <p:sldId id="415" r:id="rId12"/>
    <p:sldId id="416" r:id="rId13"/>
    <p:sldId id="417" r:id="rId14"/>
    <p:sldId id="418" r:id="rId15"/>
    <p:sldId id="419" r:id="rId16"/>
    <p:sldId id="420" r:id="rId17"/>
    <p:sldId id="414" r:id="rId18"/>
    <p:sldId id="430" r:id="rId19"/>
    <p:sldId id="421" r:id="rId20"/>
    <p:sldId id="422" r:id="rId21"/>
    <p:sldId id="423" r:id="rId22"/>
    <p:sldId id="431" r:id="rId23"/>
    <p:sldId id="424" r:id="rId24"/>
    <p:sldId id="432" r:id="rId25"/>
    <p:sldId id="433" r:id="rId26"/>
    <p:sldId id="434" r:id="rId27"/>
    <p:sldId id="435" r:id="rId28"/>
    <p:sldId id="426" r:id="rId29"/>
    <p:sldId id="427" r:id="rId30"/>
    <p:sldId id="429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8"/>
    <p:restoredTop sz="94633"/>
  </p:normalViewPr>
  <p:slideViewPr>
    <p:cSldViewPr snapToGrid="0" snapToObjects="1">
      <p:cViewPr varScale="1">
        <p:scale>
          <a:sx n="96" d="100"/>
          <a:sy n="96" d="100"/>
        </p:scale>
        <p:origin x="768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46EED-1C74-704F-9D51-323C2D6B1AE4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EB4BBF-9960-AB40-AF9A-906A1BDD07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58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>
            <a:extLst>
              <a:ext uri="{FF2B5EF4-FFF2-40B4-BE49-F238E27FC236}">
                <a16:creationId xmlns:a16="http://schemas.microsoft.com/office/drawing/2014/main" id="{D2E1503E-EACF-3142-AD1F-7CBD8573E15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20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4DB4F368-4724-3841-AF0B-812A139452A8}" type="slidenum">
              <a:rPr lang="en-US" altLang="en-US" sz="1200"/>
              <a:pPr eaLnBrk="1" hangingPunct="1"/>
              <a:t>1</a:t>
            </a:fld>
            <a:endParaRPr lang="en-US" altLang="en-US" sz="1200"/>
          </a:p>
        </p:txBody>
      </p:sp>
      <p:sp>
        <p:nvSpPr>
          <p:cNvPr id="16386" name="Rectangle 2">
            <a:extLst>
              <a:ext uri="{FF2B5EF4-FFF2-40B4-BE49-F238E27FC236}">
                <a16:creationId xmlns:a16="http://schemas.microsoft.com/office/drawing/2014/main" id="{3F3080A3-914E-214E-94F9-BAD243FFF5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265B9C15-9878-DC40-B9B9-8BA996DE78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682365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0178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7292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5889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674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5784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2816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1471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6295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0429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19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9665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139339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8911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21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75456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22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052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3591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1426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63698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502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23318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92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29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6668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513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30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2069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4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547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5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387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6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26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7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657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8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5350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66788" eaLnBrk="0" hangingPunct="0"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E107E65D-A422-4C30-B3F0-AE1AD199FA59}" type="slidenum">
              <a:rPr lang="en-US" sz="1200">
                <a:latin typeface="Times New Roman" pitchFamily="18" charset="0"/>
              </a:rPr>
              <a:pPr eaLnBrk="1" hangingPunct="1"/>
              <a:t>9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3745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5AFF-BFE2-5849-A226-F9A5F1BDE0AC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D46C-5633-AF4A-A678-F2223669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1493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5AFF-BFE2-5849-A226-F9A5F1BDE0AC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D46C-5633-AF4A-A678-F2223669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55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5AFF-BFE2-5849-A226-F9A5F1BDE0AC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D46C-5633-AF4A-A678-F2223669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1500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5928846"/>
            <a:ext cx="9144000" cy="929154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919089"/>
          </a:xfrm>
          <a:prstGeom prst="rect">
            <a:avLst/>
          </a:prstGeom>
          <a:solidFill>
            <a:srgbClr val="231F20"/>
          </a:solidFill>
          <a:ln>
            <a:solidFill>
              <a:srgbClr val="231F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72064"/>
            <a:ext cx="990600" cy="88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5943600"/>
            <a:ext cx="773569" cy="864310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77000" y="62484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0" dirty="0">
                <a:solidFill>
                  <a:schemeClr val="bg1"/>
                </a:solidFill>
              </a:rPr>
              <a:t>Lecture 14 &lt;</a:t>
            </a:r>
            <a:fld id="{D1B2EFE9-D440-4A3B-858C-5FEDF5DD0E10}" type="slidenum">
              <a:rPr lang="en-US" sz="1400" smtClean="0">
                <a:solidFill>
                  <a:schemeClr val="bg1"/>
                </a:solidFill>
              </a:rPr>
              <a:pPr/>
              <a:t>‹#›</a:t>
            </a:fld>
            <a:r>
              <a:rPr lang="en-US" sz="1400" dirty="0">
                <a:solidFill>
                  <a:schemeClr val="bg1"/>
                </a:solidFill>
              </a:rPr>
              <a:t>&gt; 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295400" y="6248400"/>
            <a:ext cx="5257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</a:rPr>
              <a:t>Digital Design and Computer Architecture:</a:t>
            </a:r>
            <a:r>
              <a:rPr lang="en-US" sz="1400" baseline="0" dirty="0">
                <a:solidFill>
                  <a:schemeClr val="bg1"/>
                </a:solidFill>
              </a:rPr>
              <a:t> ARM® Edition </a:t>
            </a:r>
            <a:r>
              <a:rPr lang="en-US" sz="1400" baseline="0">
                <a:solidFill>
                  <a:schemeClr val="bg1"/>
                </a:solidFill>
              </a:rPr>
              <a:t>© 2019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08594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5AFF-BFE2-5849-A226-F9A5F1BDE0AC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D46C-5633-AF4A-A678-F2223669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792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5AFF-BFE2-5849-A226-F9A5F1BDE0AC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D46C-5633-AF4A-A678-F2223669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14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5AFF-BFE2-5849-A226-F9A5F1BDE0AC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D46C-5633-AF4A-A678-F2223669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491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5AFF-BFE2-5849-A226-F9A5F1BDE0AC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D46C-5633-AF4A-A678-F2223669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7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5AFF-BFE2-5849-A226-F9A5F1BDE0AC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D46C-5633-AF4A-A678-F2223669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244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5AFF-BFE2-5849-A226-F9A5F1BDE0AC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D46C-5633-AF4A-A678-F2223669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417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5AFF-BFE2-5849-A226-F9A5F1BDE0AC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D46C-5633-AF4A-A678-F2223669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08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965AFF-BFE2-5849-A226-F9A5F1BDE0AC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9D46C-5633-AF4A-A678-F2223669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4111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65AFF-BFE2-5849-A226-F9A5F1BDE0AC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9D46C-5633-AF4A-A678-F2223669F2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9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3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4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6.xml"/><Relationship Id="rId5" Type="http://schemas.openxmlformats.org/officeDocument/2006/relationships/image" Target="../media/image13.emf"/><Relationship Id="rId4" Type="http://schemas.openxmlformats.org/officeDocument/2006/relationships/image" Target="../media/image1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8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4" Type="http://schemas.openxmlformats.org/officeDocument/2006/relationships/image" Target="../media/image5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9.xml"/><Relationship Id="rId4" Type="http://schemas.openxmlformats.org/officeDocument/2006/relationships/image" Target="../media/image14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0.xml"/><Relationship Id="rId4" Type="http://schemas.openxmlformats.org/officeDocument/2006/relationships/image" Target="../media/image15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1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3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4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5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7.tiff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7.xml"/><Relationship Id="rId4" Type="http://schemas.openxmlformats.org/officeDocument/2006/relationships/image" Target="../media/image8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>
            <a:extLst>
              <a:ext uri="{FF2B5EF4-FFF2-40B4-BE49-F238E27FC236}">
                <a16:creationId xmlns:a16="http://schemas.microsoft.com/office/drawing/2014/main" id="{DA1E0682-7980-454F-944D-3280DDBF5397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953000" y="2743200"/>
            <a:ext cx="4191000" cy="16002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Lecture 14: </a:t>
            </a:r>
            <a:br>
              <a:rPr lang="en-US" altLang="en-US" sz="4000" b="1" dirty="0">
                <a:solidFill>
                  <a:schemeClr val="tx1"/>
                </a:solidFill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Microcontrollers &amp;</a:t>
            </a:r>
            <a:b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</a:br>
            <a:r>
              <a:rPr lang="en-US" altLang="en-US" sz="2400" b="1" dirty="0">
                <a:latin typeface="Arial Black" panose="020B0604020202020204" pitchFamily="34" charset="0"/>
                <a:ea typeface="ＭＳ Ｐゴシック" panose="020B0600070205080204" pitchFamily="34" charset="-128"/>
                <a:cs typeface="Arial Black" panose="020B0604020202020204" pitchFamily="34" charset="0"/>
              </a:rPr>
              <a:t>Memory-Mapped I/O</a:t>
            </a:r>
            <a:endParaRPr lang="en-US" altLang="en-US" sz="2400" b="1" dirty="0">
              <a:solidFill>
                <a:schemeClr val="tx1"/>
              </a:solidFill>
              <a:latin typeface="Arial Black" panose="020B0604020202020204" pitchFamily="34" charset="0"/>
              <a:ea typeface="ＭＳ Ｐゴシック" panose="020B0600070205080204" pitchFamily="34" charset="-128"/>
              <a:cs typeface="Arial Black" panose="020B0604020202020204" pitchFamily="34" charset="0"/>
            </a:endParaRPr>
          </a:p>
        </p:txBody>
      </p:sp>
      <p:sp>
        <p:nvSpPr>
          <p:cNvPr id="15362" name="Line 4">
            <a:extLst>
              <a:ext uri="{FF2B5EF4-FFF2-40B4-BE49-F238E27FC236}">
                <a16:creationId xmlns:a16="http://schemas.microsoft.com/office/drawing/2014/main" id="{27BFFB2D-1369-824C-8077-7F4215AD1F77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3" name="Line 5">
            <a:extLst>
              <a:ext uri="{FF2B5EF4-FFF2-40B4-BE49-F238E27FC236}">
                <a16:creationId xmlns:a16="http://schemas.microsoft.com/office/drawing/2014/main" id="{00A5256B-DC5F-F743-9B70-2FEBC0BE80B8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4572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4" name="Line 6">
            <a:extLst>
              <a:ext uri="{FF2B5EF4-FFF2-40B4-BE49-F238E27FC236}">
                <a16:creationId xmlns:a16="http://schemas.microsoft.com/office/drawing/2014/main" id="{09C03B16-F696-DD4B-A3C9-E4EED7E1FB49}"/>
              </a:ext>
            </a:extLst>
          </p:cNvPr>
          <p:cNvSpPr>
            <a:spLocks noChangeShapeType="1"/>
          </p:cNvSpPr>
          <p:nvPr/>
        </p:nvSpPr>
        <p:spPr bwMode="auto">
          <a:xfrm>
            <a:off x="8763000" y="457200"/>
            <a:ext cx="0" cy="617220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5" name="Line 7">
            <a:extLst>
              <a:ext uri="{FF2B5EF4-FFF2-40B4-BE49-F238E27FC236}">
                <a16:creationId xmlns:a16="http://schemas.microsoft.com/office/drawing/2014/main" id="{4AC4167B-AAA7-AB42-91B4-957EBBDC2763}"/>
              </a:ext>
            </a:extLst>
          </p:cNvPr>
          <p:cNvSpPr>
            <a:spLocks noChangeShapeType="1"/>
          </p:cNvSpPr>
          <p:nvPr/>
        </p:nvSpPr>
        <p:spPr bwMode="auto">
          <a:xfrm>
            <a:off x="457200" y="6629400"/>
            <a:ext cx="83058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5366" name="Picture 1" descr="ddcacover.jpg">
            <a:extLst>
              <a:ext uri="{FF2B5EF4-FFF2-40B4-BE49-F238E27FC236}">
                <a16:creationId xmlns:a16="http://schemas.microsoft.com/office/drawing/2014/main" id="{6A47BA2A-8CE9-8946-BF46-969BB12C9D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1447800"/>
            <a:ext cx="4538662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Rectangle 2">
            <a:extLst>
              <a:ext uri="{FF2B5EF4-FFF2-40B4-BE49-F238E27FC236}">
                <a16:creationId xmlns:a16="http://schemas.microsoft.com/office/drawing/2014/main" id="{5FD2FB04-88C7-144F-9589-7AA8323E78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533400"/>
            <a:ext cx="81534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600" dirty="0">
                <a:latin typeface="Arial Black" panose="020B0604020202020204" pitchFamily="34" charset="0"/>
              </a:rPr>
              <a:t>E85</a:t>
            </a:r>
            <a:r>
              <a:rPr lang="en-US" altLang="en-US" dirty="0">
                <a:latin typeface="Arial Black" panose="020B0604020202020204" pitchFamily="34" charset="0"/>
              </a:rPr>
              <a:t> Digital Design &amp; Computer Engineering</a:t>
            </a:r>
            <a:endParaRPr lang="en-US" altLang="en-US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37CC95-1740-C743-B13C-82C1C606A9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4400" y="5168900"/>
            <a:ext cx="1422400" cy="142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228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000"/>
    </mc:Choice>
    <mc:Fallback xmlns="">
      <p:transition spd="slow" advTm="700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Memory-Mapped I/O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Control peripherals by reading or writing memory locations called </a:t>
            </a:r>
            <a:r>
              <a:rPr lang="en-US" i="1" dirty="0"/>
              <a:t>registers</a:t>
            </a:r>
          </a:p>
          <a:p>
            <a:pPr lvl="1"/>
            <a:r>
              <a:rPr lang="en-US" dirty="0"/>
              <a:t>Not really the same as a bank of flip-flops </a:t>
            </a:r>
          </a:p>
          <a:p>
            <a:r>
              <a:rPr lang="en-US" dirty="0"/>
              <a:t>Just like accessing any other variable, but these registers cause physical things to happen.</a:t>
            </a:r>
          </a:p>
          <a:p>
            <a:r>
              <a:rPr lang="en-US" dirty="0"/>
              <a:t>Portion of the address space is reserved for I/O registers rather than program or data.</a:t>
            </a:r>
          </a:p>
          <a:p>
            <a:r>
              <a:rPr lang="en-US" dirty="0"/>
              <a:t>In C, use pointers to specify addresses to read or write.</a:t>
            </a:r>
          </a:p>
          <a:p>
            <a:endParaRPr lang="en-US" dirty="0"/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4201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General-Purpose I/O (GPIO)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GPIOs can be driven to 0/1 or read.  </a:t>
            </a:r>
          </a:p>
          <a:p>
            <a:r>
              <a:rPr lang="en-US" dirty="0"/>
              <a:t>Examples: LEDs, switches, connect to other digital logic.</a:t>
            </a:r>
          </a:p>
          <a:p>
            <a:r>
              <a:rPr lang="en-US" dirty="0"/>
              <a:t>In general:</a:t>
            </a:r>
          </a:p>
          <a:p>
            <a:pPr lvl="1"/>
            <a:r>
              <a:rPr lang="en-US" dirty="0"/>
              <a:t>Look up how many pins your microcontroller has, how they are named.</a:t>
            </a:r>
          </a:p>
          <a:p>
            <a:pPr lvl="1"/>
            <a:r>
              <a:rPr lang="en-US" dirty="0"/>
              <a:t>Each pin needs to be configured as an input, output, or special function.</a:t>
            </a:r>
          </a:p>
          <a:p>
            <a:pPr lvl="1"/>
            <a:r>
              <a:rPr lang="en-US" dirty="0"/>
              <a:t>Then read or write the pin.</a:t>
            </a:r>
          </a:p>
          <a:p>
            <a:endParaRPr lang="en-US" dirty="0"/>
          </a:p>
          <a:p>
            <a:endParaRPr lang="en-US" dirty="0"/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5331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STM32F042K6 Microcontroller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Popular ARM Cortex-M0 microcontroller</a:t>
            </a:r>
          </a:p>
          <a:p>
            <a:r>
              <a:rPr lang="en-US" dirty="0"/>
              <a:t>Used in labs for this class</a:t>
            </a:r>
          </a:p>
          <a:p>
            <a:r>
              <a:rPr lang="en-US" dirty="0"/>
              <a:t>Manufactured by ST Microelectronics</a:t>
            </a:r>
          </a:p>
          <a:p>
            <a:r>
              <a:rPr lang="en-US" dirty="0"/>
              <a:t>Available on an $10 Nucleo32 dev board</a:t>
            </a:r>
          </a:p>
          <a:p>
            <a:pPr lvl="1"/>
            <a:r>
              <a:rPr lang="en-US" dirty="0"/>
              <a:t>Unit cost of $1.14 in quantity of 10,000</a:t>
            </a:r>
          </a:p>
          <a:p>
            <a:r>
              <a:rPr lang="en-US" dirty="0"/>
              <a:t>Many handy peripherals</a:t>
            </a:r>
          </a:p>
          <a:p>
            <a:r>
              <a:rPr lang="en-US" dirty="0"/>
              <a:t>Good development environment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77562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STM32F042K6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STM32: ST Microelectronics family of 32-bit ARM Cortex microcontrollers</a:t>
            </a:r>
          </a:p>
          <a:p>
            <a:r>
              <a:rPr lang="en-US" dirty="0"/>
              <a:t>F0: General Purpose Cortex-M0 Core</a:t>
            </a:r>
          </a:p>
          <a:p>
            <a:r>
              <a:rPr lang="en-US" dirty="0"/>
              <a:t>All devices in the STM32F0 family have the same processor and general set of peripherals and share a datasheet</a:t>
            </a:r>
          </a:p>
          <a:p>
            <a:r>
              <a:rPr lang="en-US" dirty="0"/>
              <a:t>42: Sub-family</a:t>
            </a:r>
          </a:p>
          <a:p>
            <a:r>
              <a:rPr lang="en-US" dirty="0"/>
              <a:t>K: 32 pins (LQFP32 surface mount package)</a:t>
            </a:r>
          </a:p>
          <a:p>
            <a:r>
              <a:rPr lang="en-US" dirty="0"/>
              <a:t>6: 32 KB Code memory</a:t>
            </a:r>
          </a:p>
        </p:txBody>
      </p:sp>
    </p:spTree>
    <p:extLst>
      <p:ext uri="{BB962C8B-B14F-4D97-AF65-F5344CB8AC3E}">
        <p14:creationId xmlns:p14="http://schemas.microsoft.com/office/powerpoint/2010/main" val="3483373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STM32F042K6 Pinout &amp; Package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26 GPIO Pins</a:t>
            </a:r>
          </a:p>
          <a:p>
            <a:pPr lvl="1"/>
            <a:r>
              <a:rPr lang="en-US" dirty="0"/>
              <a:t>PA15:0, BP7:0, PF1:0</a:t>
            </a:r>
          </a:p>
          <a:p>
            <a:r>
              <a:rPr lang="en-US" dirty="0"/>
              <a:t>3 power, 2 GND, 1 reset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1869D6-4F98-7545-8A9F-63014631E9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0600" y="1143000"/>
            <a:ext cx="4097820" cy="446405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9FD54A-4CC1-0D4B-A0DB-98D05AEDA0FE}"/>
              </a:ext>
            </a:extLst>
          </p:cNvPr>
          <p:cNvSpPr txBox="1"/>
          <p:nvPr/>
        </p:nvSpPr>
        <p:spPr>
          <a:xfrm>
            <a:off x="5943600" y="5607050"/>
            <a:ext cx="295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STM32F042x6 Datasheet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8B35A2-37FC-4847-9D08-31BF6989F0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2944999"/>
            <a:ext cx="3429000" cy="284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1425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52400" y="68759"/>
            <a:ext cx="891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Nucleo32-F042K6 Development Board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152400" y="1295400"/>
            <a:ext cx="8991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$10 Development Board</a:t>
            </a:r>
          </a:p>
          <a:p>
            <a:pPr lvl="1"/>
            <a:r>
              <a:rPr lang="en-US" dirty="0"/>
              <a:t>STM32F042K6 Microcontroller</a:t>
            </a:r>
          </a:p>
          <a:p>
            <a:pPr lvl="1"/>
            <a:r>
              <a:rPr lang="en-US" dirty="0"/>
              <a:t>3.3V power supply (regulated from USB or external)</a:t>
            </a:r>
          </a:p>
          <a:p>
            <a:pPr lvl="2"/>
            <a:r>
              <a:rPr lang="en-US" dirty="0"/>
              <a:t>Use 3.3V output to power external circuitry</a:t>
            </a:r>
          </a:p>
          <a:p>
            <a:pPr lvl="2"/>
            <a:r>
              <a:rPr lang="en-US" dirty="0"/>
              <a:t>Turns off external circuits when </a:t>
            </a:r>
            <a:r>
              <a:rPr lang="en-US" dirty="0" err="1"/>
              <a:t>Nucleo</a:t>
            </a:r>
            <a:r>
              <a:rPr lang="en-US" dirty="0"/>
              <a:t> powers off, avoid damage</a:t>
            </a:r>
          </a:p>
          <a:p>
            <a:pPr lvl="2"/>
            <a:r>
              <a:rPr lang="en-US" dirty="0"/>
              <a:t>5V inputs could damage the STM32</a:t>
            </a:r>
          </a:p>
          <a:p>
            <a:pPr lvl="1"/>
            <a:r>
              <a:rPr lang="en-US" dirty="0"/>
              <a:t>ST-Link Programmer/Debugger</a:t>
            </a:r>
          </a:p>
          <a:p>
            <a:pPr lvl="2"/>
            <a:r>
              <a:rPr lang="en-US" dirty="0"/>
              <a:t>Allows you to step through your code line by line </a:t>
            </a:r>
          </a:p>
          <a:p>
            <a:pPr marL="914400" lvl="2" indent="0">
              <a:buNone/>
            </a:pPr>
            <a:r>
              <a:rPr lang="en-US" dirty="0"/>
              <a:t>	and watch variables</a:t>
            </a:r>
          </a:p>
          <a:p>
            <a:pPr lvl="1"/>
            <a:r>
              <a:rPr lang="en-US" dirty="0"/>
              <a:t>30 pins, suitable for breadboarding</a:t>
            </a:r>
          </a:p>
          <a:p>
            <a:pPr lvl="2"/>
            <a:r>
              <a:rPr lang="en-US" dirty="0"/>
              <a:t>Arduino Nano form factor and pin names</a:t>
            </a:r>
          </a:p>
          <a:p>
            <a:pPr lvl="1"/>
            <a:r>
              <a:rPr lang="en-US" dirty="0"/>
              <a:t>User LED</a:t>
            </a:r>
          </a:p>
          <a:p>
            <a:pPr lvl="1"/>
            <a:r>
              <a:rPr lang="en-US" dirty="0"/>
              <a:t>Reset button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B263580-805D-4143-AF0A-A06EA23D12A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8349" y="3061251"/>
            <a:ext cx="2082539" cy="276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887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Nucleo</a:t>
            </a:r>
            <a:r>
              <a:rPr lang="en-US" sz="4400" dirty="0">
                <a:solidFill>
                  <a:schemeClr val="bg1"/>
                </a:solidFill>
              </a:rPr>
              <a:t> Board Pin-Out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Not all STM32 pins are tapped out to </a:t>
            </a:r>
            <a:r>
              <a:rPr lang="en-US" dirty="0" err="1"/>
              <a:t>Nucleo</a:t>
            </a:r>
            <a:r>
              <a:rPr lang="en-US" dirty="0"/>
              <a:t> board for lack of space</a:t>
            </a:r>
          </a:p>
          <a:p>
            <a:pPr lvl="1"/>
            <a:r>
              <a:rPr lang="en-US" dirty="0"/>
              <a:t>PA12:0</a:t>
            </a:r>
          </a:p>
          <a:p>
            <a:pPr lvl="1"/>
            <a:r>
              <a:rPr lang="en-US" dirty="0"/>
              <a:t>PB7:0 except PB2</a:t>
            </a:r>
          </a:p>
          <a:p>
            <a:pPr lvl="1"/>
            <a:r>
              <a:rPr lang="en-US" dirty="0"/>
              <a:t>PF1:0</a:t>
            </a:r>
          </a:p>
          <a:p>
            <a:r>
              <a:rPr lang="en-US" dirty="0"/>
              <a:t>Weird </a:t>
            </a:r>
            <a:r>
              <a:rPr lang="en-US" dirty="0" err="1"/>
              <a:t>Nucleo</a:t>
            </a:r>
            <a:r>
              <a:rPr lang="en-US" dirty="0"/>
              <a:t> naming (Arduino-based)</a:t>
            </a:r>
          </a:p>
          <a:p>
            <a:pPr lvl="1"/>
            <a:r>
              <a:rPr lang="en-US" dirty="0"/>
              <a:t>D0-D13, A0-A7</a:t>
            </a:r>
          </a:p>
          <a:p>
            <a:r>
              <a:rPr lang="en-US" dirty="0"/>
              <a:t>Rather random mapping of STM32 names to </a:t>
            </a:r>
            <a:r>
              <a:rPr lang="en-US" dirty="0" err="1"/>
              <a:t>Nucleo</a:t>
            </a:r>
            <a:r>
              <a:rPr lang="en-US" dirty="0"/>
              <a:t> names</a:t>
            </a:r>
          </a:p>
          <a:p>
            <a:r>
              <a:rPr lang="en-US" dirty="0"/>
              <a:t>Some pins have special purposes</a:t>
            </a:r>
          </a:p>
          <a:p>
            <a:pPr lvl="1"/>
            <a:r>
              <a:rPr lang="en-US" dirty="0"/>
              <a:t>PB3 (D13) is connected to green on-board LED</a:t>
            </a:r>
          </a:p>
          <a:p>
            <a:pPr lvl="1"/>
            <a:r>
              <a:rPr lang="en-US" dirty="0"/>
              <a:t>PA12 (D2) is </a:t>
            </a:r>
            <a:r>
              <a:rPr lang="en-US" dirty="0" err="1"/>
              <a:t>jumpered</a:t>
            </a:r>
            <a:r>
              <a:rPr lang="en-US" dirty="0"/>
              <a:t> to ground for self-test.  Don’t use.</a:t>
            </a:r>
          </a:p>
          <a:p>
            <a:pPr lvl="1"/>
            <a:r>
              <a:rPr lang="en-US" dirty="0"/>
              <a:t>PB6 and PB7 (D4 and D5) are bridged to other pins and cannot be used reliably.</a:t>
            </a:r>
          </a:p>
          <a:p>
            <a:pPr lvl="1"/>
            <a:r>
              <a:rPr lang="en-US" dirty="0"/>
              <a:t>If you try to use D2, D4, or D5 in the lab, you will have a bad day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56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Nucleo</a:t>
            </a:r>
            <a:r>
              <a:rPr lang="en-US" sz="4400" dirty="0">
                <a:solidFill>
                  <a:schemeClr val="bg1"/>
                </a:solidFill>
              </a:rPr>
              <a:t> Pin Numbering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B06A40B-9B2F-B445-9118-BCACCB7674AE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066800"/>
            <a:ext cx="3576251" cy="4754563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AB818982-55A5-3D43-88F5-614DFAE11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79026" y="1249745"/>
            <a:ext cx="2590800" cy="407842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F17751-CB8E-E345-A11C-A85715578A35}"/>
              </a:ext>
            </a:extLst>
          </p:cNvPr>
          <p:cNvSpPr txBox="1"/>
          <p:nvPr/>
        </p:nvSpPr>
        <p:spPr>
          <a:xfrm>
            <a:off x="5638800" y="5396964"/>
            <a:ext cx="2954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Nucleo32 Datasheet</a:t>
            </a:r>
          </a:p>
        </p:txBody>
      </p:sp>
    </p:spTree>
    <p:extLst>
      <p:ext uri="{BB962C8B-B14F-4D97-AF65-F5344CB8AC3E}">
        <p14:creationId xmlns:p14="http://schemas.microsoft.com/office/powerpoint/2010/main" val="4209735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STM Datasheets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66700" y="11430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Information is spread across three datasheets</a:t>
            </a:r>
          </a:p>
          <a:p>
            <a:pPr lvl="1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Learn to find the appropriate one for the task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STM32F0xx Reference Manual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Information common to all STM32F0 microcontrollers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Memory maps, I/O Peripheral Operation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STM32F042x6 Reference Manual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Information specific to STM32F042x6</a:t>
            </a:r>
          </a:p>
          <a:p>
            <a:pPr lvl="1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Package pinouts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NUCLEO32 User Manual</a:t>
            </a:r>
          </a:p>
          <a:p>
            <a:pPr lvl="1"/>
            <a:r>
              <a:rPr lang="en-US" sz="1800" dirty="0">
                <a:latin typeface="Calibri" panose="020F0502020204030204" pitchFamily="34" charset="0"/>
                <a:cs typeface="Calibri" panose="020F0502020204030204" pitchFamily="34" charset="0"/>
              </a:rPr>
              <a:t>Pinouts and features of Nucleo32 board</a:t>
            </a:r>
          </a:p>
        </p:txBody>
      </p:sp>
    </p:spTree>
    <p:extLst>
      <p:ext uri="{BB962C8B-B14F-4D97-AF65-F5344CB8AC3E}">
        <p14:creationId xmlns:p14="http://schemas.microsoft.com/office/powerpoint/2010/main" val="37803732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STM GPIO Registers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266700" y="11430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MODE: 2 bits for each pin on a port (reset to all 0s except a few upper bits of A)</a:t>
            </a:r>
          </a:p>
          <a:p>
            <a:pPr marL="457200" lvl="1" indent="0">
              <a:buNone/>
            </a:pPr>
            <a:r>
              <a:rPr lang="en-US" sz="1600" dirty="0"/>
              <a:t>00 = input, 01 = output, 10 = alternate, 11 = reserved</a:t>
            </a:r>
          </a:p>
          <a:p>
            <a:r>
              <a:rPr lang="en-US" sz="1800" dirty="0"/>
              <a:t>ODR, IDR: 1 bit for each pin on a port (only 16 bits used per port)</a:t>
            </a:r>
          </a:p>
          <a:p>
            <a:endParaRPr lang="en-US" sz="1800" dirty="0"/>
          </a:p>
          <a:p>
            <a:r>
              <a:rPr lang="en-US" sz="1800" dirty="0"/>
              <a:t>GPIOA, GPIOB, GPIOF</a:t>
            </a:r>
          </a:p>
          <a:p>
            <a:endParaRPr lang="en-US" sz="1800" dirty="0"/>
          </a:p>
          <a:p>
            <a:r>
              <a:rPr lang="en-US" sz="1800" dirty="0"/>
              <a:t>0x4800 0000 – 0x4800 03FF GPIOA (p. 46)</a:t>
            </a:r>
          </a:p>
          <a:p>
            <a:r>
              <a:rPr lang="en-US" sz="1800" dirty="0"/>
              <a:t>0x4800 0400 – 0x4800 07ff GPIOB (p. 46)</a:t>
            </a:r>
          </a:p>
          <a:p>
            <a:endParaRPr lang="en-US" sz="1800" dirty="0"/>
          </a:p>
          <a:p>
            <a:r>
              <a:rPr lang="en-US" sz="1800" dirty="0" err="1"/>
              <a:t>ModeR</a:t>
            </a:r>
            <a:r>
              <a:rPr lang="en-US" sz="1800" dirty="0"/>
              <a:t>: offset 0 (Table 24 on p. 163)</a:t>
            </a:r>
          </a:p>
          <a:p>
            <a:r>
              <a:rPr lang="en-US" sz="1800" dirty="0"/>
              <a:t>IDR: offset 10 (Table 24 on p. 163)</a:t>
            </a:r>
          </a:p>
          <a:p>
            <a:r>
              <a:rPr lang="en-US" sz="1800" dirty="0"/>
              <a:t>ODR: offset 14 (Table 24 on p. 163)</a:t>
            </a:r>
          </a:p>
          <a:p>
            <a:endParaRPr lang="en-US" sz="1800" dirty="0"/>
          </a:p>
          <a:p>
            <a:endParaRPr lang="en-US" sz="1800" dirty="0"/>
          </a:p>
          <a:p>
            <a:endParaRPr lang="en-US" sz="1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A4A6D0F-57E4-F74B-8A04-F5F50BC2B28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2" t="30984" r="13760" b="51111"/>
          <a:stretch/>
        </p:blipFill>
        <p:spPr>
          <a:xfrm>
            <a:off x="4513926" y="2186916"/>
            <a:ext cx="4572728" cy="14720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5292348-5BFB-0249-961B-8A07A3A44AD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1" t="16889" r="14776" b="71428"/>
          <a:stretch/>
        </p:blipFill>
        <p:spPr>
          <a:xfrm>
            <a:off x="4090474" y="3810000"/>
            <a:ext cx="5025246" cy="1075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C15D9CD-6B5D-964B-9E3F-BE4D24D3379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1" t="69466" r="14776" b="21772"/>
          <a:stretch/>
        </p:blipFill>
        <p:spPr>
          <a:xfrm>
            <a:off x="4086482" y="4993346"/>
            <a:ext cx="5029238" cy="80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5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Lecture</a:t>
            </a:r>
            <a:r>
              <a:rPr lang="en-US" sz="4400" dirty="0">
                <a:solidFill>
                  <a:schemeClr val="bg1"/>
                </a:solidFill>
                <a:latin typeface="+mj-lt"/>
              </a:rPr>
              <a:t> 14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977705" y="1295400"/>
            <a:ext cx="6337495" cy="45259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Microcontrollers</a:t>
            </a:r>
          </a:p>
          <a:p>
            <a:r>
              <a:rPr lang="en-US" dirty="0"/>
              <a:t>Memory-Mapped I/O</a:t>
            </a:r>
          </a:p>
          <a:p>
            <a:r>
              <a:rPr lang="en-US" dirty="0"/>
              <a:t>General-Purpose I/O</a:t>
            </a:r>
          </a:p>
          <a:p>
            <a:r>
              <a:rPr lang="en-US" dirty="0"/>
              <a:t>STM32</a:t>
            </a:r>
          </a:p>
          <a:p>
            <a:r>
              <a:rPr lang="en-US" dirty="0"/>
              <a:t>Nucleo32 Board</a:t>
            </a:r>
          </a:p>
          <a:p>
            <a:r>
              <a:rPr lang="en-US" dirty="0"/>
              <a:t>STM32 Memory-Mapped IO</a:t>
            </a:r>
          </a:p>
          <a:p>
            <a:r>
              <a:rPr lang="en-US" dirty="0"/>
              <a:t>STM32 Clock Tree</a:t>
            </a:r>
          </a:p>
          <a:p>
            <a:r>
              <a:rPr lang="en-US" dirty="0"/>
              <a:t>Delay Generation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6A5FC2-0DA5-1D4A-A433-B39BBEB237E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142999"/>
            <a:ext cx="1676400" cy="4483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42657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LED GPIO Example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To turn on LED3 (PB3, Pin 3 of bank B of the GPIO)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/>
              <a:t>Find location of GPIO bank B register (Table 1 on page 46)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344103-2E74-4B49-81E8-791DB9B375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62" t="30984" r="13760" b="51111"/>
          <a:stretch/>
        </p:blipFill>
        <p:spPr>
          <a:xfrm>
            <a:off x="746608" y="3434175"/>
            <a:ext cx="7442052" cy="2395731"/>
          </a:xfrm>
          <a:prstGeom prst="rect">
            <a:avLst/>
          </a:prstGeom>
        </p:spPr>
      </p:pic>
      <p:sp>
        <p:nvSpPr>
          <p:cNvPr id="7" name="Freeform 6">
            <a:extLst>
              <a:ext uri="{FF2B5EF4-FFF2-40B4-BE49-F238E27FC236}">
                <a16:creationId xmlns:a16="http://schemas.microsoft.com/office/drawing/2014/main" id="{D9658C95-5E7E-8A43-98F5-0A380A950AF4}"/>
              </a:ext>
            </a:extLst>
          </p:cNvPr>
          <p:cNvSpPr/>
          <p:nvPr/>
        </p:nvSpPr>
        <p:spPr>
          <a:xfrm>
            <a:off x="1447800" y="5128210"/>
            <a:ext cx="4447316" cy="464950"/>
          </a:xfrm>
          <a:custGeom>
            <a:avLst/>
            <a:gdLst>
              <a:gd name="connsiteX0" fmla="*/ 5505189 w 5694401"/>
              <a:gd name="connsiteY0" fmla="*/ 225469 h 595328"/>
              <a:gd name="connsiteX1" fmla="*/ 5467611 w 5694401"/>
              <a:gd name="connsiteY1" fmla="*/ 231732 h 595328"/>
              <a:gd name="connsiteX2" fmla="*/ 5367402 w 5694401"/>
              <a:gd name="connsiteY2" fmla="*/ 219206 h 595328"/>
              <a:gd name="connsiteX3" fmla="*/ 5329824 w 5694401"/>
              <a:gd name="connsiteY3" fmla="*/ 212943 h 595328"/>
              <a:gd name="connsiteX4" fmla="*/ 4766153 w 5694401"/>
              <a:gd name="connsiteY4" fmla="*/ 200417 h 595328"/>
              <a:gd name="connsiteX5" fmla="*/ 4240060 w 5694401"/>
              <a:gd name="connsiteY5" fmla="*/ 169102 h 595328"/>
              <a:gd name="connsiteX6" fmla="*/ 4127326 w 5694401"/>
              <a:gd name="connsiteY6" fmla="*/ 156576 h 595328"/>
              <a:gd name="connsiteX7" fmla="*/ 4058433 w 5694401"/>
              <a:gd name="connsiteY7" fmla="*/ 137787 h 595328"/>
              <a:gd name="connsiteX8" fmla="*/ 4002065 w 5694401"/>
              <a:gd name="connsiteY8" fmla="*/ 131523 h 595328"/>
              <a:gd name="connsiteX9" fmla="*/ 3914383 w 5694401"/>
              <a:gd name="connsiteY9" fmla="*/ 118997 h 595328"/>
              <a:gd name="connsiteX10" fmla="*/ 3876805 w 5694401"/>
              <a:gd name="connsiteY10" fmla="*/ 112734 h 595328"/>
              <a:gd name="connsiteX11" fmla="*/ 3832964 w 5694401"/>
              <a:gd name="connsiteY11" fmla="*/ 100208 h 595328"/>
              <a:gd name="connsiteX12" fmla="*/ 3764071 w 5694401"/>
              <a:gd name="connsiteY12" fmla="*/ 87682 h 595328"/>
              <a:gd name="connsiteX13" fmla="*/ 3651337 w 5694401"/>
              <a:gd name="connsiteY13" fmla="*/ 75156 h 595328"/>
              <a:gd name="connsiteX14" fmla="*/ 3526076 w 5694401"/>
              <a:gd name="connsiteY14" fmla="*/ 62630 h 595328"/>
              <a:gd name="connsiteX15" fmla="*/ 3306871 w 5694401"/>
              <a:gd name="connsiteY15" fmla="*/ 50104 h 595328"/>
              <a:gd name="connsiteX16" fmla="*/ 3269293 w 5694401"/>
              <a:gd name="connsiteY16" fmla="*/ 43841 h 595328"/>
              <a:gd name="connsiteX17" fmla="*/ 3056350 w 5694401"/>
              <a:gd name="connsiteY17" fmla="*/ 56367 h 595328"/>
              <a:gd name="connsiteX18" fmla="*/ 2893512 w 5694401"/>
              <a:gd name="connsiteY18" fmla="*/ 68893 h 595328"/>
              <a:gd name="connsiteX19" fmla="*/ 2467627 w 5694401"/>
              <a:gd name="connsiteY19" fmla="*/ 56367 h 595328"/>
              <a:gd name="connsiteX20" fmla="*/ 2254685 w 5694401"/>
              <a:gd name="connsiteY20" fmla="*/ 37578 h 595328"/>
              <a:gd name="connsiteX21" fmla="*/ 2229633 w 5694401"/>
              <a:gd name="connsiteY21" fmla="*/ 31315 h 595328"/>
              <a:gd name="connsiteX22" fmla="*/ 2198318 w 5694401"/>
              <a:gd name="connsiteY22" fmla="*/ 12526 h 595328"/>
              <a:gd name="connsiteX23" fmla="*/ 2148213 w 5694401"/>
              <a:gd name="connsiteY23" fmla="*/ 6263 h 595328"/>
              <a:gd name="connsiteX24" fmla="*/ 726509 w 5694401"/>
              <a:gd name="connsiteY24" fmla="*/ 0 h 595328"/>
              <a:gd name="connsiteX25" fmla="*/ 438411 w 5694401"/>
              <a:gd name="connsiteY25" fmla="*/ 6263 h 595328"/>
              <a:gd name="connsiteX26" fmla="*/ 338202 w 5694401"/>
              <a:gd name="connsiteY26" fmla="*/ 18789 h 595328"/>
              <a:gd name="connsiteX27" fmla="*/ 244257 w 5694401"/>
              <a:gd name="connsiteY27" fmla="*/ 43841 h 595328"/>
              <a:gd name="connsiteX28" fmla="*/ 219205 w 5694401"/>
              <a:gd name="connsiteY28" fmla="*/ 50104 h 595328"/>
              <a:gd name="connsiteX29" fmla="*/ 200416 w 5694401"/>
              <a:gd name="connsiteY29" fmla="*/ 56367 h 595328"/>
              <a:gd name="connsiteX30" fmla="*/ 187890 w 5694401"/>
              <a:gd name="connsiteY30" fmla="*/ 75156 h 595328"/>
              <a:gd name="connsiteX31" fmla="*/ 150312 w 5694401"/>
              <a:gd name="connsiteY31" fmla="*/ 93945 h 595328"/>
              <a:gd name="connsiteX32" fmla="*/ 118997 w 5694401"/>
              <a:gd name="connsiteY32" fmla="*/ 118997 h 595328"/>
              <a:gd name="connsiteX33" fmla="*/ 81419 w 5694401"/>
              <a:gd name="connsiteY33" fmla="*/ 144050 h 595328"/>
              <a:gd name="connsiteX34" fmla="*/ 50104 w 5694401"/>
              <a:gd name="connsiteY34" fmla="*/ 200417 h 595328"/>
              <a:gd name="connsiteX35" fmla="*/ 25052 w 5694401"/>
              <a:gd name="connsiteY35" fmla="*/ 225469 h 595328"/>
              <a:gd name="connsiteX36" fmla="*/ 12526 w 5694401"/>
              <a:gd name="connsiteY36" fmla="*/ 244258 h 595328"/>
              <a:gd name="connsiteX37" fmla="*/ 0 w 5694401"/>
              <a:gd name="connsiteY37" fmla="*/ 281836 h 595328"/>
              <a:gd name="connsiteX38" fmla="*/ 6263 w 5694401"/>
              <a:gd name="connsiteY38" fmla="*/ 350729 h 595328"/>
              <a:gd name="connsiteX39" fmla="*/ 12526 w 5694401"/>
              <a:gd name="connsiteY39" fmla="*/ 369518 h 595328"/>
              <a:gd name="connsiteX40" fmla="*/ 75156 w 5694401"/>
              <a:gd name="connsiteY40" fmla="*/ 425885 h 595328"/>
              <a:gd name="connsiteX41" fmla="*/ 93945 w 5694401"/>
              <a:gd name="connsiteY41" fmla="*/ 432148 h 595328"/>
              <a:gd name="connsiteX42" fmla="*/ 106471 w 5694401"/>
              <a:gd name="connsiteY42" fmla="*/ 450937 h 595328"/>
              <a:gd name="connsiteX43" fmla="*/ 156575 w 5694401"/>
              <a:gd name="connsiteY43" fmla="*/ 463463 h 595328"/>
              <a:gd name="connsiteX44" fmla="*/ 231731 w 5694401"/>
              <a:gd name="connsiteY44" fmla="*/ 482252 h 595328"/>
              <a:gd name="connsiteX45" fmla="*/ 250520 w 5694401"/>
              <a:gd name="connsiteY45" fmla="*/ 488515 h 595328"/>
              <a:gd name="connsiteX46" fmla="*/ 281835 w 5694401"/>
              <a:gd name="connsiteY46" fmla="*/ 494778 h 595328"/>
              <a:gd name="connsiteX47" fmla="*/ 306887 w 5694401"/>
              <a:gd name="connsiteY47" fmla="*/ 507304 h 595328"/>
              <a:gd name="connsiteX48" fmla="*/ 338202 w 5694401"/>
              <a:gd name="connsiteY48" fmla="*/ 513567 h 595328"/>
              <a:gd name="connsiteX49" fmla="*/ 350729 w 5694401"/>
              <a:gd name="connsiteY49" fmla="*/ 532356 h 595328"/>
              <a:gd name="connsiteX50" fmla="*/ 388307 w 5694401"/>
              <a:gd name="connsiteY50" fmla="*/ 538619 h 595328"/>
              <a:gd name="connsiteX51" fmla="*/ 438411 w 5694401"/>
              <a:gd name="connsiteY51" fmla="*/ 544882 h 595328"/>
              <a:gd name="connsiteX52" fmla="*/ 519830 w 5694401"/>
              <a:gd name="connsiteY52" fmla="*/ 563671 h 595328"/>
              <a:gd name="connsiteX53" fmla="*/ 582460 w 5694401"/>
              <a:gd name="connsiteY53" fmla="*/ 576197 h 595328"/>
              <a:gd name="connsiteX54" fmla="*/ 845507 w 5694401"/>
              <a:gd name="connsiteY54" fmla="*/ 588723 h 595328"/>
              <a:gd name="connsiteX55" fmla="*/ 926926 w 5694401"/>
              <a:gd name="connsiteY55" fmla="*/ 582460 h 595328"/>
              <a:gd name="connsiteX56" fmla="*/ 1152394 w 5694401"/>
              <a:gd name="connsiteY56" fmla="*/ 576197 h 595328"/>
              <a:gd name="connsiteX57" fmla="*/ 1221287 w 5694401"/>
              <a:gd name="connsiteY57" fmla="*/ 563671 h 595328"/>
              <a:gd name="connsiteX58" fmla="*/ 1277655 w 5694401"/>
              <a:gd name="connsiteY58" fmla="*/ 557408 h 595328"/>
              <a:gd name="connsiteX59" fmla="*/ 1402915 w 5694401"/>
              <a:gd name="connsiteY59" fmla="*/ 563671 h 595328"/>
              <a:gd name="connsiteX60" fmla="*/ 2004164 w 5694401"/>
              <a:gd name="connsiteY60" fmla="*/ 569934 h 595328"/>
              <a:gd name="connsiteX61" fmla="*/ 2179529 w 5694401"/>
              <a:gd name="connsiteY61" fmla="*/ 563671 h 595328"/>
              <a:gd name="connsiteX62" fmla="*/ 2210844 w 5694401"/>
              <a:gd name="connsiteY62" fmla="*/ 557408 h 595328"/>
              <a:gd name="connsiteX63" fmla="*/ 2286000 w 5694401"/>
              <a:gd name="connsiteY63" fmla="*/ 551145 h 595328"/>
              <a:gd name="connsiteX64" fmla="*/ 2542783 w 5694401"/>
              <a:gd name="connsiteY64" fmla="*/ 538619 h 595328"/>
              <a:gd name="connsiteX65" fmla="*/ 2605413 w 5694401"/>
              <a:gd name="connsiteY65" fmla="*/ 532356 h 595328"/>
              <a:gd name="connsiteX66" fmla="*/ 2793304 w 5694401"/>
              <a:gd name="connsiteY66" fmla="*/ 544882 h 595328"/>
              <a:gd name="connsiteX67" fmla="*/ 3025035 w 5694401"/>
              <a:gd name="connsiteY67" fmla="*/ 557408 h 595328"/>
              <a:gd name="connsiteX68" fmla="*/ 3219189 w 5694401"/>
              <a:gd name="connsiteY68" fmla="*/ 569934 h 595328"/>
              <a:gd name="connsiteX69" fmla="*/ 3964487 w 5694401"/>
              <a:gd name="connsiteY69" fmla="*/ 588723 h 595328"/>
              <a:gd name="connsiteX70" fmla="*/ 4215008 w 5694401"/>
              <a:gd name="connsiteY70" fmla="*/ 588723 h 595328"/>
              <a:gd name="connsiteX71" fmla="*/ 4327742 w 5694401"/>
              <a:gd name="connsiteY71" fmla="*/ 594987 h 595328"/>
              <a:gd name="connsiteX72" fmla="*/ 4553211 w 5694401"/>
              <a:gd name="connsiteY72" fmla="*/ 588723 h 595328"/>
              <a:gd name="connsiteX73" fmla="*/ 4584526 w 5694401"/>
              <a:gd name="connsiteY73" fmla="*/ 582460 h 595328"/>
              <a:gd name="connsiteX74" fmla="*/ 4703523 w 5694401"/>
              <a:gd name="connsiteY74" fmla="*/ 563671 h 595328"/>
              <a:gd name="connsiteX75" fmla="*/ 4753627 w 5694401"/>
              <a:gd name="connsiteY75" fmla="*/ 551145 h 595328"/>
              <a:gd name="connsiteX76" fmla="*/ 4947781 w 5694401"/>
              <a:gd name="connsiteY76" fmla="*/ 538619 h 595328"/>
              <a:gd name="connsiteX77" fmla="*/ 4972833 w 5694401"/>
              <a:gd name="connsiteY77" fmla="*/ 532356 h 595328"/>
              <a:gd name="connsiteX78" fmla="*/ 4991622 w 5694401"/>
              <a:gd name="connsiteY78" fmla="*/ 526093 h 595328"/>
              <a:gd name="connsiteX79" fmla="*/ 5085567 w 5694401"/>
              <a:gd name="connsiteY79" fmla="*/ 513567 h 595328"/>
              <a:gd name="connsiteX80" fmla="*/ 5166986 w 5694401"/>
              <a:gd name="connsiteY80" fmla="*/ 501041 h 595328"/>
              <a:gd name="connsiteX81" fmla="*/ 5354876 w 5694401"/>
              <a:gd name="connsiteY81" fmla="*/ 488515 h 595328"/>
              <a:gd name="connsiteX82" fmla="*/ 5417507 w 5694401"/>
              <a:gd name="connsiteY82" fmla="*/ 475989 h 595328"/>
              <a:gd name="connsiteX83" fmla="*/ 5505189 w 5694401"/>
              <a:gd name="connsiteY83" fmla="*/ 463463 h 595328"/>
              <a:gd name="connsiteX84" fmla="*/ 5523978 w 5694401"/>
              <a:gd name="connsiteY84" fmla="*/ 457200 h 595328"/>
              <a:gd name="connsiteX85" fmla="*/ 5561556 w 5694401"/>
              <a:gd name="connsiteY85" fmla="*/ 450937 h 595328"/>
              <a:gd name="connsiteX86" fmla="*/ 5617923 w 5694401"/>
              <a:gd name="connsiteY86" fmla="*/ 438411 h 595328"/>
              <a:gd name="connsiteX87" fmla="*/ 5636712 w 5694401"/>
              <a:gd name="connsiteY87" fmla="*/ 432148 h 595328"/>
              <a:gd name="connsiteX88" fmla="*/ 5686816 w 5694401"/>
              <a:gd name="connsiteY88" fmla="*/ 419622 h 595328"/>
              <a:gd name="connsiteX89" fmla="*/ 5686816 w 5694401"/>
              <a:gd name="connsiteY89" fmla="*/ 363255 h 595328"/>
              <a:gd name="connsiteX90" fmla="*/ 5661764 w 5694401"/>
              <a:gd name="connsiteY90" fmla="*/ 325677 h 595328"/>
              <a:gd name="connsiteX91" fmla="*/ 5642975 w 5694401"/>
              <a:gd name="connsiteY91" fmla="*/ 288099 h 595328"/>
              <a:gd name="connsiteX92" fmla="*/ 5605397 w 5694401"/>
              <a:gd name="connsiteY92" fmla="*/ 256784 h 595328"/>
              <a:gd name="connsiteX93" fmla="*/ 5567819 w 5694401"/>
              <a:gd name="connsiteY93" fmla="*/ 225469 h 595328"/>
              <a:gd name="connsiteX94" fmla="*/ 5505189 w 5694401"/>
              <a:gd name="connsiteY94" fmla="*/ 225469 h 595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694401" h="595328">
                <a:moveTo>
                  <a:pt x="5505189" y="225469"/>
                </a:moveTo>
                <a:cubicBezTo>
                  <a:pt x="5488488" y="226513"/>
                  <a:pt x="5480297" y="232309"/>
                  <a:pt x="5467611" y="231732"/>
                </a:cubicBezTo>
                <a:cubicBezTo>
                  <a:pt x="5433983" y="230203"/>
                  <a:pt x="5400756" y="223754"/>
                  <a:pt x="5367402" y="219206"/>
                </a:cubicBezTo>
                <a:cubicBezTo>
                  <a:pt x="5354820" y="217490"/>
                  <a:pt x="5342517" y="213340"/>
                  <a:pt x="5329824" y="212943"/>
                </a:cubicBezTo>
                <a:lnTo>
                  <a:pt x="4766153" y="200417"/>
                </a:lnTo>
                <a:cubicBezTo>
                  <a:pt x="4560382" y="171021"/>
                  <a:pt x="4765186" y="198939"/>
                  <a:pt x="4240060" y="169102"/>
                </a:cubicBezTo>
                <a:cubicBezTo>
                  <a:pt x="4221802" y="168065"/>
                  <a:pt x="4152167" y="161899"/>
                  <a:pt x="4127326" y="156576"/>
                </a:cubicBezTo>
                <a:cubicBezTo>
                  <a:pt x="4125402" y="156164"/>
                  <a:pt x="4069802" y="139536"/>
                  <a:pt x="4058433" y="137787"/>
                </a:cubicBezTo>
                <a:cubicBezTo>
                  <a:pt x="4039748" y="134912"/>
                  <a:pt x="4020811" y="133968"/>
                  <a:pt x="4002065" y="131523"/>
                </a:cubicBezTo>
                <a:cubicBezTo>
                  <a:pt x="3972789" y="127704"/>
                  <a:pt x="3943505" y="123851"/>
                  <a:pt x="3914383" y="118997"/>
                </a:cubicBezTo>
                <a:cubicBezTo>
                  <a:pt x="3901857" y="116909"/>
                  <a:pt x="3889179" y="115589"/>
                  <a:pt x="3876805" y="112734"/>
                </a:cubicBezTo>
                <a:cubicBezTo>
                  <a:pt x="3861996" y="109316"/>
                  <a:pt x="3847709" y="103894"/>
                  <a:pt x="3832964" y="100208"/>
                </a:cubicBezTo>
                <a:cubicBezTo>
                  <a:pt x="3820138" y="97001"/>
                  <a:pt x="3775239" y="89078"/>
                  <a:pt x="3764071" y="87682"/>
                </a:cubicBezTo>
                <a:cubicBezTo>
                  <a:pt x="3726554" y="82992"/>
                  <a:pt x="3688877" y="79661"/>
                  <a:pt x="3651337" y="75156"/>
                </a:cubicBezTo>
                <a:cubicBezTo>
                  <a:pt x="3572729" y="65723"/>
                  <a:pt x="3636635" y="68772"/>
                  <a:pt x="3526076" y="62630"/>
                </a:cubicBezTo>
                <a:cubicBezTo>
                  <a:pt x="3437766" y="57724"/>
                  <a:pt x="3387632" y="59077"/>
                  <a:pt x="3306871" y="50104"/>
                </a:cubicBezTo>
                <a:cubicBezTo>
                  <a:pt x="3294250" y="48702"/>
                  <a:pt x="3281819" y="45929"/>
                  <a:pt x="3269293" y="43841"/>
                </a:cubicBezTo>
                <a:lnTo>
                  <a:pt x="3056350" y="56367"/>
                </a:lnTo>
                <a:cubicBezTo>
                  <a:pt x="3002031" y="59988"/>
                  <a:pt x="2893512" y="68893"/>
                  <a:pt x="2893512" y="68893"/>
                </a:cubicBezTo>
                <a:cubicBezTo>
                  <a:pt x="2729239" y="65734"/>
                  <a:pt x="2616138" y="68248"/>
                  <a:pt x="2467627" y="56367"/>
                </a:cubicBezTo>
                <a:lnTo>
                  <a:pt x="2254685" y="37578"/>
                </a:lnTo>
                <a:cubicBezTo>
                  <a:pt x="2246334" y="35490"/>
                  <a:pt x="2237499" y="34811"/>
                  <a:pt x="2229633" y="31315"/>
                </a:cubicBezTo>
                <a:cubicBezTo>
                  <a:pt x="2218509" y="26371"/>
                  <a:pt x="2209953" y="16106"/>
                  <a:pt x="2198318" y="12526"/>
                </a:cubicBezTo>
                <a:cubicBezTo>
                  <a:pt x="2182231" y="7576"/>
                  <a:pt x="2164915" y="8351"/>
                  <a:pt x="2148213" y="6263"/>
                </a:cubicBezTo>
                <a:cubicBezTo>
                  <a:pt x="1680406" y="84231"/>
                  <a:pt x="1198974" y="31497"/>
                  <a:pt x="726509" y="0"/>
                </a:cubicBezTo>
                <a:lnTo>
                  <a:pt x="438411" y="6263"/>
                </a:lnTo>
                <a:cubicBezTo>
                  <a:pt x="417236" y="7033"/>
                  <a:pt x="361821" y="15415"/>
                  <a:pt x="338202" y="18789"/>
                </a:cubicBezTo>
                <a:cubicBezTo>
                  <a:pt x="294915" y="33218"/>
                  <a:pt x="325818" y="23451"/>
                  <a:pt x="244257" y="43841"/>
                </a:cubicBezTo>
                <a:cubicBezTo>
                  <a:pt x="235906" y="45929"/>
                  <a:pt x="227371" y="47382"/>
                  <a:pt x="219205" y="50104"/>
                </a:cubicBezTo>
                <a:lnTo>
                  <a:pt x="200416" y="56367"/>
                </a:lnTo>
                <a:cubicBezTo>
                  <a:pt x="196241" y="62630"/>
                  <a:pt x="193213" y="69833"/>
                  <a:pt x="187890" y="75156"/>
                </a:cubicBezTo>
                <a:cubicBezTo>
                  <a:pt x="175749" y="87297"/>
                  <a:pt x="165594" y="88851"/>
                  <a:pt x="150312" y="93945"/>
                </a:cubicBezTo>
                <a:cubicBezTo>
                  <a:pt x="127167" y="128663"/>
                  <a:pt x="151029" y="101201"/>
                  <a:pt x="118997" y="118997"/>
                </a:cubicBezTo>
                <a:cubicBezTo>
                  <a:pt x="105837" y="126308"/>
                  <a:pt x="81419" y="144050"/>
                  <a:pt x="81419" y="144050"/>
                </a:cubicBezTo>
                <a:cubicBezTo>
                  <a:pt x="73543" y="167677"/>
                  <a:pt x="71640" y="178881"/>
                  <a:pt x="50104" y="200417"/>
                </a:cubicBezTo>
                <a:cubicBezTo>
                  <a:pt x="41753" y="208768"/>
                  <a:pt x="32738" y="216502"/>
                  <a:pt x="25052" y="225469"/>
                </a:cubicBezTo>
                <a:cubicBezTo>
                  <a:pt x="20153" y="231184"/>
                  <a:pt x="15583" y="237380"/>
                  <a:pt x="12526" y="244258"/>
                </a:cubicBezTo>
                <a:cubicBezTo>
                  <a:pt x="7164" y="256324"/>
                  <a:pt x="0" y="281836"/>
                  <a:pt x="0" y="281836"/>
                </a:cubicBezTo>
                <a:cubicBezTo>
                  <a:pt x="2088" y="304800"/>
                  <a:pt x="3002" y="327902"/>
                  <a:pt x="6263" y="350729"/>
                </a:cubicBezTo>
                <a:cubicBezTo>
                  <a:pt x="7197" y="357264"/>
                  <a:pt x="8402" y="364363"/>
                  <a:pt x="12526" y="369518"/>
                </a:cubicBezTo>
                <a:cubicBezTo>
                  <a:pt x="23346" y="383043"/>
                  <a:pt x="53136" y="414875"/>
                  <a:pt x="75156" y="425885"/>
                </a:cubicBezTo>
                <a:cubicBezTo>
                  <a:pt x="81061" y="428837"/>
                  <a:pt x="87682" y="430060"/>
                  <a:pt x="93945" y="432148"/>
                </a:cubicBezTo>
                <a:cubicBezTo>
                  <a:pt x="98120" y="438411"/>
                  <a:pt x="100593" y="446235"/>
                  <a:pt x="106471" y="450937"/>
                </a:cubicBezTo>
                <a:cubicBezTo>
                  <a:pt x="112951" y="456121"/>
                  <a:pt x="154918" y="463073"/>
                  <a:pt x="156575" y="463463"/>
                </a:cubicBezTo>
                <a:cubicBezTo>
                  <a:pt x="181712" y="469377"/>
                  <a:pt x="207233" y="474086"/>
                  <a:pt x="231731" y="482252"/>
                </a:cubicBezTo>
                <a:cubicBezTo>
                  <a:pt x="237994" y="484340"/>
                  <a:pt x="244115" y="486914"/>
                  <a:pt x="250520" y="488515"/>
                </a:cubicBezTo>
                <a:cubicBezTo>
                  <a:pt x="260847" y="491097"/>
                  <a:pt x="271397" y="492690"/>
                  <a:pt x="281835" y="494778"/>
                </a:cubicBezTo>
                <a:cubicBezTo>
                  <a:pt x="290186" y="498953"/>
                  <a:pt x="298030" y="504352"/>
                  <a:pt x="306887" y="507304"/>
                </a:cubicBezTo>
                <a:cubicBezTo>
                  <a:pt x="316986" y="510670"/>
                  <a:pt x="328959" y="508286"/>
                  <a:pt x="338202" y="513567"/>
                </a:cubicBezTo>
                <a:cubicBezTo>
                  <a:pt x="344738" y="517302"/>
                  <a:pt x="343996" y="528990"/>
                  <a:pt x="350729" y="532356"/>
                </a:cubicBezTo>
                <a:cubicBezTo>
                  <a:pt x="362087" y="538035"/>
                  <a:pt x="375736" y="536823"/>
                  <a:pt x="388307" y="538619"/>
                </a:cubicBezTo>
                <a:cubicBezTo>
                  <a:pt x="404969" y="540999"/>
                  <a:pt x="421710" y="542794"/>
                  <a:pt x="438411" y="544882"/>
                </a:cubicBezTo>
                <a:cubicBezTo>
                  <a:pt x="500901" y="565712"/>
                  <a:pt x="450723" y="551476"/>
                  <a:pt x="519830" y="563671"/>
                </a:cubicBezTo>
                <a:cubicBezTo>
                  <a:pt x="540796" y="567371"/>
                  <a:pt x="561203" y="575016"/>
                  <a:pt x="582460" y="576197"/>
                </a:cubicBezTo>
                <a:cubicBezTo>
                  <a:pt x="745265" y="585242"/>
                  <a:pt x="657591" y="580893"/>
                  <a:pt x="845507" y="588723"/>
                </a:cubicBezTo>
                <a:cubicBezTo>
                  <a:pt x="872647" y="586635"/>
                  <a:pt x="899729" y="583570"/>
                  <a:pt x="926926" y="582460"/>
                </a:cubicBezTo>
                <a:cubicBezTo>
                  <a:pt x="1002048" y="579394"/>
                  <a:pt x="1077362" y="580986"/>
                  <a:pt x="1152394" y="576197"/>
                </a:cubicBezTo>
                <a:cubicBezTo>
                  <a:pt x="1175687" y="574710"/>
                  <a:pt x="1198204" y="567133"/>
                  <a:pt x="1221287" y="563671"/>
                </a:cubicBezTo>
                <a:cubicBezTo>
                  <a:pt x="1239983" y="560867"/>
                  <a:pt x="1258866" y="559496"/>
                  <a:pt x="1277655" y="557408"/>
                </a:cubicBezTo>
                <a:cubicBezTo>
                  <a:pt x="1319408" y="559496"/>
                  <a:pt x="1361110" y="563671"/>
                  <a:pt x="1402915" y="563671"/>
                </a:cubicBezTo>
                <a:cubicBezTo>
                  <a:pt x="1991086" y="563671"/>
                  <a:pt x="1727443" y="535344"/>
                  <a:pt x="2004164" y="569934"/>
                </a:cubicBezTo>
                <a:cubicBezTo>
                  <a:pt x="2062619" y="567846"/>
                  <a:pt x="2121144" y="567209"/>
                  <a:pt x="2179529" y="563671"/>
                </a:cubicBezTo>
                <a:cubicBezTo>
                  <a:pt x="2190155" y="563027"/>
                  <a:pt x="2200272" y="558652"/>
                  <a:pt x="2210844" y="557408"/>
                </a:cubicBezTo>
                <a:cubicBezTo>
                  <a:pt x="2235811" y="554471"/>
                  <a:pt x="2260935" y="553073"/>
                  <a:pt x="2286000" y="551145"/>
                </a:cubicBezTo>
                <a:cubicBezTo>
                  <a:pt x="2410115" y="541598"/>
                  <a:pt x="2382571" y="544553"/>
                  <a:pt x="2542783" y="538619"/>
                </a:cubicBezTo>
                <a:cubicBezTo>
                  <a:pt x="2563660" y="536531"/>
                  <a:pt x="2584432" y="532356"/>
                  <a:pt x="2605413" y="532356"/>
                </a:cubicBezTo>
                <a:cubicBezTo>
                  <a:pt x="2712755" y="532356"/>
                  <a:pt x="2704988" y="539362"/>
                  <a:pt x="2793304" y="544882"/>
                </a:cubicBezTo>
                <a:lnTo>
                  <a:pt x="3025035" y="557408"/>
                </a:lnTo>
                <a:cubicBezTo>
                  <a:pt x="3108426" y="574086"/>
                  <a:pt x="3051778" y="564475"/>
                  <a:pt x="3219189" y="569934"/>
                </a:cubicBezTo>
                <a:lnTo>
                  <a:pt x="3964487" y="588723"/>
                </a:lnTo>
                <a:cubicBezTo>
                  <a:pt x="4217117" y="603586"/>
                  <a:pt x="3902716" y="588723"/>
                  <a:pt x="4215008" y="588723"/>
                </a:cubicBezTo>
                <a:cubicBezTo>
                  <a:pt x="4252644" y="588723"/>
                  <a:pt x="4290164" y="592899"/>
                  <a:pt x="4327742" y="594987"/>
                </a:cubicBezTo>
                <a:cubicBezTo>
                  <a:pt x="4402898" y="592899"/>
                  <a:pt x="4478115" y="592386"/>
                  <a:pt x="4553211" y="588723"/>
                </a:cubicBezTo>
                <a:cubicBezTo>
                  <a:pt x="4563843" y="588204"/>
                  <a:pt x="4574026" y="584210"/>
                  <a:pt x="4584526" y="582460"/>
                </a:cubicBezTo>
                <a:cubicBezTo>
                  <a:pt x="4624137" y="575858"/>
                  <a:pt x="4664037" y="570983"/>
                  <a:pt x="4703523" y="563671"/>
                </a:cubicBezTo>
                <a:cubicBezTo>
                  <a:pt x="4720451" y="560536"/>
                  <a:pt x="4736674" y="554137"/>
                  <a:pt x="4753627" y="551145"/>
                </a:cubicBezTo>
                <a:cubicBezTo>
                  <a:pt x="4804774" y="542119"/>
                  <a:pt x="4914936" y="540112"/>
                  <a:pt x="4947781" y="538619"/>
                </a:cubicBezTo>
                <a:cubicBezTo>
                  <a:pt x="4956132" y="536531"/>
                  <a:pt x="4964557" y="534721"/>
                  <a:pt x="4972833" y="532356"/>
                </a:cubicBezTo>
                <a:cubicBezTo>
                  <a:pt x="4979181" y="530542"/>
                  <a:pt x="4985177" y="527525"/>
                  <a:pt x="4991622" y="526093"/>
                </a:cubicBezTo>
                <a:cubicBezTo>
                  <a:pt x="5025096" y="518654"/>
                  <a:pt x="5050449" y="518356"/>
                  <a:pt x="5085567" y="513567"/>
                </a:cubicBezTo>
                <a:cubicBezTo>
                  <a:pt x="5112774" y="509857"/>
                  <a:pt x="5139655" y="503686"/>
                  <a:pt x="5166986" y="501041"/>
                </a:cubicBezTo>
                <a:cubicBezTo>
                  <a:pt x="5374314" y="480977"/>
                  <a:pt x="5195796" y="506190"/>
                  <a:pt x="5354876" y="488515"/>
                </a:cubicBezTo>
                <a:cubicBezTo>
                  <a:pt x="5437582" y="479326"/>
                  <a:pt x="5355302" y="486356"/>
                  <a:pt x="5417507" y="475989"/>
                </a:cubicBezTo>
                <a:cubicBezTo>
                  <a:pt x="5455428" y="469669"/>
                  <a:pt x="5469707" y="471348"/>
                  <a:pt x="5505189" y="463463"/>
                </a:cubicBezTo>
                <a:cubicBezTo>
                  <a:pt x="5511634" y="462031"/>
                  <a:pt x="5517533" y="458632"/>
                  <a:pt x="5523978" y="457200"/>
                </a:cubicBezTo>
                <a:cubicBezTo>
                  <a:pt x="5536374" y="454445"/>
                  <a:pt x="5549062" y="453209"/>
                  <a:pt x="5561556" y="450937"/>
                </a:cubicBezTo>
                <a:cubicBezTo>
                  <a:pt x="5579314" y="447708"/>
                  <a:pt x="5600331" y="443437"/>
                  <a:pt x="5617923" y="438411"/>
                </a:cubicBezTo>
                <a:cubicBezTo>
                  <a:pt x="5624271" y="436597"/>
                  <a:pt x="5630307" y="433749"/>
                  <a:pt x="5636712" y="432148"/>
                </a:cubicBezTo>
                <a:lnTo>
                  <a:pt x="5686816" y="419622"/>
                </a:lnTo>
                <a:cubicBezTo>
                  <a:pt x="5694548" y="396426"/>
                  <a:pt x="5699063" y="392648"/>
                  <a:pt x="5686816" y="363255"/>
                </a:cubicBezTo>
                <a:cubicBezTo>
                  <a:pt x="5681026" y="349359"/>
                  <a:pt x="5666525" y="339959"/>
                  <a:pt x="5661764" y="325677"/>
                </a:cubicBezTo>
                <a:cubicBezTo>
                  <a:pt x="5656670" y="310395"/>
                  <a:pt x="5655116" y="300240"/>
                  <a:pt x="5642975" y="288099"/>
                </a:cubicBezTo>
                <a:cubicBezTo>
                  <a:pt x="5584990" y="230114"/>
                  <a:pt x="5666959" y="328606"/>
                  <a:pt x="5605397" y="256784"/>
                </a:cubicBezTo>
                <a:cubicBezTo>
                  <a:pt x="5565618" y="210375"/>
                  <a:pt x="5607281" y="245200"/>
                  <a:pt x="5567819" y="225469"/>
                </a:cubicBezTo>
                <a:cubicBezTo>
                  <a:pt x="5561086" y="222103"/>
                  <a:pt x="5521890" y="224425"/>
                  <a:pt x="5505189" y="225469"/>
                </a:cubicBezTo>
                <a:close/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121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E2CAF1B-3757-9C47-B1DA-FAF1499587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1" t="16889" r="14776" b="71428"/>
          <a:stretch/>
        </p:blipFill>
        <p:spPr>
          <a:xfrm>
            <a:off x="315041" y="3200743"/>
            <a:ext cx="8590119" cy="183788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Nucleo</a:t>
            </a:r>
            <a:r>
              <a:rPr lang="en-US" sz="4400" dirty="0">
                <a:solidFill>
                  <a:schemeClr val="bg1"/>
                </a:solidFill>
              </a:rPr>
              <a:t> Pin Numbering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To turn on LED3 (PB3, Pin 3 of bank B of the GPIO)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Find Offset to MODE register (Table 24 on page 163)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Set MODER3 (Pin 3’s mode) of GPIOB to 01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sz="2000" dirty="0"/>
              <a:t>	00 = input, 01 = output, 10 = alternate, 11 = reserved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A29BC455-6B63-154E-A562-94FA4BF79C10}"/>
              </a:ext>
            </a:extLst>
          </p:cNvPr>
          <p:cNvSpPr/>
          <p:nvPr/>
        </p:nvSpPr>
        <p:spPr>
          <a:xfrm>
            <a:off x="315041" y="4119686"/>
            <a:ext cx="1951663" cy="693174"/>
          </a:xfrm>
          <a:custGeom>
            <a:avLst/>
            <a:gdLst>
              <a:gd name="connsiteX0" fmla="*/ 2131142 w 2308123"/>
              <a:gd name="connsiteY0" fmla="*/ 36871 h 693174"/>
              <a:gd name="connsiteX1" fmla="*/ 1814052 w 2308123"/>
              <a:gd name="connsiteY1" fmla="*/ 44245 h 693174"/>
              <a:gd name="connsiteX2" fmla="*/ 1651819 w 2308123"/>
              <a:gd name="connsiteY2" fmla="*/ 51619 h 693174"/>
              <a:gd name="connsiteX3" fmla="*/ 1297858 w 2308123"/>
              <a:gd name="connsiteY3" fmla="*/ 44245 h 693174"/>
              <a:gd name="connsiteX4" fmla="*/ 1194619 w 2308123"/>
              <a:gd name="connsiteY4" fmla="*/ 29497 h 693174"/>
              <a:gd name="connsiteX5" fmla="*/ 1113503 w 2308123"/>
              <a:gd name="connsiteY5" fmla="*/ 22123 h 693174"/>
              <a:gd name="connsiteX6" fmla="*/ 1017639 w 2308123"/>
              <a:gd name="connsiteY6" fmla="*/ 14748 h 693174"/>
              <a:gd name="connsiteX7" fmla="*/ 966019 w 2308123"/>
              <a:gd name="connsiteY7" fmla="*/ 7374 h 693174"/>
              <a:gd name="connsiteX8" fmla="*/ 833284 w 2308123"/>
              <a:gd name="connsiteY8" fmla="*/ 0 h 693174"/>
              <a:gd name="connsiteX9" fmla="*/ 582561 w 2308123"/>
              <a:gd name="connsiteY9" fmla="*/ 7374 h 693174"/>
              <a:gd name="connsiteX10" fmla="*/ 575187 w 2308123"/>
              <a:gd name="connsiteY10" fmla="*/ 29497 h 693174"/>
              <a:gd name="connsiteX11" fmla="*/ 530942 w 2308123"/>
              <a:gd name="connsiteY11" fmla="*/ 36871 h 693174"/>
              <a:gd name="connsiteX12" fmla="*/ 442452 w 2308123"/>
              <a:gd name="connsiteY12" fmla="*/ 58994 h 693174"/>
              <a:gd name="connsiteX13" fmla="*/ 302342 w 2308123"/>
              <a:gd name="connsiteY13" fmla="*/ 110613 h 693174"/>
              <a:gd name="connsiteX14" fmla="*/ 280219 w 2308123"/>
              <a:gd name="connsiteY14" fmla="*/ 117987 h 693174"/>
              <a:gd name="connsiteX15" fmla="*/ 250723 w 2308123"/>
              <a:gd name="connsiteY15" fmla="*/ 125361 h 693174"/>
              <a:gd name="connsiteX16" fmla="*/ 235974 w 2308123"/>
              <a:gd name="connsiteY16" fmla="*/ 140110 h 693174"/>
              <a:gd name="connsiteX17" fmla="*/ 213852 w 2308123"/>
              <a:gd name="connsiteY17" fmla="*/ 147484 h 693174"/>
              <a:gd name="connsiteX18" fmla="*/ 184355 w 2308123"/>
              <a:gd name="connsiteY18" fmla="*/ 162232 h 693174"/>
              <a:gd name="connsiteX19" fmla="*/ 140110 w 2308123"/>
              <a:gd name="connsiteY19" fmla="*/ 184355 h 693174"/>
              <a:gd name="connsiteX20" fmla="*/ 125361 w 2308123"/>
              <a:gd name="connsiteY20" fmla="*/ 199103 h 693174"/>
              <a:gd name="connsiteX21" fmla="*/ 66368 w 2308123"/>
              <a:gd name="connsiteY21" fmla="*/ 250723 h 693174"/>
              <a:gd name="connsiteX22" fmla="*/ 36871 w 2308123"/>
              <a:gd name="connsiteY22" fmla="*/ 294968 h 693174"/>
              <a:gd name="connsiteX23" fmla="*/ 0 w 2308123"/>
              <a:gd name="connsiteY23" fmla="*/ 346587 h 693174"/>
              <a:gd name="connsiteX24" fmla="*/ 7374 w 2308123"/>
              <a:gd name="connsiteY24" fmla="*/ 457200 h 693174"/>
              <a:gd name="connsiteX25" fmla="*/ 22123 w 2308123"/>
              <a:gd name="connsiteY25" fmla="*/ 501445 h 693174"/>
              <a:gd name="connsiteX26" fmla="*/ 29497 w 2308123"/>
              <a:gd name="connsiteY26" fmla="*/ 560439 h 693174"/>
              <a:gd name="connsiteX27" fmla="*/ 36871 w 2308123"/>
              <a:gd name="connsiteY27" fmla="*/ 582561 h 693174"/>
              <a:gd name="connsiteX28" fmla="*/ 58994 w 2308123"/>
              <a:gd name="connsiteY28" fmla="*/ 589936 h 693174"/>
              <a:gd name="connsiteX29" fmla="*/ 103239 w 2308123"/>
              <a:gd name="connsiteY29" fmla="*/ 619432 h 693174"/>
              <a:gd name="connsiteX30" fmla="*/ 125361 w 2308123"/>
              <a:gd name="connsiteY30" fmla="*/ 626807 h 693174"/>
              <a:gd name="connsiteX31" fmla="*/ 199103 w 2308123"/>
              <a:gd name="connsiteY31" fmla="*/ 641555 h 693174"/>
              <a:gd name="connsiteX32" fmla="*/ 339213 w 2308123"/>
              <a:gd name="connsiteY32" fmla="*/ 656303 h 693174"/>
              <a:gd name="connsiteX33" fmla="*/ 361335 w 2308123"/>
              <a:gd name="connsiteY33" fmla="*/ 663677 h 693174"/>
              <a:gd name="connsiteX34" fmla="*/ 383458 w 2308123"/>
              <a:gd name="connsiteY34" fmla="*/ 678426 h 693174"/>
              <a:gd name="connsiteX35" fmla="*/ 449826 w 2308123"/>
              <a:gd name="connsiteY35" fmla="*/ 693174 h 693174"/>
              <a:gd name="connsiteX36" fmla="*/ 523568 w 2308123"/>
              <a:gd name="connsiteY36" fmla="*/ 685800 h 693174"/>
              <a:gd name="connsiteX37" fmla="*/ 589935 w 2308123"/>
              <a:gd name="connsiteY37" fmla="*/ 671052 h 693174"/>
              <a:gd name="connsiteX38" fmla="*/ 634181 w 2308123"/>
              <a:gd name="connsiteY38" fmla="*/ 663677 h 693174"/>
              <a:gd name="connsiteX39" fmla="*/ 671052 w 2308123"/>
              <a:gd name="connsiteY39" fmla="*/ 641555 h 693174"/>
              <a:gd name="connsiteX40" fmla="*/ 693174 w 2308123"/>
              <a:gd name="connsiteY40" fmla="*/ 634181 h 693174"/>
              <a:gd name="connsiteX41" fmla="*/ 774290 w 2308123"/>
              <a:gd name="connsiteY41" fmla="*/ 597310 h 693174"/>
              <a:gd name="connsiteX42" fmla="*/ 811161 w 2308123"/>
              <a:gd name="connsiteY42" fmla="*/ 582561 h 693174"/>
              <a:gd name="connsiteX43" fmla="*/ 840658 w 2308123"/>
              <a:gd name="connsiteY43" fmla="*/ 567813 h 693174"/>
              <a:gd name="connsiteX44" fmla="*/ 921774 w 2308123"/>
              <a:gd name="connsiteY44" fmla="*/ 545690 h 693174"/>
              <a:gd name="connsiteX45" fmla="*/ 943897 w 2308123"/>
              <a:gd name="connsiteY45" fmla="*/ 538316 h 693174"/>
              <a:gd name="connsiteX46" fmla="*/ 995516 w 2308123"/>
              <a:gd name="connsiteY46" fmla="*/ 530942 h 693174"/>
              <a:gd name="connsiteX47" fmla="*/ 1054510 w 2308123"/>
              <a:gd name="connsiteY47" fmla="*/ 516194 h 693174"/>
              <a:gd name="connsiteX48" fmla="*/ 1084006 w 2308123"/>
              <a:gd name="connsiteY48" fmla="*/ 508819 h 693174"/>
              <a:gd name="connsiteX49" fmla="*/ 1106129 w 2308123"/>
              <a:gd name="connsiteY49" fmla="*/ 501445 h 693174"/>
              <a:gd name="connsiteX50" fmla="*/ 1194619 w 2308123"/>
              <a:gd name="connsiteY50" fmla="*/ 486697 h 693174"/>
              <a:gd name="connsiteX51" fmla="*/ 1224116 w 2308123"/>
              <a:gd name="connsiteY51" fmla="*/ 479323 h 693174"/>
              <a:gd name="connsiteX52" fmla="*/ 1297858 w 2308123"/>
              <a:gd name="connsiteY52" fmla="*/ 471948 h 693174"/>
              <a:gd name="connsiteX53" fmla="*/ 1378974 w 2308123"/>
              <a:gd name="connsiteY53" fmla="*/ 457200 h 693174"/>
              <a:gd name="connsiteX54" fmla="*/ 1408471 w 2308123"/>
              <a:gd name="connsiteY54" fmla="*/ 449826 h 693174"/>
              <a:gd name="connsiteX55" fmla="*/ 1467465 w 2308123"/>
              <a:gd name="connsiteY55" fmla="*/ 442452 h 693174"/>
              <a:gd name="connsiteX56" fmla="*/ 1496961 w 2308123"/>
              <a:gd name="connsiteY56" fmla="*/ 435077 h 693174"/>
              <a:gd name="connsiteX57" fmla="*/ 1614948 w 2308123"/>
              <a:gd name="connsiteY57" fmla="*/ 420329 h 693174"/>
              <a:gd name="connsiteX58" fmla="*/ 1732935 w 2308123"/>
              <a:gd name="connsiteY58" fmla="*/ 427703 h 693174"/>
              <a:gd name="connsiteX59" fmla="*/ 1791929 w 2308123"/>
              <a:gd name="connsiteY59" fmla="*/ 435077 h 693174"/>
              <a:gd name="connsiteX60" fmla="*/ 2013155 w 2308123"/>
              <a:gd name="connsiteY60" fmla="*/ 449826 h 693174"/>
              <a:gd name="connsiteX61" fmla="*/ 2101645 w 2308123"/>
              <a:gd name="connsiteY61" fmla="*/ 442452 h 693174"/>
              <a:gd name="connsiteX62" fmla="*/ 2175387 w 2308123"/>
              <a:gd name="connsiteY62" fmla="*/ 420329 h 693174"/>
              <a:gd name="connsiteX63" fmla="*/ 2234381 w 2308123"/>
              <a:gd name="connsiteY63" fmla="*/ 361336 h 693174"/>
              <a:gd name="connsiteX64" fmla="*/ 2249129 w 2308123"/>
              <a:gd name="connsiteY64" fmla="*/ 346587 h 693174"/>
              <a:gd name="connsiteX65" fmla="*/ 2271252 w 2308123"/>
              <a:gd name="connsiteY65" fmla="*/ 339213 h 693174"/>
              <a:gd name="connsiteX66" fmla="*/ 2300748 w 2308123"/>
              <a:gd name="connsiteY66" fmla="*/ 272845 h 693174"/>
              <a:gd name="connsiteX67" fmla="*/ 2308123 w 2308123"/>
              <a:gd name="connsiteY67" fmla="*/ 250723 h 693174"/>
              <a:gd name="connsiteX68" fmla="*/ 2300748 w 2308123"/>
              <a:gd name="connsiteY68" fmla="*/ 176981 h 693174"/>
              <a:gd name="connsiteX69" fmla="*/ 2278626 w 2308123"/>
              <a:gd name="connsiteY69" fmla="*/ 125361 h 693174"/>
              <a:gd name="connsiteX70" fmla="*/ 2241755 w 2308123"/>
              <a:gd name="connsiteY70" fmla="*/ 95865 h 693174"/>
              <a:gd name="connsiteX71" fmla="*/ 2227006 w 2308123"/>
              <a:gd name="connsiteY71" fmla="*/ 81116 h 693174"/>
              <a:gd name="connsiteX72" fmla="*/ 2182761 w 2308123"/>
              <a:gd name="connsiteY72" fmla="*/ 66368 h 693174"/>
              <a:gd name="connsiteX73" fmla="*/ 2160639 w 2308123"/>
              <a:gd name="connsiteY73" fmla="*/ 58994 h 693174"/>
              <a:gd name="connsiteX74" fmla="*/ 2131142 w 2308123"/>
              <a:gd name="connsiteY74" fmla="*/ 36871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308123" h="693174">
                <a:moveTo>
                  <a:pt x="2131142" y="36871"/>
                </a:moveTo>
                <a:lnTo>
                  <a:pt x="1814052" y="44245"/>
                </a:lnTo>
                <a:cubicBezTo>
                  <a:pt x="1759944" y="45910"/>
                  <a:pt x="1705952" y="51619"/>
                  <a:pt x="1651819" y="51619"/>
                </a:cubicBezTo>
                <a:cubicBezTo>
                  <a:pt x="1533806" y="51619"/>
                  <a:pt x="1415845" y="46703"/>
                  <a:pt x="1297858" y="44245"/>
                </a:cubicBezTo>
                <a:cubicBezTo>
                  <a:pt x="1263445" y="39329"/>
                  <a:pt x="1229239" y="32644"/>
                  <a:pt x="1194619" y="29497"/>
                </a:cubicBezTo>
                <a:lnTo>
                  <a:pt x="1113503" y="22123"/>
                </a:lnTo>
                <a:cubicBezTo>
                  <a:pt x="1081565" y="19461"/>
                  <a:pt x="1049529" y="17937"/>
                  <a:pt x="1017639" y="14748"/>
                </a:cubicBezTo>
                <a:cubicBezTo>
                  <a:pt x="1000344" y="13018"/>
                  <a:pt x="983345" y="8760"/>
                  <a:pt x="966019" y="7374"/>
                </a:cubicBezTo>
                <a:cubicBezTo>
                  <a:pt x="921847" y="3840"/>
                  <a:pt x="877529" y="2458"/>
                  <a:pt x="833284" y="0"/>
                </a:cubicBezTo>
                <a:cubicBezTo>
                  <a:pt x="749710" y="2458"/>
                  <a:pt x="665631" y="-2120"/>
                  <a:pt x="582561" y="7374"/>
                </a:cubicBezTo>
                <a:cubicBezTo>
                  <a:pt x="574838" y="8257"/>
                  <a:pt x="581936" y="25640"/>
                  <a:pt x="575187" y="29497"/>
                </a:cubicBezTo>
                <a:cubicBezTo>
                  <a:pt x="562205" y="36915"/>
                  <a:pt x="545447" y="33245"/>
                  <a:pt x="530942" y="36871"/>
                </a:cubicBezTo>
                <a:cubicBezTo>
                  <a:pt x="414067" y="66089"/>
                  <a:pt x="558243" y="39693"/>
                  <a:pt x="442452" y="58994"/>
                </a:cubicBezTo>
                <a:cubicBezTo>
                  <a:pt x="332085" y="101443"/>
                  <a:pt x="379063" y="85040"/>
                  <a:pt x="302342" y="110613"/>
                </a:cubicBezTo>
                <a:cubicBezTo>
                  <a:pt x="294968" y="113071"/>
                  <a:pt x="287760" y="116102"/>
                  <a:pt x="280219" y="117987"/>
                </a:cubicBezTo>
                <a:lnTo>
                  <a:pt x="250723" y="125361"/>
                </a:lnTo>
                <a:cubicBezTo>
                  <a:pt x="245807" y="130277"/>
                  <a:pt x="241936" y="136533"/>
                  <a:pt x="235974" y="140110"/>
                </a:cubicBezTo>
                <a:cubicBezTo>
                  <a:pt x="229309" y="144109"/>
                  <a:pt x="220996" y="144422"/>
                  <a:pt x="213852" y="147484"/>
                </a:cubicBezTo>
                <a:cubicBezTo>
                  <a:pt x="203748" y="151814"/>
                  <a:pt x="193899" y="156778"/>
                  <a:pt x="184355" y="162232"/>
                </a:cubicBezTo>
                <a:cubicBezTo>
                  <a:pt x="144326" y="185105"/>
                  <a:pt x="180672" y="170834"/>
                  <a:pt x="140110" y="184355"/>
                </a:cubicBezTo>
                <a:cubicBezTo>
                  <a:pt x="135194" y="189271"/>
                  <a:pt x="130790" y="194760"/>
                  <a:pt x="125361" y="199103"/>
                </a:cubicBezTo>
                <a:cubicBezTo>
                  <a:pt x="103043" y="216958"/>
                  <a:pt x="81529" y="220404"/>
                  <a:pt x="66368" y="250723"/>
                </a:cubicBezTo>
                <a:cubicBezTo>
                  <a:pt x="48510" y="286437"/>
                  <a:pt x="59392" y="272446"/>
                  <a:pt x="36871" y="294968"/>
                </a:cubicBezTo>
                <a:cubicBezTo>
                  <a:pt x="19665" y="346587"/>
                  <a:pt x="36871" y="334297"/>
                  <a:pt x="0" y="346587"/>
                </a:cubicBezTo>
                <a:cubicBezTo>
                  <a:pt x="2458" y="383458"/>
                  <a:pt x="2148" y="420619"/>
                  <a:pt x="7374" y="457200"/>
                </a:cubicBezTo>
                <a:cubicBezTo>
                  <a:pt x="9573" y="472590"/>
                  <a:pt x="18866" y="486244"/>
                  <a:pt x="22123" y="501445"/>
                </a:cubicBezTo>
                <a:cubicBezTo>
                  <a:pt x="26275" y="520823"/>
                  <a:pt x="25952" y="540941"/>
                  <a:pt x="29497" y="560439"/>
                </a:cubicBezTo>
                <a:cubicBezTo>
                  <a:pt x="30887" y="568087"/>
                  <a:pt x="31375" y="577065"/>
                  <a:pt x="36871" y="582561"/>
                </a:cubicBezTo>
                <a:cubicBezTo>
                  <a:pt x="42368" y="588058"/>
                  <a:pt x="52199" y="586161"/>
                  <a:pt x="58994" y="589936"/>
                </a:cubicBezTo>
                <a:cubicBezTo>
                  <a:pt x="74489" y="598544"/>
                  <a:pt x="87744" y="610824"/>
                  <a:pt x="103239" y="619432"/>
                </a:cubicBezTo>
                <a:cubicBezTo>
                  <a:pt x="110034" y="623207"/>
                  <a:pt x="117887" y="624672"/>
                  <a:pt x="125361" y="626807"/>
                </a:cubicBezTo>
                <a:cubicBezTo>
                  <a:pt x="152230" y="634484"/>
                  <a:pt x="170137" y="637417"/>
                  <a:pt x="199103" y="641555"/>
                </a:cubicBezTo>
                <a:cubicBezTo>
                  <a:pt x="255496" y="649611"/>
                  <a:pt x="278832" y="650814"/>
                  <a:pt x="339213" y="656303"/>
                </a:cubicBezTo>
                <a:cubicBezTo>
                  <a:pt x="346587" y="658761"/>
                  <a:pt x="354383" y="660201"/>
                  <a:pt x="361335" y="663677"/>
                </a:cubicBezTo>
                <a:cubicBezTo>
                  <a:pt x="369262" y="667641"/>
                  <a:pt x="375312" y="674935"/>
                  <a:pt x="383458" y="678426"/>
                </a:cubicBezTo>
                <a:cubicBezTo>
                  <a:pt x="392569" y="682331"/>
                  <a:pt x="443265" y="691862"/>
                  <a:pt x="449826" y="693174"/>
                </a:cubicBezTo>
                <a:cubicBezTo>
                  <a:pt x="474407" y="690716"/>
                  <a:pt x="499081" y="689065"/>
                  <a:pt x="523568" y="685800"/>
                </a:cubicBezTo>
                <a:cubicBezTo>
                  <a:pt x="562202" y="680649"/>
                  <a:pt x="554890" y="678061"/>
                  <a:pt x="589935" y="671052"/>
                </a:cubicBezTo>
                <a:cubicBezTo>
                  <a:pt x="604597" y="668120"/>
                  <a:pt x="619432" y="666135"/>
                  <a:pt x="634181" y="663677"/>
                </a:cubicBezTo>
                <a:cubicBezTo>
                  <a:pt x="646471" y="656303"/>
                  <a:pt x="658232" y="647965"/>
                  <a:pt x="671052" y="641555"/>
                </a:cubicBezTo>
                <a:cubicBezTo>
                  <a:pt x="678004" y="638079"/>
                  <a:pt x="686379" y="637956"/>
                  <a:pt x="693174" y="634181"/>
                </a:cubicBezTo>
                <a:cubicBezTo>
                  <a:pt x="764933" y="594315"/>
                  <a:pt x="707957" y="610576"/>
                  <a:pt x="774290" y="597310"/>
                </a:cubicBezTo>
                <a:cubicBezTo>
                  <a:pt x="786580" y="592394"/>
                  <a:pt x="799065" y="587937"/>
                  <a:pt x="811161" y="582561"/>
                </a:cubicBezTo>
                <a:cubicBezTo>
                  <a:pt x="821206" y="578096"/>
                  <a:pt x="830327" y="571570"/>
                  <a:pt x="840658" y="567813"/>
                </a:cubicBezTo>
                <a:cubicBezTo>
                  <a:pt x="878557" y="554032"/>
                  <a:pt x="888206" y="555281"/>
                  <a:pt x="921774" y="545690"/>
                </a:cubicBezTo>
                <a:cubicBezTo>
                  <a:pt x="929248" y="543554"/>
                  <a:pt x="936275" y="539840"/>
                  <a:pt x="943897" y="538316"/>
                </a:cubicBezTo>
                <a:cubicBezTo>
                  <a:pt x="960941" y="534907"/>
                  <a:pt x="978310" y="533400"/>
                  <a:pt x="995516" y="530942"/>
                </a:cubicBezTo>
                <a:cubicBezTo>
                  <a:pt x="1035054" y="517763"/>
                  <a:pt x="1001109" y="528061"/>
                  <a:pt x="1054510" y="516194"/>
                </a:cubicBezTo>
                <a:cubicBezTo>
                  <a:pt x="1064403" y="513995"/>
                  <a:pt x="1074261" y="511603"/>
                  <a:pt x="1084006" y="508819"/>
                </a:cubicBezTo>
                <a:cubicBezTo>
                  <a:pt x="1091480" y="506683"/>
                  <a:pt x="1098507" y="502969"/>
                  <a:pt x="1106129" y="501445"/>
                </a:cubicBezTo>
                <a:cubicBezTo>
                  <a:pt x="1135452" y="495581"/>
                  <a:pt x="1165608" y="493949"/>
                  <a:pt x="1194619" y="486697"/>
                </a:cubicBezTo>
                <a:cubicBezTo>
                  <a:pt x="1204451" y="484239"/>
                  <a:pt x="1214083" y="480756"/>
                  <a:pt x="1224116" y="479323"/>
                </a:cubicBezTo>
                <a:cubicBezTo>
                  <a:pt x="1248571" y="475829"/>
                  <a:pt x="1273345" y="475012"/>
                  <a:pt x="1297858" y="471948"/>
                </a:cubicBezTo>
                <a:cubicBezTo>
                  <a:pt x="1316156" y="469661"/>
                  <a:pt x="1359556" y="461515"/>
                  <a:pt x="1378974" y="457200"/>
                </a:cubicBezTo>
                <a:cubicBezTo>
                  <a:pt x="1388868" y="455001"/>
                  <a:pt x="1398474" y="451492"/>
                  <a:pt x="1408471" y="449826"/>
                </a:cubicBezTo>
                <a:cubicBezTo>
                  <a:pt x="1428019" y="446568"/>
                  <a:pt x="1447800" y="444910"/>
                  <a:pt x="1467465" y="442452"/>
                </a:cubicBezTo>
                <a:cubicBezTo>
                  <a:pt x="1477297" y="439994"/>
                  <a:pt x="1486905" y="436334"/>
                  <a:pt x="1496961" y="435077"/>
                </a:cubicBezTo>
                <a:cubicBezTo>
                  <a:pt x="1628423" y="418644"/>
                  <a:pt x="1545482" y="437696"/>
                  <a:pt x="1614948" y="420329"/>
                </a:cubicBezTo>
                <a:cubicBezTo>
                  <a:pt x="1654277" y="422787"/>
                  <a:pt x="1693665" y="424431"/>
                  <a:pt x="1732935" y="427703"/>
                </a:cubicBezTo>
                <a:cubicBezTo>
                  <a:pt x="1752684" y="429349"/>
                  <a:pt x="1772173" y="433517"/>
                  <a:pt x="1791929" y="435077"/>
                </a:cubicBezTo>
                <a:cubicBezTo>
                  <a:pt x="1865605" y="440894"/>
                  <a:pt x="2013155" y="449826"/>
                  <a:pt x="2013155" y="449826"/>
                </a:cubicBezTo>
                <a:cubicBezTo>
                  <a:pt x="2042652" y="447368"/>
                  <a:pt x="2072408" y="447068"/>
                  <a:pt x="2101645" y="442452"/>
                </a:cubicBezTo>
                <a:cubicBezTo>
                  <a:pt x="2117682" y="439920"/>
                  <a:pt x="2154990" y="427128"/>
                  <a:pt x="2175387" y="420329"/>
                </a:cubicBezTo>
                <a:lnTo>
                  <a:pt x="2234381" y="361336"/>
                </a:lnTo>
                <a:cubicBezTo>
                  <a:pt x="2239297" y="356420"/>
                  <a:pt x="2242533" y="348785"/>
                  <a:pt x="2249129" y="346587"/>
                </a:cubicBezTo>
                <a:lnTo>
                  <a:pt x="2271252" y="339213"/>
                </a:lnTo>
                <a:cubicBezTo>
                  <a:pt x="2294624" y="304153"/>
                  <a:pt x="2283196" y="325501"/>
                  <a:pt x="2300748" y="272845"/>
                </a:cubicBezTo>
                <a:lnTo>
                  <a:pt x="2308123" y="250723"/>
                </a:lnTo>
                <a:cubicBezTo>
                  <a:pt x="2305665" y="226142"/>
                  <a:pt x="2304504" y="201397"/>
                  <a:pt x="2300748" y="176981"/>
                </a:cubicBezTo>
                <a:cubicBezTo>
                  <a:pt x="2298781" y="164199"/>
                  <a:pt x="2284287" y="133853"/>
                  <a:pt x="2278626" y="125361"/>
                </a:cubicBezTo>
                <a:cubicBezTo>
                  <a:pt x="2268453" y="110102"/>
                  <a:pt x="2255840" y="107133"/>
                  <a:pt x="2241755" y="95865"/>
                </a:cubicBezTo>
                <a:cubicBezTo>
                  <a:pt x="2236326" y="91522"/>
                  <a:pt x="2233225" y="84225"/>
                  <a:pt x="2227006" y="81116"/>
                </a:cubicBezTo>
                <a:cubicBezTo>
                  <a:pt x="2213101" y="74164"/>
                  <a:pt x="2197509" y="71284"/>
                  <a:pt x="2182761" y="66368"/>
                </a:cubicBezTo>
                <a:lnTo>
                  <a:pt x="2160639" y="58994"/>
                </a:lnTo>
                <a:lnTo>
                  <a:pt x="2131142" y="36871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D3186B1-3E2A-8347-ABC3-D33FF339D8C5}"/>
              </a:ext>
            </a:extLst>
          </p:cNvPr>
          <p:cNvSpPr/>
          <p:nvPr/>
        </p:nvSpPr>
        <p:spPr>
          <a:xfrm flipH="1">
            <a:off x="7156175" y="3556004"/>
            <a:ext cx="381000" cy="415816"/>
          </a:xfrm>
          <a:custGeom>
            <a:avLst/>
            <a:gdLst>
              <a:gd name="connsiteX0" fmla="*/ 206477 w 405580"/>
              <a:gd name="connsiteY0" fmla="*/ 0 h 442452"/>
              <a:gd name="connsiteX1" fmla="*/ 176980 w 405580"/>
              <a:gd name="connsiteY1" fmla="*/ 7374 h 442452"/>
              <a:gd name="connsiteX2" fmla="*/ 58993 w 405580"/>
              <a:gd name="connsiteY2" fmla="*/ 22122 h 442452"/>
              <a:gd name="connsiteX3" fmla="*/ 29496 w 405580"/>
              <a:gd name="connsiteY3" fmla="*/ 51619 h 442452"/>
              <a:gd name="connsiteX4" fmla="*/ 0 w 405580"/>
              <a:gd name="connsiteY4" fmla="*/ 95864 h 442452"/>
              <a:gd name="connsiteX5" fmla="*/ 14748 w 405580"/>
              <a:gd name="connsiteY5" fmla="*/ 250722 h 442452"/>
              <a:gd name="connsiteX6" fmla="*/ 22122 w 405580"/>
              <a:gd name="connsiteY6" fmla="*/ 280219 h 442452"/>
              <a:gd name="connsiteX7" fmla="*/ 51619 w 405580"/>
              <a:gd name="connsiteY7" fmla="*/ 331839 h 442452"/>
              <a:gd name="connsiteX8" fmla="*/ 58993 w 405580"/>
              <a:gd name="connsiteY8" fmla="*/ 361335 h 442452"/>
              <a:gd name="connsiteX9" fmla="*/ 81116 w 405580"/>
              <a:gd name="connsiteY9" fmla="*/ 368710 h 442452"/>
              <a:gd name="connsiteX10" fmla="*/ 110613 w 405580"/>
              <a:gd name="connsiteY10" fmla="*/ 383458 h 442452"/>
              <a:gd name="connsiteX11" fmla="*/ 117987 w 405580"/>
              <a:gd name="connsiteY11" fmla="*/ 405581 h 442452"/>
              <a:gd name="connsiteX12" fmla="*/ 140109 w 405580"/>
              <a:gd name="connsiteY12" fmla="*/ 412955 h 442452"/>
              <a:gd name="connsiteX13" fmla="*/ 169606 w 405580"/>
              <a:gd name="connsiteY13" fmla="*/ 427703 h 442452"/>
              <a:gd name="connsiteX14" fmla="*/ 280219 w 405580"/>
              <a:gd name="connsiteY14" fmla="*/ 442452 h 442452"/>
              <a:gd name="connsiteX15" fmla="*/ 361335 w 405580"/>
              <a:gd name="connsiteY15" fmla="*/ 412955 h 442452"/>
              <a:gd name="connsiteX16" fmla="*/ 368709 w 405580"/>
              <a:gd name="connsiteY16" fmla="*/ 390832 h 442452"/>
              <a:gd name="connsiteX17" fmla="*/ 383458 w 405580"/>
              <a:gd name="connsiteY17" fmla="*/ 368710 h 442452"/>
              <a:gd name="connsiteX18" fmla="*/ 405580 w 405580"/>
              <a:gd name="connsiteY18" fmla="*/ 243348 h 442452"/>
              <a:gd name="connsiteX19" fmla="*/ 390832 w 405580"/>
              <a:gd name="connsiteY19" fmla="*/ 221226 h 442452"/>
              <a:gd name="connsiteX20" fmla="*/ 383458 w 405580"/>
              <a:gd name="connsiteY20" fmla="*/ 176981 h 442452"/>
              <a:gd name="connsiteX21" fmla="*/ 376083 w 405580"/>
              <a:gd name="connsiteY21" fmla="*/ 154858 h 442452"/>
              <a:gd name="connsiteX22" fmla="*/ 368709 w 405580"/>
              <a:gd name="connsiteY22" fmla="*/ 110613 h 442452"/>
              <a:gd name="connsiteX23" fmla="*/ 353961 w 405580"/>
              <a:gd name="connsiteY23" fmla="*/ 88490 h 442452"/>
              <a:gd name="connsiteX24" fmla="*/ 294967 w 405580"/>
              <a:gd name="connsiteY24" fmla="*/ 36871 h 442452"/>
              <a:gd name="connsiteX25" fmla="*/ 272845 w 405580"/>
              <a:gd name="connsiteY25" fmla="*/ 29497 h 442452"/>
              <a:gd name="connsiteX26" fmla="*/ 265471 w 405580"/>
              <a:gd name="connsiteY26" fmla="*/ 29497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5580" h="442452">
                <a:moveTo>
                  <a:pt x="206477" y="0"/>
                </a:moveTo>
                <a:cubicBezTo>
                  <a:pt x="196645" y="2458"/>
                  <a:pt x="187003" y="5871"/>
                  <a:pt x="176980" y="7374"/>
                </a:cubicBezTo>
                <a:cubicBezTo>
                  <a:pt x="137783" y="13253"/>
                  <a:pt x="96957" y="10733"/>
                  <a:pt x="58993" y="22122"/>
                </a:cubicBezTo>
                <a:cubicBezTo>
                  <a:pt x="45674" y="26118"/>
                  <a:pt x="37209" y="40049"/>
                  <a:pt x="29496" y="51619"/>
                </a:cubicBezTo>
                <a:lnTo>
                  <a:pt x="0" y="95864"/>
                </a:lnTo>
                <a:cubicBezTo>
                  <a:pt x="4916" y="147483"/>
                  <a:pt x="8570" y="199238"/>
                  <a:pt x="14748" y="250722"/>
                </a:cubicBezTo>
                <a:cubicBezTo>
                  <a:pt x="15955" y="260785"/>
                  <a:pt x="18130" y="270904"/>
                  <a:pt x="22122" y="280219"/>
                </a:cubicBezTo>
                <a:cubicBezTo>
                  <a:pt x="64912" y="380061"/>
                  <a:pt x="5691" y="209363"/>
                  <a:pt x="51619" y="331839"/>
                </a:cubicBezTo>
                <a:cubicBezTo>
                  <a:pt x="55177" y="341328"/>
                  <a:pt x="52662" y="353421"/>
                  <a:pt x="58993" y="361335"/>
                </a:cubicBezTo>
                <a:cubicBezTo>
                  <a:pt x="63849" y="367405"/>
                  <a:pt x="73971" y="365648"/>
                  <a:pt x="81116" y="368710"/>
                </a:cubicBezTo>
                <a:cubicBezTo>
                  <a:pt x="91220" y="373040"/>
                  <a:pt x="100781" y="378542"/>
                  <a:pt x="110613" y="383458"/>
                </a:cubicBezTo>
                <a:cubicBezTo>
                  <a:pt x="113071" y="390832"/>
                  <a:pt x="112491" y="400084"/>
                  <a:pt x="117987" y="405581"/>
                </a:cubicBezTo>
                <a:cubicBezTo>
                  <a:pt x="123483" y="411077"/>
                  <a:pt x="132965" y="409893"/>
                  <a:pt x="140109" y="412955"/>
                </a:cubicBezTo>
                <a:cubicBezTo>
                  <a:pt x="150213" y="417285"/>
                  <a:pt x="159077" y="424544"/>
                  <a:pt x="169606" y="427703"/>
                </a:cubicBezTo>
                <a:cubicBezTo>
                  <a:pt x="189073" y="433543"/>
                  <a:pt x="268563" y="441157"/>
                  <a:pt x="280219" y="442452"/>
                </a:cubicBezTo>
                <a:cubicBezTo>
                  <a:pt x="295793" y="438558"/>
                  <a:pt x="345091" y="433261"/>
                  <a:pt x="361335" y="412955"/>
                </a:cubicBezTo>
                <a:cubicBezTo>
                  <a:pt x="366191" y="406885"/>
                  <a:pt x="365233" y="397785"/>
                  <a:pt x="368709" y="390832"/>
                </a:cubicBezTo>
                <a:cubicBezTo>
                  <a:pt x="372673" y="382905"/>
                  <a:pt x="378542" y="376084"/>
                  <a:pt x="383458" y="368710"/>
                </a:cubicBezTo>
                <a:cubicBezTo>
                  <a:pt x="406791" y="298707"/>
                  <a:pt x="396799" y="339947"/>
                  <a:pt x="405580" y="243348"/>
                </a:cubicBezTo>
                <a:cubicBezTo>
                  <a:pt x="400664" y="235974"/>
                  <a:pt x="393635" y="229634"/>
                  <a:pt x="390832" y="221226"/>
                </a:cubicBezTo>
                <a:cubicBezTo>
                  <a:pt x="386104" y="207041"/>
                  <a:pt x="386702" y="191577"/>
                  <a:pt x="383458" y="176981"/>
                </a:cubicBezTo>
                <a:cubicBezTo>
                  <a:pt x="381772" y="169393"/>
                  <a:pt x="378541" y="162232"/>
                  <a:pt x="376083" y="154858"/>
                </a:cubicBezTo>
                <a:cubicBezTo>
                  <a:pt x="373625" y="140110"/>
                  <a:pt x="373437" y="124798"/>
                  <a:pt x="368709" y="110613"/>
                </a:cubicBezTo>
                <a:cubicBezTo>
                  <a:pt x="365906" y="102205"/>
                  <a:pt x="359797" y="95160"/>
                  <a:pt x="353961" y="88490"/>
                </a:cubicBezTo>
                <a:cubicBezTo>
                  <a:pt x="339009" y="71401"/>
                  <a:pt x="317180" y="47977"/>
                  <a:pt x="294967" y="36871"/>
                </a:cubicBezTo>
                <a:cubicBezTo>
                  <a:pt x="288015" y="33395"/>
                  <a:pt x="280386" y="31382"/>
                  <a:pt x="272845" y="29497"/>
                </a:cubicBezTo>
                <a:cubicBezTo>
                  <a:pt x="270460" y="28901"/>
                  <a:pt x="267929" y="29497"/>
                  <a:pt x="265471" y="2949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360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Nucleo</a:t>
            </a:r>
            <a:r>
              <a:rPr lang="en-US" sz="4400" dirty="0">
                <a:solidFill>
                  <a:schemeClr val="bg1"/>
                </a:solidFill>
              </a:rPr>
              <a:t> Pin Numbering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/>
              <a:t>To turn on LED3 (PB3, Pin 3 of bank B of the GPIO)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Find Offset to MODE register (Table 24 on page 163)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/>
              <a:t>Set MODER3 (Pin 3’s mode) of GPIOB to 01</a:t>
            </a:r>
          </a:p>
          <a:p>
            <a:pPr marL="457200" lvl="2" indent="0">
              <a:spcBef>
                <a:spcPts val="1000"/>
              </a:spcBef>
              <a:buNone/>
            </a:pPr>
            <a:r>
              <a:rPr lang="en-US" sz="2000" dirty="0"/>
              <a:t>	00 = input, 01 = output, 10 = alternate, 11 = reserved</a:t>
            </a:r>
          </a:p>
          <a:p>
            <a:pPr marL="0" indent="0">
              <a:buNone/>
            </a:pPr>
            <a:endParaRPr lang="en-US" sz="24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0A92B0C-1BCE-C94A-B7A9-9170A2BB40F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1" t="16889" r="14776" b="77827"/>
          <a:stretch/>
        </p:blipFill>
        <p:spPr>
          <a:xfrm>
            <a:off x="152401" y="3352800"/>
            <a:ext cx="8455476" cy="81826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10933DC-B835-5C4A-9AA2-F5FF7334026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1" t="69466" r="14776" b="21772"/>
          <a:stretch/>
        </p:blipFill>
        <p:spPr>
          <a:xfrm>
            <a:off x="148409" y="4373915"/>
            <a:ext cx="8462191" cy="1357888"/>
          </a:xfrm>
          <a:prstGeom prst="rect">
            <a:avLst/>
          </a:prstGeom>
        </p:spPr>
      </p:pic>
      <p:sp>
        <p:nvSpPr>
          <p:cNvPr id="8" name="Freeform 7">
            <a:extLst>
              <a:ext uri="{FF2B5EF4-FFF2-40B4-BE49-F238E27FC236}">
                <a16:creationId xmlns:a16="http://schemas.microsoft.com/office/drawing/2014/main" id="{A29BC455-6B63-154E-A562-94FA4BF79C10}"/>
              </a:ext>
            </a:extLst>
          </p:cNvPr>
          <p:cNvSpPr/>
          <p:nvPr/>
        </p:nvSpPr>
        <p:spPr>
          <a:xfrm>
            <a:off x="181937" y="5038629"/>
            <a:ext cx="1951663" cy="693174"/>
          </a:xfrm>
          <a:custGeom>
            <a:avLst/>
            <a:gdLst>
              <a:gd name="connsiteX0" fmla="*/ 2131142 w 2308123"/>
              <a:gd name="connsiteY0" fmla="*/ 36871 h 693174"/>
              <a:gd name="connsiteX1" fmla="*/ 1814052 w 2308123"/>
              <a:gd name="connsiteY1" fmla="*/ 44245 h 693174"/>
              <a:gd name="connsiteX2" fmla="*/ 1651819 w 2308123"/>
              <a:gd name="connsiteY2" fmla="*/ 51619 h 693174"/>
              <a:gd name="connsiteX3" fmla="*/ 1297858 w 2308123"/>
              <a:gd name="connsiteY3" fmla="*/ 44245 h 693174"/>
              <a:gd name="connsiteX4" fmla="*/ 1194619 w 2308123"/>
              <a:gd name="connsiteY4" fmla="*/ 29497 h 693174"/>
              <a:gd name="connsiteX5" fmla="*/ 1113503 w 2308123"/>
              <a:gd name="connsiteY5" fmla="*/ 22123 h 693174"/>
              <a:gd name="connsiteX6" fmla="*/ 1017639 w 2308123"/>
              <a:gd name="connsiteY6" fmla="*/ 14748 h 693174"/>
              <a:gd name="connsiteX7" fmla="*/ 966019 w 2308123"/>
              <a:gd name="connsiteY7" fmla="*/ 7374 h 693174"/>
              <a:gd name="connsiteX8" fmla="*/ 833284 w 2308123"/>
              <a:gd name="connsiteY8" fmla="*/ 0 h 693174"/>
              <a:gd name="connsiteX9" fmla="*/ 582561 w 2308123"/>
              <a:gd name="connsiteY9" fmla="*/ 7374 h 693174"/>
              <a:gd name="connsiteX10" fmla="*/ 575187 w 2308123"/>
              <a:gd name="connsiteY10" fmla="*/ 29497 h 693174"/>
              <a:gd name="connsiteX11" fmla="*/ 530942 w 2308123"/>
              <a:gd name="connsiteY11" fmla="*/ 36871 h 693174"/>
              <a:gd name="connsiteX12" fmla="*/ 442452 w 2308123"/>
              <a:gd name="connsiteY12" fmla="*/ 58994 h 693174"/>
              <a:gd name="connsiteX13" fmla="*/ 302342 w 2308123"/>
              <a:gd name="connsiteY13" fmla="*/ 110613 h 693174"/>
              <a:gd name="connsiteX14" fmla="*/ 280219 w 2308123"/>
              <a:gd name="connsiteY14" fmla="*/ 117987 h 693174"/>
              <a:gd name="connsiteX15" fmla="*/ 250723 w 2308123"/>
              <a:gd name="connsiteY15" fmla="*/ 125361 h 693174"/>
              <a:gd name="connsiteX16" fmla="*/ 235974 w 2308123"/>
              <a:gd name="connsiteY16" fmla="*/ 140110 h 693174"/>
              <a:gd name="connsiteX17" fmla="*/ 213852 w 2308123"/>
              <a:gd name="connsiteY17" fmla="*/ 147484 h 693174"/>
              <a:gd name="connsiteX18" fmla="*/ 184355 w 2308123"/>
              <a:gd name="connsiteY18" fmla="*/ 162232 h 693174"/>
              <a:gd name="connsiteX19" fmla="*/ 140110 w 2308123"/>
              <a:gd name="connsiteY19" fmla="*/ 184355 h 693174"/>
              <a:gd name="connsiteX20" fmla="*/ 125361 w 2308123"/>
              <a:gd name="connsiteY20" fmla="*/ 199103 h 693174"/>
              <a:gd name="connsiteX21" fmla="*/ 66368 w 2308123"/>
              <a:gd name="connsiteY21" fmla="*/ 250723 h 693174"/>
              <a:gd name="connsiteX22" fmla="*/ 36871 w 2308123"/>
              <a:gd name="connsiteY22" fmla="*/ 294968 h 693174"/>
              <a:gd name="connsiteX23" fmla="*/ 0 w 2308123"/>
              <a:gd name="connsiteY23" fmla="*/ 346587 h 693174"/>
              <a:gd name="connsiteX24" fmla="*/ 7374 w 2308123"/>
              <a:gd name="connsiteY24" fmla="*/ 457200 h 693174"/>
              <a:gd name="connsiteX25" fmla="*/ 22123 w 2308123"/>
              <a:gd name="connsiteY25" fmla="*/ 501445 h 693174"/>
              <a:gd name="connsiteX26" fmla="*/ 29497 w 2308123"/>
              <a:gd name="connsiteY26" fmla="*/ 560439 h 693174"/>
              <a:gd name="connsiteX27" fmla="*/ 36871 w 2308123"/>
              <a:gd name="connsiteY27" fmla="*/ 582561 h 693174"/>
              <a:gd name="connsiteX28" fmla="*/ 58994 w 2308123"/>
              <a:gd name="connsiteY28" fmla="*/ 589936 h 693174"/>
              <a:gd name="connsiteX29" fmla="*/ 103239 w 2308123"/>
              <a:gd name="connsiteY29" fmla="*/ 619432 h 693174"/>
              <a:gd name="connsiteX30" fmla="*/ 125361 w 2308123"/>
              <a:gd name="connsiteY30" fmla="*/ 626807 h 693174"/>
              <a:gd name="connsiteX31" fmla="*/ 199103 w 2308123"/>
              <a:gd name="connsiteY31" fmla="*/ 641555 h 693174"/>
              <a:gd name="connsiteX32" fmla="*/ 339213 w 2308123"/>
              <a:gd name="connsiteY32" fmla="*/ 656303 h 693174"/>
              <a:gd name="connsiteX33" fmla="*/ 361335 w 2308123"/>
              <a:gd name="connsiteY33" fmla="*/ 663677 h 693174"/>
              <a:gd name="connsiteX34" fmla="*/ 383458 w 2308123"/>
              <a:gd name="connsiteY34" fmla="*/ 678426 h 693174"/>
              <a:gd name="connsiteX35" fmla="*/ 449826 w 2308123"/>
              <a:gd name="connsiteY35" fmla="*/ 693174 h 693174"/>
              <a:gd name="connsiteX36" fmla="*/ 523568 w 2308123"/>
              <a:gd name="connsiteY36" fmla="*/ 685800 h 693174"/>
              <a:gd name="connsiteX37" fmla="*/ 589935 w 2308123"/>
              <a:gd name="connsiteY37" fmla="*/ 671052 h 693174"/>
              <a:gd name="connsiteX38" fmla="*/ 634181 w 2308123"/>
              <a:gd name="connsiteY38" fmla="*/ 663677 h 693174"/>
              <a:gd name="connsiteX39" fmla="*/ 671052 w 2308123"/>
              <a:gd name="connsiteY39" fmla="*/ 641555 h 693174"/>
              <a:gd name="connsiteX40" fmla="*/ 693174 w 2308123"/>
              <a:gd name="connsiteY40" fmla="*/ 634181 h 693174"/>
              <a:gd name="connsiteX41" fmla="*/ 774290 w 2308123"/>
              <a:gd name="connsiteY41" fmla="*/ 597310 h 693174"/>
              <a:gd name="connsiteX42" fmla="*/ 811161 w 2308123"/>
              <a:gd name="connsiteY42" fmla="*/ 582561 h 693174"/>
              <a:gd name="connsiteX43" fmla="*/ 840658 w 2308123"/>
              <a:gd name="connsiteY43" fmla="*/ 567813 h 693174"/>
              <a:gd name="connsiteX44" fmla="*/ 921774 w 2308123"/>
              <a:gd name="connsiteY44" fmla="*/ 545690 h 693174"/>
              <a:gd name="connsiteX45" fmla="*/ 943897 w 2308123"/>
              <a:gd name="connsiteY45" fmla="*/ 538316 h 693174"/>
              <a:gd name="connsiteX46" fmla="*/ 995516 w 2308123"/>
              <a:gd name="connsiteY46" fmla="*/ 530942 h 693174"/>
              <a:gd name="connsiteX47" fmla="*/ 1054510 w 2308123"/>
              <a:gd name="connsiteY47" fmla="*/ 516194 h 693174"/>
              <a:gd name="connsiteX48" fmla="*/ 1084006 w 2308123"/>
              <a:gd name="connsiteY48" fmla="*/ 508819 h 693174"/>
              <a:gd name="connsiteX49" fmla="*/ 1106129 w 2308123"/>
              <a:gd name="connsiteY49" fmla="*/ 501445 h 693174"/>
              <a:gd name="connsiteX50" fmla="*/ 1194619 w 2308123"/>
              <a:gd name="connsiteY50" fmla="*/ 486697 h 693174"/>
              <a:gd name="connsiteX51" fmla="*/ 1224116 w 2308123"/>
              <a:gd name="connsiteY51" fmla="*/ 479323 h 693174"/>
              <a:gd name="connsiteX52" fmla="*/ 1297858 w 2308123"/>
              <a:gd name="connsiteY52" fmla="*/ 471948 h 693174"/>
              <a:gd name="connsiteX53" fmla="*/ 1378974 w 2308123"/>
              <a:gd name="connsiteY53" fmla="*/ 457200 h 693174"/>
              <a:gd name="connsiteX54" fmla="*/ 1408471 w 2308123"/>
              <a:gd name="connsiteY54" fmla="*/ 449826 h 693174"/>
              <a:gd name="connsiteX55" fmla="*/ 1467465 w 2308123"/>
              <a:gd name="connsiteY55" fmla="*/ 442452 h 693174"/>
              <a:gd name="connsiteX56" fmla="*/ 1496961 w 2308123"/>
              <a:gd name="connsiteY56" fmla="*/ 435077 h 693174"/>
              <a:gd name="connsiteX57" fmla="*/ 1614948 w 2308123"/>
              <a:gd name="connsiteY57" fmla="*/ 420329 h 693174"/>
              <a:gd name="connsiteX58" fmla="*/ 1732935 w 2308123"/>
              <a:gd name="connsiteY58" fmla="*/ 427703 h 693174"/>
              <a:gd name="connsiteX59" fmla="*/ 1791929 w 2308123"/>
              <a:gd name="connsiteY59" fmla="*/ 435077 h 693174"/>
              <a:gd name="connsiteX60" fmla="*/ 2013155 w 2308123"/>
              <a:gd name="connsiteY60" fmla="*/ 449826 h 693174"/>
              <a:gd name="connsiteX61" fmla="*/ 2101645 w 2308123"/>
              <a:gd name="connsiteY61" fmla="*/ 442452 h 693174"/>
              <a:gd name="connsiteX62" fmla="*/ 2175387 w 2308123"/>
              <a:gd name="connsiteY62" fmla="*/ 420329 h 693174"/>
              <a:gd name="connsiteX63" fmla="*/ 2234381 w 2308123"/>
              <a:gd name="connsiteY63" fmla="*/ 361336 h 693174"/>
              <a:gd name="connsiteX64" fmla="*/ 2249129 w 2308123"/>
              <a:gd name="connsiteY64" fmla="*/ 346587 h 693174"/>
              <a:gd name="connsiteX65" fmla="*/ 2271252 w 2308123"/>
              <a:gd name="connsiteY65" fmla="*/ 339213 h 693174"/>
              <a:gd name="connsiteX66" fmla="*/ 2300748 w 2308123"/>
              <a:gd name="connsiteY66" fmla="*/ 272845 h 693174"/>
              <a:gd name="connsiteX67" fmla="*/ 2308123 w 2308123"/>
              <a:gd name="connsiteY67" fmla="*/ 250723 h 693174"/>
              <a:gd name="connsiteX68" fmla="*/ 2300748 w 2308123"/>
              <a:gd name="connsiteY68" fmla="*/ 176981 h 693174"/>
              <a:gd name="connsiteX69" fmla="*/ 2278626 w 2308123"/>
              <a:gd name="connsiteY69" fmla="*/ 125361 h 693174"/>
              <a:gd name="connsiteX70" fmla="*/ 2241755 w 2308123"/>
              <a:gd name="connsiteY70" fmla="*/ 95865 h 693174"/>
              <a:gd name="connsiteX71" fmla="*/ 2227006 w 2308123"/>
              <a:gd name="connsiteY71" fmla="*/ 81116 h 693174"/>
              <a:gd name="connsiteX72" fmla="*/ 2182761 w 2308123"/>
              <a:gd name="connsiteY72" fmla="*/ 66368 h 693174"/>
              <a:gd name="connsiteX73" fmla="*/ 2160639 w 2308123"/>
              <a:gd name="connsiteY73" fmla="*/ 58994 h 693174"/>
              <a:gd name="connsiteX74" fmla="*/ 2131142 w 2308123"/>
              <a:gd name="connsiteY74" fmla="*/ 36871 h 693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</a:cxnLst>
            <a:rect l="l" t="t" r="r" b="b"/>
            <a:pathLst>
              <a:path w="2308123" h="693174">
                <a:moveTo>
                  <a:pt x="2131142" y="36871"/>
                </a:moveTo>
                <a:lnTo>
                  <a:pt x="1814052" y="44245"/>
                </a:lnTo>
                <a:cubicBezTo>
                  <a:pt x="1759944" y="45910"/>
                  <a:pt x="1705952" y="51619"/>
                  <a:pt x="1651819" y="51619"/>
                </a:cubicBezTo>
                <a:cubicBezTo>
                  <a:pt x="1533806" y="51619"/>
                  <a:pt x="1415845" y="46703"/>
                  <a:pt x="1297858" y="44245"/>
                </a:cubicBezTo>
                <a:cubicBezTo>
                  <a:pt x="1263445" y="39329"/>
                  <a:pt x="1229239" y="32644"/>
                  <a:pt x="1194619" y="29497"/>
                </a:cubicBezTo>
                <a:lnTo>
                  <a:pt x="1113503" y="22123"/>
                </a:lnTo>
                <a:cubicBezTo>
                  <a:pt x="1081565" y="19461"/>
                  <a:pt x="1049529" y="17937"/>
                  <a:pt x="1017639" y="14748"/>
                </a:cubicBezTo>
                <a:cubicBezTo>
                  <a:pt x="1000344" y="13018"/>
                  <a:pt x="983345" y="8760"/>
                  <a:pt x="966019" y="7374"/>
                </a:cubicBezTo>
                <a:cubicBezTo>
                  <a:pt x="921847" y="3840"/>
                  <a:pt x="877529" y="2458"/>
                  <a:pt x="833284" y="0"/>
                </a:cubicBezTo>
                <a:cubicBezTo>
                  <a:pt x="749710" y="2458"/>
                  <a:pt x="665631" y="-2120"/>
                  <a:pt x="582561" y="7374"/>
                </a:cubicBezTo>
                <a:cubicBezTo>
                  <a:pt x="574838" y="8257"/>
                  <a:pt x="581936" y="25640"/>
                  <a:pt x="575187" y="29497"/>
                </a:cubicBezTo>
                <a:cubicBezTo>
                  <a:pt x="562205" y="36915"/>
                  <a:pt x="545447" y="33245"/>
                  <a:pt x="530942" y="36871"/>
                </a:cubicBezTo>
                <a:cubicBezTo>
                  <a:pt x="414067" y="66089"/>
                  <a:pt x="558243" y="39693"/>
                  <a:pt x="442452" y="58994"/>
                </a:cubicBezTo>
                <a:cubicBezTo>
                  <a:pt x="332085" y="101443"/>
                  <a:pt x="379063" y="85040"/>
                  <a:pt x="302342" y="110613"/>
                </a:cubicBezTo>
                <a:cubicBezTo>
                  <a:pt x="294968" y="113071"/>
                  <a:pt x="287760" y="116102"/>
                  <a:pt x="280219" y="117987"/>
                </a:cubicBezTo>
                <a:lnTo>
                  <a:pt x="250723" y="125361"/>
                </a:lnTo>
                <a:cubicBezTo>
                  <a:pt x="245807" y="130277"/>
                  <a:pt x="241936" y="136533"/>
                  <a:pt x="235974" y="140110"/>
                </a:cubicBezTo>
                <a:cubicBezTo>
                  <a:pt x="229309" y="144109"/>
                  <a:pt x="220996" y="144422"/>
                  <a:pt x="213852" y="147484"/>
                </a:cubicBezTo>
                <a:cubicBezTo>
                  <a:pt x="203748" y="151814"/>
                  <a:pt x="193899" y="156778"/>
                  <a:pt x="184355" y="162232"/>
                </a:cubicBezTo>
                <a:cubicBezTo>
                  <a:pt x="144326" y="185105"/>
                  <a:pt x="180672" y="170834"/>
                  <a:pt x="140110" y="184355"/>
                </a:cubicBezTo>
                <a:cubicBezTo>
                  <a:pt x="135194" y="189271"/>
                  <a:pt x="130790" y="194760"/>
                  <a:pt x="125361" y="199103"/>
                </a:cubicBezTo>
                <a:cubicBezTo>
                  <a:pt x="103043" y="216958"/>
                  <a:pt x="81529" y="220404"/>
                  <a:pt x="66368" y="250723"/>
                </a:cubicBezTo>
                <a:cubicBezTo>
                  <a:pt x="48510" y="286437"/>
                  <a:pt x="59392" y="272446"/>
                  <a:pt x="36871" y="294968"/>
                </a:cubicBezTo>
                <a:cubicBezTo>
                  <a:pt x="19665" y="346587"/>
                  <a:pt x="36871" y="334297"/>
                  <a:pt x="0" y="346587"/>
                </a:cubicBezTo>
                <a:cubicBezTo>
                  <a:pt x="2458" y="383458"/>
                  <a:pt x="2148" y="420619"/>
                  <a:pt x="7374" y="457200"/>
                </a:cubicBezTo>
                <a:cubicBezTo>
                  <a:pt x="9573" y="472590"/>
                  <a:pt x="18866" y="486244"/>
                  <a:pt x="22123" y="501445"/>
                </a:cubicBezTo>
                <a:cubicBezTo>
                  <a:pt x="26275" y="520823"/>
                  <a:pt x="25952" y="540941"/>
                  <a:pt x="29497" y="560439"/>
                </a:cubicBezTo>
                <a:cubicBezTo>
                  <a:pt x="30887" y="568087"/>
                  <a:pt x="31375" y="577065"/>
                  <a:pt x="36871" y="582561"/>
                </a:cubicBezTo>
                <a:cubicBezTo>
                  <a:pt x="42368" y="588058"/>
                  <a:pt x="52199" y="586161"/>
                  <a:pt x="58994" y="589936"/>
                </a:cubicBezTo>
                <a:cubicBezTo>
                  <a:pt x="74489" y="598544"/>
                  <a:pt x="87744" y="610824"/>
                  <a:pt x="103239" y="619432"/>
                </a:cubicBezTo>
                <a:cubicBezTo>
                  <a:pt x="110034" y="623207"/>
                  <a:pt x="117887" y="624672"/>
                  <a:pt x="125361" y="626807"/>
                </a:cubicBezTo>
                <a:cubicBezTo>
                  <a:pt x="152230" y="634484"/>
                  <a:pt x="170137" y="637417"/>
                  <a:pt x="199103" y="641555"/>
                </a:cubicBezTo>
                <a:cubicBezTo>
                  <a:pt x="255496" y="649611"/>
                  <a:pt x="278832" y="650814"/>
                  <a:pt x="339213" y="656303"/>
                </a:cubicBezTo>
                <a:cubicBezTo>
                  <a:pt x="346587" y="658761"/>
                  <a:pt x="354383" y="660201"/>
                  <a:pt x="361335" y="663677"/>
                </a:cubicBezTo>
                <a:cubicBezTo>
                  <a:pt x="369262" y="667641"/>
                  <a:pt x="375312" y="674935"/>
                  <a:pt x="383458" y="678426"/>
                </a:cubicBezTo>
                <a:cubicBezTo>
                  <a:pt x="392569" y="682331"/>
                  <a:pt x="443265" y="691862"/>
                  <a:pt x="449826" y="693174"/>
                </a:cubicBezTo>
                <a:cubicBezTo>
                  <a:pt x="474407" y="690716"/>
                  <a:pt x="499081" y="689065"/>
                  <a:pt x="523568" y="685800"/>
                </a:cubicBezTo>
                <a:cubicBezTo>
                  <a:pt x="562202" y="680649"/>
                  <a:pt x="554890" y="678061"/>
                  <a:pt x="589935" y="671052"/>
                </a:cubicBezTo>
                <a:cubicBezTo>
                  <a:pt x="604597" y="668120"/>
                  <a:pt x="619432" y="666135"/>
                  <a:pt x="634181" y="663677"/>
                </a:cubicBezTo>
                <a:cubicBezTo>
                  <a:pt x="646471" y="656303"/>
                  <a:pt x="658232" y="647965"/>
                  <a:pt x="671052" y="641555"/>
                </a:cubicBezTo>
                <a:cubicBezTo>
                  <a:pt x="678004" y="638079"/>
                  <a:pt x="686379" y="637956"/>
                  <a:pt x="693174" y="634181"/>
                </a:cubicBezTo>
                <a:cubicBezTo>
                  <a:pt x="764933" y="594315"/>
                  <a:pt x="707957" y="610576"/>
                  <a:pt x="774290" y="597310"/>
                </a:cubicBezTo>
                <a:cubicBezTo>
                  <a:pt x="786580" y="592394"/>
                  <a:pt x="799065" y="587937"/>
                  <a:pt x="811161" y="582561"/>
                </a:cubicBezTo>
                <a:cubicBezTo>
                  <a:pt x="821206" y="578096"/>
                  <a:pt x="830327" y="571570"/>
                  <a:pt x="840658" y="567813"/>
                </a:cubicBezTo>
                <a:cubicBezTo>
                  <a:pt x="878557" y="554032"/>
                  <a:pt x="888206" y="555281"/>
                  <a:pt x="921774" y="545690"/>
                </a:cubicBezTo>
                <a:cubicBezTo>
                  <a:pt x="929248" y="543554"/>
                  <a:pt x="936275" y="539840"/>
                  <a:pt x="943897" y="538316"/>
                </a:cubicBezTo>
                <a:cubicBezTo>
                  <a:pt x="960941" y="534907"/>
                  <a:pt x="978310" y="533400"/>
                  <a:pt x="995516" y="530942"/>
                </a:cubicBezTo>
                <a:cubicBezTo>
                  <a:pt x="1035054" y="517763"/>
                  <a:pt x="1001109" y="528061"/>
                  <a:pt x="1054510" y="516194"/>
                </a:cubicBezTo>
                <a:cubicBezTo>
                  <a:pt x="1064403" y="513995"/>
                  <a:pt x="1074261" y="511603"/>
                  <a:pt x="1084006" y="508819"/>
                </a:cubicBezTo>
                <a:cubicBezTo>
                  <a:pt x="1091480" y="506683"/>
                  <a:pt x="1098507" y="502969"/>
                  <a:pt x="1106129" y="501445"/>
                </a:cubicBezTo>
                <a:cubicBezTo>
                  <a:pt x="1135452" y="495581"/>
                  <a:pt x="1165608" y="493949"/>
                  <a:pt x="1194619" y="486697"/>
                </a:cubicBezTo>
                <a:cubicBezTo>
                  <a:pt x="1204451" y="484239"/>
                  <a:pt x="1214083" y="480756"/>
                  <a:pt x="1224116" y="479323"/>
                </a:cubicBezTo>
                <a:cubicBezTo>
                  <a:pt x="1248571" y="475829"/>
                  <a:pt x="1273345" y="475012"/>
                  <a:pt x="1297858" y="471948"/>
                </a:cubicBezTo>
                <a:cubicBezTo>
                  <a:pt x="1316156" y="469661"/>
                  <a:pt x="1359556" y="461515"/>
                  <a:pt x="1378974" y="457200"/>
                </a:cubicBezTo>
                <a:cubicBezTo>
                  <a:pt x="1388868" y="455001"/>
                  <a:pt x="1398474" y="451492"/>
                  <a:pt x="1408471" y="449826"/>
                </a:cubicBezTo>
                <a:cubicBezTo>
                  <a:pt x="1428019" y="446568"/>
                  <a:pt x="1447800" y="444910"/>
                  <a:pt x="1467465" y="442452"/>
                </a:cubicBezTo>
                <a:cubicBezTo>
                  <a:pt x="1477297" y="439994"/>
                  <a:pt x="1486905" y="436334"/>
                  <a:pt x="1496961" y="435077"/>
                </a:cubicBezTo>
                <a:cubicBezTo>
                  <a:pt x="1628423" y="418644"/>
                  <a:pt x="1545482" y="437696"/>
                  <a:pt x="1614948" y="420329"/>
                </a:cubicBezTo>
                <a:cubicBezTo>
                  <a:pt x="1654277" y="422787"/>
                  <a:pt x="1693665" y="424431"/>
                  <a:pt x="1732935" y="427703"/>
                </a:cubicBezTo>
                <a:cubicBezTo>
                  <a:pt x="1752684" y="429349"/>
                  <a:pt x="1772173" y="433517"/>
                  <a:pt x="1791929" y="435077"/>
                </a:cubicBezTo>
                <a:cubicBezTo>
                  <a:pt x="1865605" y="440894"/>
                  <a:pt x="2013155" y="449826"/>
                  <a:pt x="2013155" y="449826"/>
                </a:cubicBezTo>
                <a:cubicBezTo>
                  <a:pt x="2042652" y="447368"/>
                  <a:pt x="2072408" y="447068"/>
                  <a:pt x="2101645" y="442452"/>
                </a:cubicBezTo>
                <a:cubicBezTo>
                  <a:pt x="2117682" y="439920"/>
                  <a:pt x="2154990" y="427128"/>
                  <a:pt x="2175387" y="420329"/>
                </a:cubicBezTo>
                <a:lnTo>
                  <a:pt x="2234381" y="361336"/>
                </a:lnTo>
                <a:cubicBezTo>
                  <a:pt x="2239297" y="356420"/>
                  <a:pt x="2242533" y="348785"/>
                  <a:pt x="2249129" y="346587"/>
                </a:cubicBezTo>
                <a:lnTo>
                  <a:pt x="2271252" y="339213"/>
                </a:lnTo>
                <a:cubicBezTo>
                  <a:pt x="2294624" y="304153"/>
                  <a:pt x="2283196" y="325501"/>
                  <a:pt x="2300748" y="272845"/>
                </a:cubicBezTo>
                <a:lnTo>
                  <a:pt x="2308123" y="250723"/>
                </a:lnTo>
                <a:cubicBezTo>
                  <a:pt x="2305665" y="226142"/>
                  <a:pt x="2304504" y="201397"/>
                  <a:pt x="2300748" y="176981"/>
                </a:cubicBezTo>
                <a:cubicBezTo>
                  <a:pt x="2298781" y="164199"/>
                  <a:pt x="2284287" y="133853"/>
                  <a:pt x="2278626" y="125361"/>
                </a:cubicBezTo>
                <a:cubicBezTo>
                  <a:pt x="2268453" y="110102"/>
                  <a:pt x="2255840" y="107133"/>
                  <a:pt x="2241755" y="95865"/>
                </a:cubicBezTo>
                <a:cubicBezTo>
                  <a:pt x="2236326" y="91522"/>
                  <a:pt x="2233225" y="84225"/>
                  <a:pt x="2227006" y="81116"/>
                </a:cubicBezTo>
                <a:cubicBezTo>
                  <a:pt x="2213101" y="74164"/>
                  <a:pt x="2197509" y="71284"/>
                  <a:pt x="2182761" y="66368"/>
                </a:cubicBezTo>
                <a:lnTo>
                  <a:pt x="2160639" y="58994"/>
                </a:lnTo>
                <a:lnTo>
                  <a:pt x="2131142" y="36871"/>
                </a:lnTo>
                <a:close/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D3186B1-3E2A-8347-ABC3-D33FF339D8C5}"/>
              </a:ext>
            </a:extLst>
          </p:cNvPr>
          <p:cNvSpPr/>
          <p:nvPr/>
        </p:nvSpPr>
        <p:spPr>
          <a:xfrm>
            <a:off x="7696200" y="3648768"/>
            <a:ext cx="213812" cy="415816"/>
          </a:xfrm>
          <a:custGeom>
            <a:avLst/>
            <a:gdLst>
              <a:gd name="connsiteX0" fmla="*/ 206477 w 405580"/>
              <a:gd name="connsiteY0" fmla="*/ 0 h 442452"/>
              <a:gd name="connsiteX1" fmla="*/ 176980 w 405580"/>
              <a:gd name="connsiteY1" fmla="*/ 7374 h 442452"/>
              <a:gd name="connsiteX2" fmla="*/ 58993 w 405580"/>
              <a:gd name="connsiteY2" fmla="*/ 22122 h 442452"/>
              <a:gd name="connsiteX3" fmla="*/ 29496 w 405580"/>
              <a:gd name="connsiteY3" fmla="*/ 51619 h 442452"/>
              <a:gd name="connsiteX4" fmla="*/ 0 w 405580"/>
              <a:gd name="connsiteY4" fmla="*/ 95864 h 442452"/>
              <a:gd name="connsiteX5" fmla="*/ 14748 w 405580"/>
              <a:gd name="connsiteY5" fmla="*/ 250722 h 442452"/>
              <a:gd name="connsiteX6" fmla="*/ 22122 w 405580"/>
              <a:gd name="connsiteY6" fmla="*/ 280219 h 442452"/>
              <a:gd name="connsiteX7" fmla="*/ 51619 w 405580"/>
              <a:gd name="connsiteY7" fmla="*/ 331839 h 442452"/>
              <a:gd name="connsiteX8" fmla="*/ 58993 w 405580"/>
              <a:gd name="connsiteY8" fmla="*/ 361335 h 442452"/>
              <a:gd name="connsiteX9" fmla="*/ 81116 w 405580"/>
              <a:gd name="connsiteY9" fmla="*/ 368710 h 442452"/>
              <a:gd name="connsiteX10" fmla="*/ 110613 w 405580"/>
              <a:gd name="connsiteY10" fmla="*/ 383458 h 442452"/>
              <a:gd name="connsiteX11" fmla="*/ 117987 w 405580"/>
              <a:gd name="connsiteY11" fmla="*/ 405581 h 442452"/>
              <a:gd name="connsiteX12" fmla="*/ 140109 w 405580"/>
              <a:gd name="connsiteY12" fmla="*/ 412955 h 442452"/>
              <a:gd name="connsiteX13" fmla="*/ 169606 w 405580"/>
              <a:gd name="connsiteY13" fmla="*/ 427703 h 442452"/>
              <a:gd name="connsiteX14" fmla="*/ 280219 w 405580"/>
              <a:gd name="connsiteY14" fmla="*/ 442452 h 442452"/>
              <a:gd name="connsiteX15" fmla="*/ 361335 w 405580"/>
              <a:gd name="connsiteY15" fmla="*/ 412955 h 442452"/>
              <a:gd name="connsiteX16" fmla="*/ 368709 w 405580"/>
              <a:gd name="connsiteY16" fmla="*/ 390832 h 442452"/>
              <a:gd name="connsiteX17" fmla="*/ 383458 w 405580"/>
              <a:gd name="connsiteY17" fmla="*/ 368710 h 442452"/>
              <a:gd name="connsiteX18" fmla="*/ 405580 w 405580"/>
              <a:gd name="connsiteY18" fmla="*/ 243348 h 442452"/>
              <a:gd name="connsiteX19" fmla="*/ 390832 w 405580"/>
              <a:gd name="connsiteY19" fmla="*/ 221226 h 442452"/>
              <a:gd name="connsiteX20" fmla="*/ 383458 w 405580"/>
              <a:gd name="connsiteY20" fmla="*/ 176981 h 442452"/>
              <a:gd name="connsiteX21" fmla="*/ 376083 w 405580"/>
              <a:gd name="connsiteY21" fmla="*/ 154858 h 442452"/>
              <a:gd name="connsiteX22" fmla="*/ 368709 w 405580"/>
              <a:gd name="connsiteY22" fmla="*/ 110613 h 442452"/>
              <a:gd name="connsiteX23" fmla="*/ 353961 w 405580"/>
              <a:gd name="connsiteY23" fmla="*/ 88490 h 442452"/>
              <a:gd name="connsiteX24" fmla="*/ 294967 w 405580"/>
              <a:gd name="connsiteY24" fmla="*/ 36871 h 442452"/>
              <a:gd name="connsiteX25" fmla="*/ 272845 w 405580"/>
              <a:gd name="connsiteY25" fmla="*/ 29497 h 442452"/>
              <a:gd name="connsiteX26" fmla="*/ 265471 w 405580"/>
              <a:gd name="connsiteY26" fmla="*/ 29497 h 4424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405580" h="442452">
                <a:moveTo>
                  <a:pt x="206477" y="0"/>
                </a:moveTo>
                <a:cubicBezTo>
                  <a:pt x="196645" y="2458"/>
                  <a:pt x="187003" y="5871"/>
                  <a:pt x="176980" y="7374"/>
                </a:cubicBezTo>
                <a:cubicBezTo>
                  <a:pt x="137783" y="13253"/>
                  <a:pt x="96957" y="10733"/>
                  <a:pt x="58993" y="22122"/>
                </a:cubicBezTo>
                <a:cubicBezTo>
                  <a:pt x="45674" y="26118"/>
                  <a:pt x="37209" y="40049"/>
                  <a:pt x="29496" y="51619"/>
                </a:cubicBezTo>
                <a:lnTo>
                  <a:pt x="0" y="95864"/>
                </a:lnTo>
                <a:cubicBezTo>
                  <a:pt x="4916" y="147483"/>
                  <a:pt x="8570" y="199238"/>
                  <a:pt x="14748" y="250722"/>
                </a:cubicBezTo>
                <a:cubicBezTo>
                  <a:pt x="15955" y="260785"/>
                  <a:pt x="18130" y="270904"/>
                  <a:pt x="22122" y="280219"/>
                </a:cubicBezTo>
                <a:cubicBezTo>
                  <a:pt x="64912" y="380061"/>
                  <a:pt x="5691" y="209363"/>
                  <a:pt x="51619" y="331839"/>
                </a:cubicBezTo>
                <a:cubicBezTo>
                  <a:pt x="55177" y="341328"/>
                  <a:pt x="52662" y="353421"/>
                  <a:pt x="58993" y="361335"/>
                </a:cubicBezTo>
                <a:cubicBezTo>
                  <a:pt x="63849" y="367405"/>
                  <a:pt x="73971" y="365648"/>
                  <a:pt x="81116" y="368710"/>
                </a:cubicBezTo>
                <a:cubicBezTo>
                  <a:pt x="91220" y="373040"/>
                  <a:pt x="100781" y="378542"/>
                  <a:pt x="110613" y="383458"/>
                </a:cubicBezTo>
                <a:cubicBezTo>
                  <a:pt x="113071" y="390832"/>
                  <a:pt x="112491" y="400084"/>
                  <a:pt x="117987" y="405581"/>
                </a:cubicBezTo>
                <a:cubicBezTo>
                  <a:pt x="123483" y="411077"/>
                  <a:pt x="132965" y="409893"/>
                  <a:pt x="140109" y="412955"/>
                </a:cubicBezTo>
                <a:cubicBezTo>
                  <a:pt x="150213" y="417285"/>
                  <a:pt x="159077" y="424544"/>
                  <a:pt x="169606" y="427703"/>
                </a:cubicBezTo>
                <a:cubicBezTo>
                  <a:pt x="189073" y="433543"/>
                  <a:pt x="268563" y="441157"/>
                  <a:pt x="280219" y="442452"/>
                </a:cubicBezTo>
                <a:cubicBezTo>
                  <a:pt x="295793" y="438558"/>
                  <a:pt x="345091" y="433261"/>
                  <a:pt x="361335" y="412955"/>
                </a:cubicBezTo>
                <a:cubicBezTo>
                  <a:pt x="366191" y="406885"/>
                  <a:pt x="365233" y="397785"/>
                  <a:pt x="368709" y="390832"/>
                </a:cubicBezTo>
                <a:cubicBezTo>
                  <a:pt x="372673" y="382905"/>
                  <a:pt x="378542" y="376084"/>
                  <a:pt x="383458" y="368710"/>
                </a:cubicBezTo>
                <a:cubicBezTo>
                  <a:pt x="406791" y="298707"/>
                  <a:pt x="396799" y="339947"/>
                  <a:pt x="405580" y="243348"/>
                </a:cubicBezTo>
                <a:cubicBezTo>
                  <a:pt x="400664" y="235974"/>
                  <a:pt x="393635" y="229634"/>
                  <a:pt x="390832" y="221226"/>
                </a:cubicBezTo>
                <a:cubicBezTo>
                  <a:pt x="386104" y="207041"/>
                  <a:pt x="386702" y="191577"/>
                  <a:pt x="383458" y="176981"/>
                </a:cubicBezTo>
                <a:cubicBezTo>
                  <a:pt x="381772" y="169393"/>
                  <a:pt x="378541" y="162232"/>
                  <a:pt x="376083" y="154858"/>
                </a:cubicBezTo>
                <a:cubicBezTo>
                  <a:pt x="373625" y="140110"/>
                  <a:pt x="373437" y="124798"/>
                  <a:pt x="368709" y="110613"/>
                </a:cubicBezTo>
                <a:cubicBezTo>
                  <a:pt x="365906" y="102205"/>
                  <a:pt x="359797" y="95160"/>
                  <a:pt x="353961" y="88490"/>
                </a:cubicBezTo>
                <a:cubicBezTo>
                  <a:pt x="339009" y="71401"/>
                  <a:pt x="317180" y="47977"/>
                  <a:pt x="294967" y="36871"/>
                </a:cubicBezTo>
                <a:cubicBezTo>
                  <a:pt x="288015" y="33395"/>
                  <a:pt x="280386" y="31382"/>
                  <a:pt x="272845" y="29497"/>
                </a:cubicBezTo>
                <a:cubicBezTo>
                  <a:pt x="270460" y="28901"/>
                  <a:pt x="267929" y="29497"/>
                  <a:pt x="265471" y="29497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6DA21F88-337C-D948-BA82-457031F65A42}"/>
              </a:ext>
            </a:extLst>
          </p:cNvPr>
          <p:cNvSpPr/>
          <p:nvPr/>
        </p:nvSpPr>
        <p:spPr>
          <a:xfrm>
            <a:off x="7607560" y="5038629"/>
            <a:ext cx="302452" cy="501445"/>
          </a:xfrm>
          <a:custGeom>
            <a:avLst/>
            <a:gdLst>
              <a:gd name="connsiteX0" fmla="*/ 317090 w 391092"/>
              <a:gd name="connsiteY0" fmla="*/ 14748 h 501445"/>
              <a:gd name="connsiteX1" fmla="*/ 243348 w 391092"/>
              <a:gd name="connsiteY1" fmla="*/ 0 h 501445"/>
              <a:gd name="connsiteX2" fmla="*/ 117987 w 391092"/>
              <a:gd name="connsiteY2" fmla="*/ 7374 h 501445"/>
              <a:gd name="connsiteX3" fmla="*/ 95864 w 391092"/>
              <a:gd name="connsiteY3" fmla="*/ 14748 h 501445"/>
              <a:gd name="connsiteX4" fmla="*/ 73742 w 391092"/>
              <a:gd name="connsiteY4" fmla="*/ 51619 h 501445"/>
              <a:gd name="connsiteX5" fmla="*/ 58993 w 391092"/>
              <a:gd name="connsiteY5" fmla="*/ 66368 h 501445"/>
              <a:gd name="connsiteX6" fmla="*/ 36871 w 391092"/>
              <a:gd name="connsiteY6" fmla="*/ 117987 h 501445"/>
              <a:gd name="connsiteX7" fmla="*/ 22122 w 391092"/>
              <a:gd name="connsiteY7" fmla="*/ 169607 h 501445"/>
              <a:gd name="connsiteX8" fmla="*/ 7374 w 391092"/>
              <a:gd name="connsiteY8" fmla="*/ 199103 h 501445"/>
              <a:gd name="connsiteX9" fmla="*/ 0 w 391092"/>
              <a:gd name="connsiteY9" fmla="*/ 228600 h 501445"/>
              <a:gd name="connsiteX10" fmla="*/ 7374 w 391092"/>
              <a:gd name="connsiteY10" fmla="*/ 250723 h 501445"/>
              <a:gd name="connsiteX11" fmla="*/ 14748 w 391092"/>
              <a:gd name="connsiteY11" fmla="*/ 309716 h 501445"/>
              <a:gd name="connsiteX12" fmla="*/ 22122 w 391092"/>
              <a:gd name="connsiteY12" fmla="*/ 346587 h 501445"/>
              <a:gd name="connsiteX13" fmla="*/ 44245 w 391092"/>
              <a:gd name="connsiteY13" fmla="*/ 420329 h 501445"/>
              <a:gd name="connsiteX14" fmla="*/ 58993 w 391092"/>
              <a:gd name="connsiteY14" fmla="*/ 442452 h 501445"/>
              <a:gd name="connsiteX15" fmla="*/ 73742 w 391092"/>
              <a:gd name="connsiteY15" fmla="*/ 457200 h 501445"/>
              <a:gd name="connsiteX16" fmla="*/ 95864 w 391092"/>
              <a:gd name="connsiteY16" fmla="*/ 464574 h 501445"/>
              <a:gd name="connsiteX17" fmla="*/ 125361 w 391092"/>
              <a:gd name="connsiteY17" fmla="*/ 479323 h 501445"/>
              <a:gd name="connsiteX18" fmla="*/ 147484 w 391092"/>
              <a:gd name="connsiteY18" fmla="*/ 486697 h 501445"/>
              <a:gd name="connsiteX19" fmla="*/ 235974 w 391092"/>
              <a:gd name="connsiteY19" fmla="*/ 501445 h 501445"/>
              <a:gd name="connsiteX20" fmla="*/ 331839 w 391092"/>
              <a:gd name="connsiteY20" fmla="*/ 486697 h 501445"/>
              <a:gd name="connsiteX21" fmla="*/ 346587 w 391092"/>
              <a:gd name="connsiteY21" fmla="*/ 471948 h 501445"/>
              <a:gd name="connsiteX22" fmla="*/ 353961 w 391092"/>
              <a:gd name="connsiteY22" fmla="*/ 449826 h 501445"/>
              <a:gd name="connsiteX23" fmla="*/ 368710 w 391092"/>
              <a:gd name="connsiteY23" fmla="*/ 427703 h 501445"/>
              <a:gd name="connsiteX24" fmla="*/ 376084 w 391092"/>
              <a:gd name="connsiteY24" fmla="*/ 390832 h 501445"/>
              <a:gd name="connsiteX25" fmla="*/ 383458 w 391092"/>
              <a:gd name="connsiteY25" fmla="*/ 368710 h 501445"/>
              <a:gd name="connsiteX26" fmla="*/ 390832 w 391092"/>
              <a:gd name="connsiteY26" fmla="*/ 250723 h 501445"/>
              <a:gd name="connsiteX27" fmla="*/ 376084 w 391092"/>
              <a:gd name="connsiteY27" fmla="*/ 191729 h 501445"/>
              <a:gd name="connsiteX28" fmla="*/ 368710 w 391092"/>
              <a:gd name="connsiteY28" fmla="*/ 125361 h 501445"/>
              <a:gd name="connsiteX29" fmla="*/ 361335 w 391092"/>
              <a:gd name="connsiteY29" fmla="*/ 51619 h 501445"/>
              <a:gd name="connsiteX30" fmla="*/ 353961 w 391092"/>
              <a:gd name="connsiteY30" fmla="*/ 14748 h 501445"/>
              <a:gd name="connsiteX31" fmla="*/ 317090 w 391092"/>
              <a:gd name="connsiteY31" fmla="*/ 14748 h 5014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91092" h="501445">
                <a:moveTo>
                  <a:pt x="317090" y="14748"/>
                </a:moveTo>
                <a:cubicBezTo>
                  <a:pt x="298655" y="12290"/>
                  <a:pt x="261428" y="0"/>
                  <a:pt x="243348" y="0"/>
                </a:cubicBezTo>
                <a:cubicBezTo>
                  <a:pt x="201489" y="0"/>
                  <a:pt x="159774" y="4916"/>
                  <a:pt x="117987" y="7374"/>
                </a:cubicBezTo>
                <a:cubicBezTo>
                  <a:pt x="110613" y="9832"/>
                  <a:pt x="102529" y="10749"/>
                  <a:pt x="95864" y="14748"/>
                </a:cubicBezTo>
                <a:cubicBezTo>
                  <a:pt x="72509" y="28761"/>
                  <a:pt x="86792" y="29869"/>
                  <a:pt x="73742" y="51619"/>
                </a:cubicBezTo>
                <a:cubicBezTo>
                  <a:pt x="70165" y="57581"/>
                  <a:pt x="63909" y="61452"/>
                  <a:pt x="58993" y="66368"/>
                </a:cubicBezTo>
                <a:cubicBezTo>
                  <a:pt x="43646" y="127759"/>
                  <a:pt x="62334" y="67061"/>
                  <a:pt x="36871" y="117987"/>
                </a:cubicBezTo>
                <a:cubicBezTo>
                  <a:pt x="27961" y="135808"/>
                  <a:pt x="29207" y="150715"/>
                  <a:pt x="22122" y="169607"/>
                </a:cubicBezTo>
                <a:cubicBezTo>
                  <a:pt x="18262" y="179900"/>
                  <a:pt x="12290" y="189271"/>
                  <a:pt x="7374" y="199103"/>
                </a:cubicBezTo>
                <a:cubicBezTo>
                  <a:pt x="4916" y="208935"/>
                  <a:pt x="0" y="218465"/>
                  <a:pt x="0" y="228600"/>
                </a:cubicBezTo>
                <a:cubicBezTo>
                  <a:pt x="0" y="236373"/>
                  <a:pt x="5984" y="243075"/>
                  <a:pt x="7374" y="250723"/>
                </a:cubicBezTo>
                <a:cubicBezTo>
                  <a:pt x="10919" y="270221"/>
                  <a:pt x="11735" y="290129"/>
                  <a:pt x="14748" y="309716"/>
                </a:cubicBezTo>
                <a:cubicBezTo>
                  <a:pt x="16654" y="322104"/>
                  <a:pt x="19403" y="334352"/>
                  <a:pt x="22122" y="346587"/>
                </a:cubicBezTo>
                <a:cubicBezTo>
                  <a:pt x="25557" y="362042"/>
                  <a:pt x="38120" y="411141"/>
                  <a:pt x="44245" y="420329"/>
                </a:cubicBezTo>
                <a:cubicBezTo>
                  <a:pt x="49161" y="427703"/>
                  <a:pt x="53456" y="435531"/>
                  <a:pt x="58993" y="442452"/>
                </a:cubicBezTo>
                <a:cubicBezTo>
                  <a:pt x="63336" y="447881"/>
                  <a:pt x="67780" y="453623"/>
                  <a:pt x="73742" y="457200"/>
                </a:cubicBezTo>
                <a:cubicBezTo>
                  <a:pt x="80407" y="461199"/>
                  <a:pt x="88720" y="461512"/>
                  <a:pt x="95864" y="464574"/>
                </a:cubicBezTo>
                <a:cubicBezTo>
                  <a:pt x="105968" y="468904"/>
                  <a:pt x="115257" y="474993"/>
                  <a:pt x="125361" y="479323"/>
                </a:cubicBezTo>
                <a:cubicBezTo>
                  <a:pt x="132506" y="482385"/>
                  <a:pt x="140010" y="484562"/>
                  <a:pt x="147484" y="486697"/>
                </a:cubicBezTo>
                <a:cubicBezTo>
                  <a:pt x="185380" y="497524"/>
                  <a:pt x="188092" y="495460"/>
                  <a:pt x="235974" y="501445"/>
                </a:cubicBezTo>
                <a:cubicBezTo>
                  <a:pt x="240226" y="501020"/>
                  <a:pt x="310580" y="499453"/>
                  <a:pt x="331839" y="486697"/>
                </a:cubicBezTo>
                <a:cubicBezTo>
                  <a:pt x="337801" y="483120"/>
                  <a:pt x="341671" y="476864"/>
                  <a:pt x="346587" y="471948"/>
                </a:cubicBezTo>
                <a:cubicBezTo>
                  <a:pt x="349045" y="464574"/>
                  <a:pt x="350485" y="456778"/>
                  <a:pt x="353961" y="449826"/>
                </a:cubicBezTo>
                <a:cubicBezTo>
                  <a:pt x="357925" y="441899"/>
                  <a:pt x="365598" y="436002"/>
                  <a:pt x="368710" y="427703"/>
                </a:cubicBezTo>
                <a:cubicBezTo>
                  <a:pt x="373111" y="415967"/>
                  <a:pt x="373044" y="402992"/>
                  <a:pt x="376084" y="390832"/>
                </a:cubicBezTo>
                <a:cubicBezTo>
                  <a:pt x="377969" y="383291"/>
                  <a:pt x="381000" y="376084"/>
                  <a:pt x="383458" y="368710"/>
                </a:cubicBezTo>
                <a:cubicBezTo>
                  <a:pt x="385916" y="329381"/>
                  <a:pt x="392472" y="290095"/>
                  <a:pt x="390832" y="250723"/>
                </a:cubicBezTo>
                <a:cubicBezTo>
                  <a:pt x="389988" y="230471"/>
                  <a:pt x="376084" y="191729"/>
                  <a:pt x="376084" y="191729"/>
                </a:cubicBezTo>
                <a:cubicBezTo>
                  <a:pt x="373626" y="169606"/>
                  <a:pt x="371040" y="147497"/>
                  <a:pt x="368710" y="125361"/>
                </a:cubicBezTo>
                <a:cubicBezTo>
                  <a:pt x="366124" y="100793"/>
                  <a:pt x="364600" y="76106"/>
                  <a:pt x="361335" y="51619"/>
                </a:cubicBezTo>
                <a:cubicBezTo>
                  <a:pt x="359678" y="39195"/>
                  <a:pt x="357001" y="26908"/>
                  <a:pt x="353961" y="14748"/>
                </a:cubicBezTo>
                <a:cubicBezTo>
                  <a:pt x="352076" y="7207"/>
                  <a:pt x="335525" y="17206"/>
                  <a:pt x="317090" y="14748"/>
                </a:cubicBezTo>
                <a:close/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921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bg1"/>
                </a:solidFill>
              </a:rPr>
              <a:t>Nucleo</a:t>
            </a:r>
            <a:r>
              <a:rPr lang="en-US" sz="4400" dirty="0">
                <a:solidFill>
                  <a:schemeClr val="bg1"/>
                </a:solidFill>
              </a:rPr>
              <a:t> Pin Numbering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To turn on LED3 (PB3)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1700" dirty="0">
                <a:latin typeface="Andale Mono" charset="0"/>
                <a:ea typeface="Andale Mono" charset="0"/>
                <a:cs typeface="Andale Mono" charset="0"/>
              </a:rPr>
              <a:t>volatile unsigned long *GPIOB_MODER = (unsigned long*)0x48000400;</a:t>
            </a:r>
          </a:p>
          <a:p>
            <a:pPr marL="0" indent="0">
              <a:buNone/>
            </a:pPr>
            <a:r>
              <a:rPr lang="en-US" sz="1700" dirty="0">
                <a:latin typeface="Andale Mono" charset="0"/>
                <a:ea typeface="Andale Mono" charset="0"/>
                <a:cs typeface="Andale Mono" charset="0"/>
              </a:rPr>
              <a:t>volatile unsigned long *GPIOB_ODR = (unsigned long*)0x48000414;</a:t>
            </a:r>
          </a:p>
          <a:p>
            <a:endParaRPr lang="en-US" sz="1700" dirty="0"/>
          </a:p>
          <a:p>
            <a:r>
              <a:rPr lang="en-US" dirty="0"/>
              <a:t>volatile means access memory / peripherals directly each time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200" dirty="0">
                <a:latin typeface="Andale Mono" charset="0"/>
                <a:ea typeface="Andale Mono" charset="0"/>
                <a:cs typeface="Andale Mono" charset="0"/>
              </a:rPr>
              <a:t>*GPIOB_MODER |= (1 &lt;&lt; 6);  // set PB3 mode to output</a:t>
            </a:r>
          </a:p>
          <a:p>
            <a:pPr marL="0" indent="0">
              <a:buNone/>
            </a:pPr>
            <a:r>
              <a:rPr lang="en-US" sz="2200" dirty="0">
                <a:latin typeface="Andale Mono" charset="0"/>
                <a:ea typeface="Andale Mono" charset="0"/>
                <a:cs typeface="Andale Mono" charset="0"/>
              </a:rPr>
              <a:t>*GPIOB_ODR |= (1 &lt;&lt; 3);    // turn on PB3</a:t>
            </a:r>
          </a:p>
          <a:p>
            <a:endParaRPr lang="en-US" dirty="0"/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6250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 Idioms: Write Bit to 1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latin typeface="Andale Mono" charset="0"/>
                <a:ea typeface="Andale Mono" charset="0"/>
                <a:cs typeface="Andale Mono" charset="0"/>
              </a:rPr>
              <a:t>*REG |= (1 &lt;&lt; 3);    // turn on bit 3</a:t>
            </a:r>
          </a:p>
          <a:p>
            <a:endParaRPr lang="en-US" dirty="0"/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CF611EA-2A95-934E-8C53-A2F0B6C3DF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702" y="2142987"/>
            <a:ext cx="8608738" cy="28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4058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 Idioms: Write Bit to 0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>
                <a:latin typeface="Andale Mono" charset="0"/>
                <a:ea typeface="Andale Mono" charset="0"/>
                <a:cs typeface="Andale Mono" charset="0"/>
              </a:rPr>
              <a:t>*REG &amp;= ~(1 &lt;&lt; 3);    // turn off bit 3</a:t>
            </a:r>
          </a:p>
          <a:p>
            <a:endParaRPr lang="en-US" dirty="0"/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E1E4D3F-DEEA-D545-867B-4F1149391A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197" y="2059781"/>
            <a:ext cx="8651964" cy="3532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5326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 Idioms: Read value of bit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200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sz="2200" dirty="0">
                <a:latin typeface="Andale Mono" charset="0"/>
                <a:ea typeface="Andale Mono" charset="0"/>
                <a:cs typeface="Andale Mono" charset="0"/>
              </a:rPr>
              <a:t> bit = (*REG &gt;&gt; 3) &amp; 1; // get value of bit 3</a:t>
            </a:r>
          </a:p>
          <a:p>
            <a:endParaRPr lang="en-US" dirty="0"/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35060CD-6F24-754D-97E1-54809F4A1B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207" y="2315264"/>
            <a:ext cx="8567992" cy="2786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5248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199" y="68759"/>
            <a:ext cx="84489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 Idioms: Wait for a bit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latin typeface="Calibri" panose="020F0502020204030204" pitchFamily="34" charset="0"/>
                <a:ea typeface="Andale Mono" charset="0"/>
                <a:cs typeface="Calibri" panose="020F0502020204030204" pitchFamily="34" charset="0"/>
              </a:rPr>
              <a:t>Wait for bit 3 to become 1</a:t>
            </a:r>
          </a:p>
          <a:p>
            <a:pPr marL="0" indent="0">
              <a:buNone/>
            </a:pPr>
            <a:endParaRPr lang="en-US" sz="2200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2200" dirty="0">
                <a:latin typeface="Andale Mono" charset="0"/>
                <a:ea typeface="Andale Mono" charset="0"/>
                <a:cs typeface="Andale Mono" charset="0"/>
              </a:rPr>
              <a:t>while (!((*REG &gt;&gt; 3) &amp; 1)); // wait for bit 3</a:t>
            </a:r>
          </a:p>
          <a:p>
            <a:pPr marL="0" indent="0">
              <a:buNone/>
            </a:pPr>
            <a:endParaRPr lang="en-US" sz="2200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endParaRPr lang="en-US" sz="2200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Calibri" panose="020F0502020204030204" pitchFamily="34" charset="0"/>
                <a:ea typeface="Andale Mono" charset="0"/>
                <a:cs typeface="Calibri" panose="020F0502020204030204" pitchFamily="34" charset="0"/>
              </a:rPr>
              <a:t>Wait for bit 3 to become 0</a:t>
            </a:r>
          </a:p>
          <a:p>
            <a:pPr marL="0" indent="0">
              <a:buNone/>
            </a:pPr>
            <a:endParaRPr lang="en-US" sz="2200" dirty="0">
              <a:latin typeface="Andale Mono" charset="0"/>
              <a:ea typeface="Andale Mono" charset="0"/>
              <a:cs typeface="Andale Mono" charset="0"/>
            </a:endParaRPr>
          </a:p>
          <a:p>
            <a:pPr marL="0" indent="0">
              <a:buNone/>
            </a:pPr>
            <a:r>
              <a:rPr lang="en-US" sz="2200" dirty="0">
                <a:latin typeface="Andale Mono" charset="0"/>
                <a:ea typeface="Andale Mono" charset="0"/>
                <a:cs typeface="Andale Mono" charset="0"/>
              </a:rPr>
              <a:t>while (((*REG &gt;&gt; 3) &amp; 1)); // wait for bit 3</a:t>
            </a:r>
          </a:p>
          <a:p>
            <a:pPr marL="0" indent="0">
              <a:buNone/>
            </a:pPr>
            <a:endParaRPr lang="en-US" sz="2200" dirty="0">
              <a:latin typeface="Andale Mono" charset="0"/>
            </a:endParaRPr>
          </a:p>
          <a:p>
            <a:pPr marL="0" indent="0">
              <a:buNone/>
            </a:pPr>
            <a:endParaRPr lang="en-US" sz="2200" dirty="0">
              <a:latin typeface="Andale Mono" charset="0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0725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Clock Tree Configuration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STM processors have many options for clock sources</a:t>
            </a:r>
          </a:p>
          <a:p>
            <a:r>
              <a:rPr lang="en-US" dirty="0"/>
              <a:t>Simplest is the HSI clock</a:t>
            </a:r>
          </a:p>
          <a:p>
            <a:r>
              <a:rPr lang="en-US" dirty="0"/>
              <a:t>Comes from ~8 MHz on-chip RC oscillator</a:t>
            </a:r>
          </a:p>
          <a:p>
            <a:r>
              <a:rPr lang="en-US" dirty="0"/>
              <a:t>Speed will vary ~1% from chip to chip at 25°C, and more across temperature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528983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Peripheral Clocks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648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All clocks to peripherals default to OFF to save power</a:t>
            </a:r>
          </a:p>
          <a:p>
            <a:r>
              <a:rPr lang="en-US" dirty="0"/>
              <a:t>You will need to turn them on</a:t>
            </a:r>
          </a:p>
          <a:p>
            <a:r>
              <a:rPr lang="en-US" dirty="0"/>
              <a:t>The RCC AHBENR register enables clocks (see ref manual page 120)</a:t>
            </a:r>
          </a:p>
          <a:p>
            <a:pPr lvl="1"/>
            <a:r>
              <a:rPr lang="en-US" dirty="0"/>
              <a:t>RCC addresses 0x40021000 (p. 46)</a:t>
            </a:r>
          </a:p>
          <a:p>
            <a:pPr lvl="1"/>
            <a:r>
              <a:rPr lang="en-US" dirty="0"/>
              <a:t>AHBENR offset is 0x14</a:t>
            </a:r>
          </a:p>
          <a:p>
            <a:pPr lvl="1"/>
            <a:r>
              <a:rPr lang="en-US" dirty="0"/>
              <a:t>So RCC_AHBENR is at 0x40021014</a:t>
            </a:r>
          </a:p>
          <a:p>
            <a:pPr lvl="1"/>
            <a:r>
              <a:rPr lang="en-US" dirty="0"/>
              <a:t>Bit 18 enables port B clock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sz="2600" dirty="0">
                <a:latin typeface="Andale Mono" charset="0"/>
                <a:ea typeface="Andale Mono" charset="0"/>
                <a:cs typeface="Andale Mono" charset="0"/>
              </a:rPr>
              <a:t>  </a:t>
            </a:r>
            <a:r>
              <a:rPr lang="en-US" sz="2300" dirty="0">
                <a:latin typeface="Andale Mono" charset="0"/>
                <a:ea typeface="Andale Mono" charset="0"/>
                <a:cs typeface="Andale Mono" charset="0"/>
              </a:rPr>
              <a:t>volatile unsigned long *RCC_AHBENR = (unsigned long*)0x40021014;</a:t>
            </a:r>
          </a:p>
          <a:p>
            <a:pPr marL="0" indent="0">
              <a:buNone/>
            </a:pPr>
            <a:r>
              <a:rPr lang="en-US" sz="2300" dirty="0">
                <a:latin typeface="Andale Mono" charset="0"/>
                <a:ea typeface="Andale Mono" charset="0"/>
                <a:cs typeface="Andale Mono" charset="0"/>
              </a:rPr>
              <a:t>  *RCC_AHBENR |= (1 &lt;&lt; 18);</a:t>
            </a:r>
          </a:p>
          <a:p>
            <a:endParaRPr lang="en-US" dirty="0"/>
          </a:p>
          <a:p>
            <a:r>
              <a:rPr lang="en-US" dirty="0"/>
              <a:t>needed to turn on LED on PB3</a:t>
            </a:r>
          </a:p>
        </p:txBody>
      </p:sp>
    </p:spTree>
    <p:extLst>
      <p:ext uri="{BB962C8B-B14F-4D97-AF65-F5344CB8AC3E}">
        <p14:creationId xmlns:p14="http://schemas.microsoft.com/office/powerpoint/2010/main" val="3268575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Microcontrollers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1295400"/>
            <a:ext cx="8534399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Microprocessors are computers on a chip</a:t>
            </a:r>
          </a:p>
          <a:p>
            <a:r>
              <a:rPr lang="en-US" dirty="0"/>
              <a:t>Microcontrollers are microprocessors with flexible input/output (I/O) peripherals</a:t>
            </a:r>
          </a:p>
          <a:p>
            <a:r>
              <a:rPr lang="en-US" dirty="0"/>
              <a:t>Peripheral examples</a:t>
            </a:r>
          </a:p>
          <a:p>
            <a:pPr lvl="1"/>
            <a:r>
              <a:rPr lang="en-US" dirty="0"/>
              <a:t>General-purpose I/O (GPIO): turn pins ON and OFF</a:t>
            </a:r>
          </a:p>
          <a:p>
            <a:pPr lvl="1"/>
            <a:r>
              <a:rPr lang="en-US" dirty="0"/>
              <a:t>Serial ports</a:t>
            </a:r>
          </a:p>
          <a:p>
            <a:pPr lvl="1"/>
            <a:r>
              <a:rPr lang="en-US" dirty="0"/>
              <a:t>Analog/Digital and Digital/Analog Converters (ADC/DAC)</a:t>
            </a:r>
          </a:p>
          <a:p>
            <a:pPr lvl="1"/>
            <a:r>
              <a:rPr lang="en-US" dirty="0"/>
              <a:t>Timers</a:t>
            </a:r>
          </a:p>
          <a:p>
            <a:pPr lvl="1"/>
            <a:r>
              <a:rPr lang="en-US" dirty="0"/>
              <a:t>Universal Serial Bus</a:t>
            </a:r>
          </a:p>
          <a:p>
            <a:pPr lvl="1"/>
            <a:r>
              <a:rPr lang="en-US" dirty="0"/>
              <a:t>Ethernet</a:t>
            </a:r>
          </a:p>
          <a:p>
            <a:pPr lvl="1"/>
            <a:endParaRPr lang="en-US" dirty="0"/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10516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Generating Delays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63D624-F6CE-0E44-A49C-A4392861E4B7}"/>
              </a:ext>
            </a:extLst>
          </p:cNvPr>
          <p:cNvSpPr/>
          <p:nvPr/>
        </p:nvSpPr>
        <p:spPr>
          <a:xfrm>
            <a:off x="304800" y="1143000"/>
            <a:ext cx="88392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// Delay constant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#define COUNTSPERMS 898 //Counts Per millisecond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 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void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delayLoop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ms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) {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// declare loop counter volatile so it isn't optimized away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//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countsperms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empirically determined such that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//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delayLoop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(100) waits 100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ms</a:t>
            </a:r>
            <a:endParaRPr lang="en-US" dirty="0">
              <a:latin typeface="Andale Mono" charset="0"/>
              <a:ea typeface="Andale Mono" charset="0"/>
              <a:cs typeface="Andale Mono" charset="0"/>
            </a:endParaRP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volatile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int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i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= COUNTSPERMS * 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ms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;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	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  while (</a:t>
            </a:r>
            <a:r>
              <a:rPr lang="en-US" dirty="0" err="1">
                <a:latin typeface="Andale Mono" charset="0"/>
                <a:ea typeface="Andale Mono" charset="0"/>
                <a:cs typeface="Andale Mono" charset="0"/>
              </a:rPr>
              <a:t>i</a:t>
            </a:r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--); // count down time</a:t>
            </a:r>
          </a:p>
          <a:p>
            <a:r>
              <a:rPr lang="en-US" dirty="0">
                <a:latin typeface="Andale Mono" charset="0"/>
                <a:ea typeface="Andale Mono" charset="0"/>
                <a:cs typeface="Andale Mono" charset="0"/>
              </a:rPr>
              <a:t>}</a:t>
            </a:r>
          </a:p>
          <a:p>
            <a:endParaRPr lang="en-US" dirty="0">
              <a:latin typeface="Andale Mono" charset="0"/>
              <a:ea typeface="Andale Mono" charset="0"/>
              <a:cs typeface="Andale Mono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24751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Embedded Systems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0" y="1066800"/>
            <a:ext cx="83058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Microcontrollers are commonly used in embedded systems</a:t>
            </a:r>
          </a:p>
          <a:p>
            <a:r>
              <a:rPr lang="en-US" dirty="0"/>
              <a:t>An embedded system is a system whose user may be unaware there is a computer inside</a:t>
            </a:r>
          </a:p>
          <a:p>
            <a:pPr lvl="1"/>
            <a:r>
              <a:rPr lang="en-US" dirty="0"/>
              <a:t>Microwave oven</a:t>
            </a:r>
          </a:p>
          <a:p>
            <a:pPr lvl="1"/>
            <a:r>
              <a:rPr lang="en-US" dirty="0"/>
              <a:t>Clock/radio</a:t>
            </a:r>
          </a:p>
          <a:p>
            <a:pPr lvl="1"/>
            <a:r>
              <a:rPr lang="en-US" dirty="0"/>
              <a:t>Electronic fuel injection</a:t>
            </a:r>
          </a:p>
          <a:p>
            <a:pPr lvl="1"/>
            <a:r>
              <a:rPr lang="en-US" dirty="0"/>
              <a:t>Annoying toys with batteries for toddlers</a:t>
            </a:r>
          </a:p>
          <a:p>
            <a:pPr lvl="1"/>
            <a:r>
              <a:rPr lang="en-US" dirty="0"/>
              <a:t>Implantable glucose monitor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31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Microcontroller Market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Global Microcontroller market $18.6B in 2018</a:t>
            </a:r>
          </a:p>
          <a:p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Forecast to grow at 9%/year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E093AEA-71AA-C743-8A47-A83CB43CA1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1" y="2463247"/>
            <a:ext cx="4843670" cy="24218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3D637A8-DEC1-C147-B6D8-BFB165FFA6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0518" y="2605881"/>
            <a:ext cx="3810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183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Microcontroller Economics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Highly cost-sensitive market</a:t>
            </a:r>
          </a:p>
          <a:p>
            <a:pPr lvl="1"/>
            <a:r>
              <a:rPr lang="en-US" dirty="0"/>
              <a:t>Often &lt; $0.40; pennies matter</a:t>
            </a:r>
          </a:p>
          <a:p>
            <a:pPr lvl="1"/>
            <a:r>
              <a:rPr lang="en-US" dirty="0"/>
              <a:t>Cheaper than using a cable or a pushrod in a system</a:t>
            </a:r>
          </a:p>
          <a:p>
            <a:pPr lvl="1"/>
            <a:r>
              <a:rPr lang="en-US" dirty="0"/>
              <a:t>A microcontroller integrated on a larger chip can have a manufacturing cost of &lt; $0.01</a:t>
            </a:r>
          </a:p>
          <a:p>
            <a:r>
              <a:rPr lang="en-US" dirty="0"/>
              <a:t>Memory tends to dominate the cost</a:t>
            </a:r>
          </a:p>
          <a:p>
            <a:pPr lvl="1"/>
            <a:r>
              <a:rPr lang="en-US" dirty="0"/>
              <a:t>Select one with no more memory than necessary</a:t>
            </a:r>
          </a:p>
          <a:p>
            <a:r>
              <a:rPr lang="en-US" dirty="0"/>
              <a:t>Classified as 8, 16, 32-bit based on internal bus</a:t>
            </a:r>
          </a:p>
          <a:p>
            <a:pPr lvl="1"/>
            <a:r>
              <a:rPr lang="en-US" dirty="0"/>
              <a:t>1970s vintage 8-bit processors can still be adequate</a:t>
            </a:r>
          </a:p>
          <a:p>
            <a:pPr lvl="1"/>
            <a:r>
              <a:rPr lang="en-US" dirty="0"/>
              <a:t>32-bit processors are faster and more flexible but use more code memory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3786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Microprocessor Architectures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architecture is the native machine language a microprocessor understands.</a:t>
            </a:r>
          </a:p>
          <a:p>
            <a:r>
              <a:rPr lang="en-US" dirty="0"/>
              <a:t>Commercial Examples</a:t>
            </a:r>
          </a:p>
          <a:p>
            <a:pPr lvl="1"/>
            <a:r>
              <a:rPr lang="en-US" dirty="0"/>
              <a:t>ARM</a:t>
            </a:r>
          </a:p>
          <a:p>
            <a:pPr lvl="1"/>
            <a:r>
              <a:rPr lang="en-US" dirty="0"/>
              <a:t>PIC</a:t>
            </a:r>
          </a:p>
          <a:p>
            <a:pPr lvl="1"/>
            <a:r>
              <a:rPr lang="en-US" dirty="0"/>
              <a:t>Intel x86</a:t>
            </a:r>
          </a:p>
          <a:p>
            <a:pPr lvl="1"/>
            <a:r>
              <a:rPr lang="en-US" dirty="0"/>
              <a:t>MIPS</a:t>
            </a:r>
          </a:p>
          <a:p>
            <a:pPr lvl="1"/>
            <a:r>
              <a:rPr lang="en-US" dirty="0"/>
              <a:t>PowerPC</a:t>
            </a:r>
          </a:p>
          <a:p>
            <a:pPr lvl="1"/>
            <a:r>
              <a:rPr lang="en-US" dirty="0"/>
              <a:t>RISC-V</a:t>
            </a:r>
          </a:p>
          <a:p>
            <a:pPr lvl="1"/>
            <a:r>
              <a:rPr lang="en-US" dirty="0"/>
              <a:t>8051</a:t>
            </a:r>
          </a:p>
          <a:p>
            <a:pPr lvl="1"/>
            <a:r>
              <a:rPr lang="en-US" dirty="0"/>
              <a:t>Z80</a:t>
            </a:r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3571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Microcontroller Suppliers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523639-9046-3B4A-A8FE-ABA160943E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6999" y="1149350"/>
            <a:ext cx="5559825" cy="371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769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57200" y="68759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Cortex M-Series Microcontrollers</a:t>
            </a:r>
          </a:p>
        </p:txBody>
      </p:sp>
      <p:sp>
        <p:nvSpPr>
          <p:cNvPr id="4" name="Rectangle 3"/>
          <p:cNvSpPr txBox="1">
            <a:spLocks noChangeArrowheads="1"/>
          </p:cNvSpPr>
          <p:nvPr>
            <p:custDataLst>
              <p:tags r:id="rId1"/>
            </p:custDataLst>
          </p:nvPr>
        </p:nvSpPr>
        <p:spPr>
          <a:xfrm>
            <a:off x="457201" y="1295400"/>
            <a:ext cx="8305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ARM Cortex M-Series microcontrollers are a market leader</a:t>
            </a:r>
          </a:p>
          <a:p>
            <a:pPr lvl="1"/>
            <a:r>
              <a:rPr lang="en-US" dirty="0"/>
              <a:t>Over 90B ARM processors have shipped</a:t>
            </a:r>
          </a:p>
          <a:p>
            <a:pPr lvl="1"/>
            <a:r>
              <a:rPr lang="en-US" dirty="0"/>
              <a:t>Over 75% of humans on Earth use a product with an ARM processor</a:t>
            </a:r>
          </a:p>
          <a:p>
            <a:r>
              <a:rPr lang="en-US" dirty="0"/>
              <a:t>32-bit performance with code density approaching 16-bit</a:t>
            </a:r>
          </a:p>
          <a:p>
            <a:r>
              <a:rPr lang="en-US" dirty="0"/>
              <a:t>Robust ecosystem of chips, boards, compilers, libraries</a:t>
            </a:r>
          </a:p>
          <a:p>
            <a:r>
              <a:rPr lang="en-US" dirty="0"/>
              <a:t>Inexpensive</a:t>
            </a:r>
          </a:p>
          <a:p>
            <a:pPr lvl="1"/>
            <a:r>
              <a:rPr lang="en-US" dirty="0"/>
              <a:t>Many competing suppliers</a:t>
            </a:r>
          </a:p>
          <a:p>
            <a:pPr lvl="1"/>
            <a:endParaRPr lang="en-US" dirty="0"/>
          </a:p>
          <a:p>
            <a:endParaRPr lang="en-US" sz="28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49153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8597</TotalTime>
  <Words>1390</Words>
  <Application>Microsoft Macintosh PowerPoint</Application>
  <PresentationFormat>On-screen Show (4:3)</PresentationFormat>
  <Paragraphs>256</Paragraphs>
  <Slides>30</Slides>
  <Notes>30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0" baseType="lpstr">
      <vt:lpstr>ＭＳ Ｐゴシック</vt:lpstr>
      <vt:lpstr>Andale Mono</vt:lpstr>
      <vt:lpstr>Arial</vt:lpstr>
      <vt:lpstr>Arial Black</vt:lpstr>
      <vt:lpstr>Calibri</vt:lpstr>
      <vt:lpstr>Calibri Light</vt:lpstr>
      <vt:lpstr>Courier New</vt:lpstr>
      <vt:lpstr>Times New Roman</vt:lpstr>
      <vt:lpstr>Wingdings</vt:lpstr>
      <vt:lpstr>Office Theme</vt:lpstr>
      <vt:lpstr>Lecture 14:  Microcontrollers &amp; Memory-Mapped I/O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14:  Microcontrollers &amp; Memory-Mapped I/O</dc:title>
  <dc:creator>Microsoft Office User</dc:creator>
  <cp:lastModifiedBy>Microsoft Office User</cp:lastModifiedBy>
  <cp:revision>36</cp:revision>
  <dcterms:created xsi:type="dcterms:W3CDTF">2019-10-23T14:25:17Z</dcterms:created>
  <dcterms:modified xsi:type="dcterms:W3CDTF">2019-11-05T13:54:42Z</dcterms:modified>
</cp:coreProperties>
</file>