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384" r:id="rId2"/>
    <p:sldId id="257" r:id="rId3"/>
    <p:sldId id="385" r:id="rId4"/>
    <p:sldId id="387" r:id="rId5"/>
    <p:sldId id="386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9" r:id="rId24"/>
    <p:sldId id="414" r:id="rId25"/>
    <p:sldId id="410" r:id="rId26"/>
    <p:sldId id="411" r:id="rId27"/>
    <p:sldId id="405" r:id="rId28"/>
    <p:sldId id="412" r:id="rId29"/>
    <p:sldId id="413" r:id="rId30"/>
    <p:sldId id="415" r:id="rId31"/>
    <p:sldId id="406" r:id="rId32"/>
    <p:sldId id="416" r:id="rId33"/>
    <p:sldId id="407" r:id="rId34"/>
    <p:sldId id="408" r:id="rId35"/>
    <p:sldId id="4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D153-BCCB-934A-9568-F643F3F6F0BD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959E-9518-964F-84CE-390CC4E8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71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7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7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2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0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55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3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9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0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3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7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3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1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1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8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5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3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3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3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8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3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3B35-55D0-AE47-90B8-E2A161A8001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hyperlink" Target="mailto:David_Harris@hmc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hyperlink" Target="mailto:David_Harris@hmc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12: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 Programming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Primitive Data Types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F8A0F-71B8-D94C-9239-0419068F41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1232"/>
            <a:ext cx="8458201" cy="467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22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89F00-861D-F141-8DA5-625D50037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6511837" cy="528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ASCII Table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4A070-27BF-F04B-8902-C6835B8D62E5}"/>
              </a:ext>
            </a:extLst>
          </p:cNvPr>
          <p:cNvSpPr/>
          <p:nvPr/>
        </p:nvSpPr>
        <p:spPr>
          <a:xfrm>
            <a:off x="5105400" y="5410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File:ASCII-Table.svg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073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Curly braces {} enclose the body of the function, which may contain zero or more statements</a:t>
            </a:r>
          </a:p>
          <a:p>
            <a:r>
              <a:rPr lang="en-US" dirty="0"/>
              <a:t>A function can return (or output) at most one value</a:t>
            </a:r>
          </a:p>
          <a:p>
            <a:r>
              <a:rPr lang="en-US" dirty="0"/>
              <a:t>The type of returned value is declared in the function declaration</a:t>
            </a:r>
          </a:p>
          <a:p>
            <a:r>
              <a:rPr lang="en-US" dirty="0"/>
              <a:t>The return statement indicates the value that the function should return to its caller</a:t>
            </a:r>
          </a:p>
          <a:p>
            <a:r>
              <a:rPr lang="en-US" dirty="0"/>
              <a:t>A function can receive inputs</a:t>
            </a:r>
          </a:p>
          <a:p>
            <a:r>
              <a:rPr lang="en-US" dirty="0"/>
              <a:t>The type of the inputs is declared in the function declaration</a:t>
            </a:r>
          </a:p>
          <a:p>
            <a:r>
              <a:rPr lang="en-US" dirty="0"/>
              <a:t>Functions pass variables by </a:t>
            </a:r>
            <a:r>
              <a:rPr lang="en-US" i="1" dirty="0"/>
              <a:t>value</a:t>
            </a:r>
            <a:r>
              <a:rPr lang="en-US" dirty="0"/>
              <a:t> not </a:t>
            </a:r>
            <a:r>
              <a:rPr lang="en-US" i="1" dirty="0"/>
              <a:t>reference</a:t>
            </a:r>
            <a:endParaRPr lang="en-US" dirty="0"/>
          </a:p>
          <a:p>
            <a:r>
              <a:rPr lang="en-US" dirty="0"/>
              <a:t>A function must be either declared BEFORE it is used or a function prototype declared BEFORE it is used</a:t>
            </a:r>
          </a:p>
        </p:txBody>
      </p:sp>
    </p:spTree>
    <p:extLst>
      <p:ext uri="{BB962C8B-B14F-4D97-AF65-F5344CB8AC3E}">
        <p14:creationId xmlns:p14="http://schemas.microsoft.com/office/powerpoint/2010/main" val="401536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// Return the sum of the three input variables</a:t>
            </a:r>
          </a:p>
          <a:p>
            <a:pPr marL="0" indent="0">
              <a:buNone/>
            </a:pPr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sum3(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a,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b,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c) { </a:t>
            </a:r>
          </a:p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result = a + b + c; </a:t>
            </a:r>
          </a:p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return result;</a:t>
            </a:r>
          </a:p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88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Prototypes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sum3example.c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David_Harris@hmc.edu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22 October 2019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Prototypes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sum3(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 // needed because sum3 is called before declared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main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answer;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answer = sum3(6, 7, 8);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other functions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prototype not needed if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thsse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were moved before main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sum3(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a, 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b, 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result = a + b + c; 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return result;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394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Prototypes are Sometimes Unavoidable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Prototypes needed for f1 and/or f2 because they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can’t both be declared before each other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f2(n-1) + 1;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f1(n-1)*2;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answer;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answer = f1(5);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292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Includes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function prototypes for the standard libraries are included at the top of a file with the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</a:t>
            </a:r>
            <a:r>
              <a:rPr lang="en-US" dirty="0"/>
              <a:t>directive: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stdio.h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  </a:t>
            </a:r>
            <a:r>
              <a:rPr lang="en-US" dirty="0"/>
              <a:t>or   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math.h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 </a:t>
            </a:r>
          </a:p>
          <a:p>
            <a:endParaRPr lang="en-US" dirty="0"/>
          </a:p>
          <a:p>
            <a:r>
              <a:rPr lang="en-US" dirty="0"/>
              <a:t>Your own function prototypes (or anything else you want to include) is done with quotes instead of brackets for relative or absolute path: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"other/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myFuncs.h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"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7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(True/False) in C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variable or expression is considered FALSE if its value is 0</a:t>
            </a:r>
          </a:p>
          <a:p>
            <a:r>
              <a:rPr lang="en-US" sz="2800" dirty="0"/>
              <a:t>A variable is considered TRUE if it has any other value</a:t>
            </a:r>
          </a:p>
          <a:p>
            <a:pPr lvl="1"/>
            <a:r>
              <a:rPr lang="en-US" sz="2400" dirty="0"/>
              <a:t>1, 42, and -1 are all TRUE for C</a:t>
            </a:r>
          </a:p>
          <a:p>
            <a:r>
              <a:rPr lang="en-US" sz="2800" dirty="0"/>
              <a:t>Logical operators assign FALSE as 0 and TRUE as 1</a:t>
            </a:r>
          </a:p>
        </p:txBody>
      </p:sp>
    </p:spTree>
    <p:extLst>
      <p:ext uri="{BB962C8B-B14F-4D97-AF65-F5344CB8AC3E}">
        <p14:creationId xmlns:p14="http://schemas.microsoft.com/office/powerpoint/2010/main" val="128307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and Precedence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110B-9D0E-304D-994D-B77B65F2B35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8" b="50536"/>
          <a:stretch/>
        </p:blipFill>
        <p:spPr bwMode="auto">
          <a:xfrm>
            <a:off x="43125" y="1070854"/>
            <a:ext cx="9133952" cy="475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7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A157C-447F-2E48-B5AC-FF350DED5F4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49464"/>
          <a:stretch/>
        </p:blipFill>
        <p:spPr bwMode="auto">
          <a:xfrm>
            <a:off x="48300" y="1124474"/>
            <a:ext cx="9123601" cy="486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99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12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</a:t>
            </a:r>
          </a:p>
          <a:p>
            <a:r>
              <a:rPr lang="en-US" dirty="0"/>
              <a:t>Programming Constructs</a:t>
            </a:r>
          </a:p>
          <a:p>
            <a:pPr lvl="1"/>
            <a:r>
              <a:rPr lang="en-US" dirty="0"/>
              <a:t>Comments</a:t>
            </a:r>
          </a:p>
          <a:p>
            <a:pPr lvl="1"/>
            <a:r>
              <a:rPr lang="en-US" dirty="0"/>
              <a:t>Constants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Primitive Data Types</a:t>
            </a:r>
          </a:p>
          <a:p>
            <a:pPr lvl="1"/>
            <a:r>
              <a:rPr lang="en-US" dirty="0"/>
              <a:t>Function Calls</a:t>
            </a:r>
          </a:p>
          <a:p>
            <a:pPr lvl="1"/>
            <a:r>
              <a:rPr lang="en-US" dirty="0"/>
              <a:t>Operators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Loops</a:t>
            </a:r>
          </a:p>
          <a:p>
            <a:pPr lvl="1"/>
            <a:r>
              <a:rPr lang="en-US" dirty="0"/>
              <a:t>Arrays and Strings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6C12-173A-4C40-8FA5-A4399583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96649"/>
            <a:ext cx="1600200" cy="42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5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B1B8F-F3B7-4C4C-B110-1BF0C360D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13583" r="7089" b="64439"/>
          <a:stretch/>
        </p:blipFill>
        <p:spPr>
          <a:xfrm>
            <a:off x="-228600" y="1066800"/>
            <a:ext cx="9372600" cy="31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A7A8-6F3F-E643-8EA0-D1D3333F0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35561" r="7689" b="35574"/>
          <a:stretch/>
        </p:blipFill>
        <p:spPr>
          <a:xfrm>
            <a:off x="304800" y="1143000"/>
            <a:ext cx="877421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Flow Statements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914400"/>
            <a:ext cx="82995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if (expression)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statement; </a:t>
            </a:r>
          </a:p>
          <a:p>
            <a:endParaRPr lang="en-US" sz="2000" dirty="0"/>
          </a:p>
          <a:p>
            <a:r>
              <a:rPr lang="en-US" sz="2000" dirty="0"/>
              <a:t>if/else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if (expression)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statement1; 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else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statement2;</a:t>
            </a:r>
          </a:p>
          <a:p>
            <a:pPr lvl="1"/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/>
              <a:t>switch/case</a:t>
            </a:r>
            <a:endParaRPr lang="en-US" sz="1400" dirty="0"/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switch (variable) {</a:t>
            </a:r>
            <a:br>
              <a:rPr lang="en-US" sz="16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case (expression1): statement1; break;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case (expression2): statement2; break;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case (expression3): statement3; break;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default: statement4;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</a:t>
            </a:r>
          </a:p>
          <a:p>
            <a:endParaRPr lang="en-US" sz="1400" dirty="0"/>
          </a:p>
          <a:p>
            <a:r>
              <a:rPr lang="en-US" sz="2000" dirty="0"/>
              <a:t>Don’t forget “break” or “default”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747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(n &lt;= 1) return 1;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1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Compound Statements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a statement has more than one line, enclose it in {}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(answer == 42)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ultimateQuesiton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hitchhikersGuide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9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If/else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(n &lt;= 1) return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else        return fact(n-1);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91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Case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switch (state) {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(0): if (ta) state = 0; else state = 1;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(1): state = 2;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(2): if (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tb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 state = 2; else state = 3;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(3): state = 0;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default:  state = 0;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49162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Loops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09891-678F-3C4E-9C76-BFA2625BD561}"/>
              </a:ext>
            </a:extLst>
          </p:cNvPr>
          <p:cNvSpPr/>
          <p:nvPr/>
        </p:nvSpPr>
        <p:spPr>
          <a:xfrm>
            <a:off x="457200" y="11430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while (condition)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statement;</a:t>
            </a:r>
          </a:p>
          <a:p>
            <a:endParaRPr lang="en-US" dirty="0"/>
          </a:p>
          <a:p>
            <a:r>
              <a:rPr lang="en-US" dirty="0"/>
              <a:t>do/while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do {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statement;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 while (condition); </a:t>
            </a:r>
          </a:p>
          <a:p>
            <a:pPr lvl="1"/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/>
              <a:t>for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for (initialization; condition; loop operation)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statement;</a:t>
            </a:r>
          </a:p>
          <a:p>
            <a:pPr lvl="1"/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70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While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while (n &gt; 1)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n; // or write result *= n;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n = n – 1;           // or write n—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 Alternative code is shorter but less clear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while (n &gt; 1) result *= n--;</a:t>
            </a:r>
          </a:p>
        </p:txBody>
      </p:sp>
    </p:spTree>
    <p:extLst>
      <p:ext uri="{BB962C8B-B14F-4D97-AF65-F5344CB8AC3E}">
        <p14:creationId xmlns:p14="http://schemas.microsoft.com/office/powerpoint/2010/main" val="161181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Do/while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do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*= n;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 while (n-- &gt; 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 always executes the statement at least once.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Longer and not preferred for this example</a:t>
            </a:r>
          </a:p>
        </p:txBody>
      </p:sp>
    </p:spTree>
    <p:extLst>
      <p:ext uri="{BB962C8B-B14F-4D97-AF65-F5344CB8AC3E}">
        <p14:creationId xmlns:p14="http://schemas.microsoft.com/office/powerpoint/2010/main" val="122969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785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 programming language developed at Bell Labs around 1973</a:t>
            </a:r>
          </a:p>
          <a:p>
            <a:r>
              <a:rPr lang="en-US" dirty="0"/>
              <a:t>Capable of controlling a computer to do nearly anything, including directly interacting with the hardware</a:t>
            </a:r>
          </a:p>
          <a:p>
            <a:r>
              <a:rPr lang="en-US" dirty="0"/>
              <a:t>Suitable for generating high performance code</a:t>
            </a:r>
          </a:p>
          <a:p>
            <a:r>
              <a:rPr lang="en-US" dirty="0"/>
              <a:t>Relatively easy to use</a:t>
            </a:r>
          </a:p>
          <a:p>
            <a:r>
              <a:rPr lang="en-US" dirty="0"/>
              <a:t>Available from supercomputers to microcontrollers</a:t>
            </a:r>
          </a:p>
          <a:p>
            <a:r>
              <a:rPr lang="en-US" dirty="0"/>
              <a:t>Closely related to other important languages including C++, C#, Objective C, Java, Arduino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66800"/>
            <a:ext cx="82995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*= I;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First do initialization (I =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check condition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&lt;=n)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satisfied, do body (result *=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do loop operation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++)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repeat from checking condition</a:t>
            </a:r>
          </a:p>
        </p:txBody>
      </p:sp>
    </p:spTree>
    <p:extLst>
      <p:ext uri="{BB962C8B-B14F-4D97-AF65-F5344CB8AC3E}">
        <p14:creationId xmlns:p14="http://schemas.microsoft.com/office/powerpoint/2010/main" val="92232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Types: Arrays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Array contains multiple elements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float accel[3];</a:t>
            </a:r>
          </a:p>
          <a:p>
            <a:r>
              <a:rPr lang="en-US" dirty="0"/>
              <a:t>The elements are numbered from 0 to N−1, where N is the length of the array</a:t>
            </a:r>
          </a:p>
          <a:p>
            <a:r>
              <a:rPr lang="en-US" dirty="0"/>
              <a:t>Initialize your arrays. </a:t>
            </a:r>
          </a:p>
          <a:p>
            <a:pPr lvl="1"/>
            <a:r>
              <a:rPr lang="en-US" dirty="0"/>
              <a:t>An uninitialized array can contain anything</a:t>
            </a:r>
          </a:p>
          <a:p>
            <a:r>
              <a:rPr lang="en-US" dirty="0"/>
              <a:t>Arrays can be multidimensional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#define NUMSTUDENTS 120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#define NUMLABS 11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grades[NUMSTUDENTS][NUMLABS];</a:t>
            </a:r>
          </a:p>
        </p:txBody>
      </p:sp>
    </p:spTree>
    <p:extLst>
      <p:ext uri="{BB962C8B-B14F-4D97-AF65-F5344CB8AC3E}">
        <p14:creationId xmlns:p14="http://schemas.microsoft.com/office/powerpoint/2010/main" val="212203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double mag(double v[3])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sqrt(v[0]*v[0] + v[1]*v[1] + v[2]*v[2]);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704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Types: Strings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string is an array of characters</a:t>
            </a:r>
          </a:p>
          <a:p>
            <a:r>
              <a:rPr lang="en-US" sz="2800" dirty="0"/>
              <a:t>Last entry is zero to indicate end (”NULL terminated”)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name[20] = "BOB";</a:t>
            </a:r>
            <a:endParaRPr lang="en-US" sz="2800" dirty="0"/>
          </a:p>
          <a:p>
            <a:pPr marL="514350" indent="-457200"/>
            <a:r>
              <a:rPr lang="en-US" sz="2800" dirty="0"/>
              <a:t>Stored as:</a:t>
            </a:r>
          </a:p>
          <a:p>
            <a:pPr marL="57150" indent="0">
              <a:buNone/>
            </a:pPr>
            <a:r>
              <a:rPr lang="en-US" sz="2800" dirty="0"/>
              <a:t>	</a:t>
            </a:r>
            <a:r>
              <a:rPr lang="en-US" sz="2400" dirty="0"/>
              <a:t>name[0] = 66; // ASCII value for B</a:t>
            </a:r>
          </a:p>
          <a:p>
            <a:pPr marL="57150" indent="0">
              <a:buNone/>
            </a:pPr>
            <a:r>
              <a:rPr lang="en-US" sz="2400" dirty="0"/>
              <a:t>	name[1] = 79; // ASCII value for O</a:t>
            </a:r>
          </a:p>
          <a:p>
            <a:pPr marL="57150" indent="0">
              <a:buNone/>
            </a:pPr>
            <a:r>
              <a:rPr lang="en-US" sz="2400" dirty="0"/>
              <a:t>	name[2] = 66; // ASCII value for B</a:t>
            </a:r>
          </a:p>
          <a:p>
            <a:pPr marL="57150" indent="0">
              <a:buNone/>
            </a:pPr>
            <a:r>
              <a:rPr lang="en-US" sz="2400" dirty="0"/>
              <a:t>	name[3] = 0;   // NULL termination</a:t>
            </a:r>
          </a:p>
          <a:p>
            <a:pPr marL="57150" indent="0">
              <a:buNone/>
            </a:pPr>
            <a:r>
              <a:rPr lang="en-US" sz="2400" dirty="0"/>
              <a:t>	other entries are junk, ignored</a:t>
            </a:r>
          </a:p>
          <a:p>
            <a:pPr marL="5715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132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Examples: String Handling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MAXLEN 80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MAXLEN)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[], 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do {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++] &amp;&amp;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 MAXLEN);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4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Examples: Using Strings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295400"/>
            <a:ext cx="8991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MAXLEN 80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name[80];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c;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(name, "BOB"); // copy BOB into name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(name);  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 = name[1];         // c = 'O' (79)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062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 is Libertarian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785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Lets you do just about anything</a:t>
            </a:r>
          </a:p>
          <a:p>
            <a:r>
              <a:rPr lang="en-US" dirty="0"/>
              <a:t>Interacts directly with the hardware</a:t>
            </a:r>
          </a:p>
          <a:p>
            <a:r>
              <a:rPr lang="en-US" dirty="0"/>
              <a:t>Does NOT protect you from your own stupidity</a:t>
            </a:r>
          </a:p>
          <a:p>
            <a:r>
              <a:rPr lang="en-US" dirty="0"/>
              <a:t>Assumes YOU know the size of arrays and variables</a:t>
            </a:r>
          </a:p>
          <a:p>
            <a:r>
              <a:rPr lang="en-US" dirty="0"/>
              <a:t>Unless sandboxed will write ANYWHERE in memory</a:t>
            </a:r>
          </a:p>
        </p:txBody>
      </p:sp>
    </p:spTree>
    <p:extLst>
      <p:ext uri="{BB962C8B-B14F-4D97-AF65-F5344CB8AC3E}">
        <p14:creationId xmlns:p14="http://schemas.microsoft.com/office/powerpoint/2010/main" val="233007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404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factorial.c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David_Harris@hmc.edu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 October 2019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 (n &lt;= 1) return 1;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else return n*fact(n-1);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result = fact(4);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0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Steps to C Programming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785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Write code</a:t>
            </a:r>
          </a:p>
          <a:p>
            <a:r>
              <a:rPr lang="en-US" dirty="0"/>
              <a:t>Compile code</a:t>
            </a:r>
          </a:p>
          <a:p>
            <a:r>
              <a:rPr lang="en-US" dirty="0"/>
              <a:t>Execute code</a:t>
            </a:r>
          </a:p>
          <a:p>
            <a:r>
              <a:rPr lang="en-US" dirty="0"/>
              <a:t>Debug code</a:t>
            </a:r>
          </a:p>
        </p:txBody>
      </p:sp>
    </p:spTree>
    <p:extLst>
      <p:ext uri="{BB962C8B-B14F-4D97-AF65-F5344CB8AC3E}">
        <p14:creationId xmlns:p14="http://schemas.microsoft.com/office/powerpoint/2010/main" val="388878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Single-line comments begin with “//” and continue to the end of the line.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x += 2; //This is a single-line comment.</a:t>
            </a:r>
          </a:p>
          <a:p>
            <a:endParaRPr lang="en-US" dirty="0"/>
          </a:p>
          <a:p>
            <a:r>
              <a:rPr lang="en-US" dirty="0"/>
              <a:t>Multi-line comments begin with “/*” end with “*/”.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/* You can hide or disable a section of code such as this block with a multi-line comment 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x = bob ? x : y;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y -= 5;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*/</a:t>
            </a:r>
          </a:p>
        </p:txBody>
      </p:sp>
    </p:spTree>
    <p:extLst>
      <p:ext uri="{BB962C8B-B14F-4D97-AF65-F5344CB8AC3E}">
        <p14:creationId xmlns:p14="http://schemas.microsoft.com/office/powerpoint/2010/main" val="342940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Constants, Defines, or Macros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Constants are named using the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</a:t>
            </a:r>
            <a:r>
              <a:rPr lang="en-US" dirty="0"/>
              <a:t> directive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MAXGUESSES 5 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PI 3.14159</a:t>
            </a:r>
          </a:p>
          <a:p>
            <a:r>
              <a:rPr lang="en-US" dirty="0"/>
              <a:t>The # indicates that this line in the program will be handled by the preprocessor.</a:t>
            </a:r>
          </a:p>
          <a:p>
            <a:r>
              <a:rPr lang="en-US" dirty="0"/>
              <a:t>Before compilation, the preprocessor replaces each occurrence of the identifier MAXGUESSES in the program with 5.</a:t>
            </a:r>
          </a:p>
          <a:p>
            <a:r>
              <a:rPr lang="en-US" dirty="0"/>
              <a:t>By convention,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</a:t>
            </a:r>
            <a:r>
              <a:rPr lang="en-US" dirty="0"/>
              <a:t>lines are located at the top of the file and identifiers are written in all capital letters. </a:t>
            </a:r>
          </a:p>
        </p:txBody>
      </p:sp>
    </p:spTree>
    <p:extLst>
      <p:ext uri="{BB962C8B-B14F-4D97-AF65-F5344CB8AC3E}">
        <p14:creationId xmlns:p14="http://schemas.microsoft.com/office/powerpoint/2010/main" val="89152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Global and Local Variables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Global variables often lead to hard-to-debug code and should be avoided</a:t>
            </a:r>
          </a:p>
          <a:p>
            <a:r>
              <a:rPr lang="en-US" dirty="0"/>
              <a:t>Global variables are declared outside of any function</a:t>
            </a:r>
          </a:p>
          <a:p>
            <a:r>
              <a:rPr lang="en-US" dirty="0"/>
              <a:t>Local variables are declared inside a function</a:t>
            </a:r>
          </a:p>
          <a:p>
            <a:r>
              <a:rPr lang="en-US" dirty="0"/>
              <a:t>Local variables should be your go-to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27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1370</Words>
  <Application>Microsoft Macintosh PowerPoint</Application>
  <PresentationFormat>On-screen Show (4:3)</PresentationFormat>
  <Paragraphs>330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Andale Mono</vt:lpstr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Lecture 12:  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 C Programming</dc:title>
  <dc:creator>Microsoft Office User</dc:creator>
  <cp:lastModifiedBy>Microsoft Office User</cp:lastModifiedBy>
  <cp:revision>8</cp:revision>
  <dcterms:created xsi:type="dcterms:W3CDTF">2019-10-23T14:16:14Z</dcterms:created>
  <dcterms:modified xsi:type="dcterms:W3CDTF">2019-10-23T14:31:30Z</dcterms:modified>
</cp:coreProperties>
</file>