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7.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2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4.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6.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8.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3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40.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2.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4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4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45.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4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47.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48.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4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50.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51.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5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53.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84" r:id="rId2"/>
    <p:sldId id="257" r:id="rId3"/>
    <p:sldId id="315" r:id="rId4"/>
    <p:sldId id="416" r:id="rId5"/>
    <p:sldId id="417" r:id="rId6"/>
    <p:sldId id="418" r:id="rId7"/>
    <p:sldId id="415" r:id="rId8"/>
    <p:sldId id="316" r:id="rId9"/>
    <p:sldId id="317" r:id="rId10"/>
    <p:sldId id="419" r:id="rId11"/>
    <p:sldId id="318" r:id="rId12"/>
    <p:sldId id="319" r:id="rId13"/>
    <p:sldId id="320" r:id="rId14"/>
    <p:sldId id="321" r:id="rId15"/>
    <p:sldId id="36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421" r:id="rId29"/>
    <p:sldId id="335" r:id="rId30"/>
    <p:sldId id="336" r:id="rId31"/>
    <p:sldId id="337" r:id="rId32"/>
    <p:sldId id="363" r:id="rId33"/>
    <p:sldId id="339" r:id="rId34"/>
    <p:sldId id="340" r:id="rId35"/>
    <p:sldId id="364" r:id="rId36"/>
    <p:sldId id="341" r:id="rId37"/>
    <p:sldId id="342" r:id="rId38"/>
    <p:sldId id="343" r:id="rId39"/>
    <p:sldId id="344" r:id="rId40"/>
    <p:sldId id="422" r:id="rId41"/>
    <p:sldId id="345" r:id="rId42"/>
    <p:sldId id="346" r:id="rId43"/>
    <p:sldId id="347" r:id="rId44"/>
    <p:sldId id="348" r:id="rId45"/>
    <p:sldId id="349" r:id="rId46"/>
    <p:sldId id="350" r:id="rId47"/>
    <p:sldId id="351" r:id="rId48"/>
    <p:sldId id="352" r:id="rId49"/>
    <p:sldId id="353" r:id="rId50"/>
    <p:sldId id="365" r:id="rId51"/>
    <p:sldId id="420" r:id="rId52"/>
    <p:sldId id="423" r:id="rId53"/>
    <p:sldId id="424" r:id="rId54"/>
    <p:sldId id="355" r:id="rId5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8" autoAdjust="0"/>
    <p:restoredTop sz="90909" autoAdjust="0"/>
  </p:normalViewPr>
  <p:slideViewPr>
    <p:cSldViewPr>
      <p:cViewPr varScale="1">
        <p:scale>
          <a:sx n="98" d="100"/>
          <a:sy n="98" d="100"/>
        </p:scale>
        <p:origin x="776"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D358DC7-2DB0-F743-B206-666BD2CB356D}" type="datetimeFigureOut">
              <a:rPr lang="en-US" smtClean="0"/>
              <a:t>9/16/19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1EB4F19-52D0-CA4D-A6ED-ADA89533F699}" type="slidenum">
              <a:rPr lang="en-US" smtClean="0"/>
              <a:t>‹#›</a:t>
            </a:fld>
            <a:endParaRPr lang="en-US"/>
          </a:p>
        </p:txBody>
      </p:sp>
    </p:spTree>
    <p:extLst>
      <p:ext uri="{BB962C8B-B14F-4D97-AF65-F5344CB8AC3E}">
        <p14:creationId xmlns:p14="http://schemas.microsoft.com/office/powerpoint/2010/main" val="213643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ABD5E47-F045-4C01-A154-66E3997AD169}" type="datetimeFigureOut">
              <a:rPr lang="en-US" smtClean="0"/>
              <a:t>9/16/19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2E1503E-EACF-3142-AD1F-7CBD8573E1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20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207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207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207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DB4F368-4724-3841-AF0B-812A139452A8}" type="slidenum">
              <a:rPr lang="en-US" altLang="en-US" sz="1200"/>
              <a:pPr eaLnBrk="1" hangingPunct="1"/>
              <a:t>1</a:t>
            </a:fld>
            <a:endParaRPr lang="en-US" altLang="en-US" sz="1200"/>
          </a:p>
        </p:txBody>
      </p:sp>
      <p:sp>
        <p:nvSpPr>
          <p:cNvPr id="16386" name="Rectangle 2">
            <a:extLst>
              <a:ext uri="{FF2B5EF4-FFF2-40B4-BE49-F238E27FC236}">
                <a16:creationId xmlns:a16="http://schemas.microsoft.com/office/drawing/2014/main" id="{3F3080A3-914E-214E-94F9-BAD243FFF55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265B9C15-9878-DC40-B9B9-8BA996DE78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52145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10</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153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DFE8A-59B2-404B-9C54-ABC234F7C21A}" type="slidenum">
              <a:rPr lang="en-US"/>
              <a:pPr/>
              <a:t>11</a:t>
            </a:fld>
            <a:endParaRPr lang="en-US"/>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108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6B225-9BA0-4D81-A673-25BAA900EFB3}" type="slidenum">
              <a:rPr lang="en-US"/>
              <a:pPr/>
              <a:t>12</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588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A17D2-8124-4E02-9AB8-6E3B46DD299A}" type="slidenum">
              <a:rPr lang="en-US"/>
              <a:pPr/>
              <a:t>13</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285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B5CE3-F338-4CE5-80A6-E610D201E598}" type="slidenum">
              <a:rPr lang="en-US"/>
              <a:pPr/>
              <a:t>14</a:t>
            </a:fld>
            <a:endParaRPr 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3490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15</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140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16</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882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EE5B8-3213-4D7F-82B5-4AD46421790A}" type="slidenum">
              <a:rPr lang="en-US"/>
              <a:pPr/>
              <a:t>17</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2617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137F3-3757-4E0E-9FBA-19E0766179D6}" type="slidenum">
              <a:rPr lang="en-US"/>
              <a:pPr/>
              <a:t>18</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3879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EE72-9E01-4B50-9708-723A79C0A277}" type="slidenum">
              <a:rPr lang="en-US"/>
              <a:pPr/>
              <a:t>19</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996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E107E65D-A422-4C30-B3F0-AE1AD199FA59}" type="slidenum">
              <a:rPr lang="en-US" sz="1200">
                <a:latin typeface="Times New Roman" pitchFamily="18" charset="0"/>
              </a:rPr>
              <a:pPr eaLnBrk="1" hangingPunct="1"/>
              <a:t>2</a:t>
            </a:fld>
            <a:endParaRPr lang="en-US" sz="120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45016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63777-7DFA-44EC-9609-B6BFC825C739}" type="slidenum">
              <a:rPr lang="en-US"/>
              <a:pPr/>
              <a:t>20</a:t>
            </a:fld>
            <a:endParaRPr lang="en-US"/>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432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BFE4F-8561-448B-915C-4E5FC6C9C108}" type="slidenum">
              <a:rPr lang="en-US"/>
              <a:pPr/>
              <a:t>21</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8662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A63FA-4A2B-45B4-B397-105B885D876B}" type="slidenum">
              <a:rPr lang="en-US"/>
              <a:pPr/>
              <a:t>22</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650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315AE-C12C-42FD-8E59-7B2ACF03AFB8}" type="slidenum">
              <a:rPr lang="en-US"/>
              <a:pPr/>
              <a:t>23</a:t>
            </a:fld>
            <a:endParaRPr lang="en-US"/>
          </a:p>
        </p:txBody>
      </p:sp>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6958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81F28-0BDC-4D50-B348-C50F71506836}" type="slidenum">
              <a:rPr lang="en-US"/>
              <a:pPr/>
              <a:t>24</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7601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7ED7E-2EA9-4B3C-9F39-A8E9AFB3D200}" type="slidenum">
              <a:rPr lang="en-US"/>
              <a:pPr/>
              <a:t>25</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613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9D5FA-B6D3-43D4-8DB1-C8D77CE930CF}" type="slidenum">
              <a:rPr lang="en-US"/>
              <a:pPr/>
              <a:t>26</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7094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784FA-4DD1-41D4-A90A-6937309F07FB}" type="slidenum">
              <a:rPr lang="en-US"/>
              <a:pPr/>
              <a:t>27</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4338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9C3-B713-47A7-B7E7-DD4097FA3ECB}" type="slidenum">
              <a:rPr lang="en-US"/>
              <a:pPr/>
              <a:t>28</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5366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9C3-B713-47A7-B7E7-DD4097FA3ECB}" type="slidenum">
              <a:rPr lang="en-US"/>
              <a:pPr/>
              <a:t>29</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949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3</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476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13BD-61BE-4C1F-8A4C-D8B3BE4390B3}" type="slidenum">
              <a:rPr lang="en-US"/>
              <a:pPr/>
              <a:t>30</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106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601C5-5610-4FDE-8125-40A5E2156B1D}" type="slidenum">
              <a:rPr lang="en-US"/>
              <a:pPr/>
              <a:t>31</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4334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32</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3363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33</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4695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F6704-BE68-4F83-859F-46AFB63E3AE7}" type="slidenum">
              <a:rPr lang="en-US"/>
              <a:pPr/>
              <a:t>34</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6827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35</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0698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36</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4629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E4182-C7B3-4535-944D-C2A14EFC6F22}" type="slidenum">
              <a:rPr lang="en-US"/>
              <a:pPr/>
              <a:t>37</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0112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925A9-A169-48A9-9DC1-FCDF87C9028D}" type="slidenum">
              <a:rPr lang="en-US"/>
              <a:pPr/>
              <a:t>38</a:t>
            </a:fld>
            <a:endParaRPr lang="en-US"/>
          </a:p>
        </p:txBody>
      </p:sp>
      <p:sp>
        <p:nvSpPr>
          <p:cNvPr id="1108994" name="Rectangle 2"/>
          <p:cNvSpPr>
            <a:spLocks noGrp="1" noRot="1" noChangeAspect="1" noChangeArrowheads="1" noTextEdit="1"/>
          </p:cNvSpPr>
          <p:nvPr>
            <p:ph type="sldImg"/>
          </p:nvPr>
        </p:nvSpPr>
        <p:spPr>
          <a:ln/>
        </p:spPr>
      </p:sp>
      <p:sp>
        <p:nvSpPr>
          <p:cNvPr id="1108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0248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C0CD6-59ED-4C52-B97E-038A0BB5CA1C}" type="slidenum">
              <a:rPr lang="en-US"/>
              <a:pPr/>
              <a:t>39</a:t>
            </a:fld>
            <a:endParaRPr lang="en-US"/>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917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4</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4151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C0CD6-59ED-4C52-B97E-038A0BB5CA1C}" type="slidenum">
              <a:rPr lang="en-US"/>
              <a:pPr/>
              <a:t>40</a:t>
            </a:fld>
            <a:endParaRPr lang="en-US"/>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9335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87190-899B-4EE7-962C-D711EB0F34E5}" type="slidenum">
              <a:rPr lang="en-US"/>
              <a:pPr/>
              <a:t>41</a:t>
            </a:fld>
            <a:endParaRPr lang="en-US"/>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401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61C4C-0C8B-40D1-916D-005C2252EB8B}" type="slidenum">
              <a:rPr lang="en-US"/>
              <a:pPr/>
              <a:t>42</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3171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60BE5-F6AC-4694-9B80-074544A4EE49}" type="slidenum">
              <a:rPr lang="en-US"/>
              <a:pPr/>
              <a:t>43</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7564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E4A05-ACAA-4EDE-858B-3582F38803B5}" type="slidenum">
              <a:rPr lang="en-US"/>
              <a:pPr/>
              <a:t>44</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800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2017A-8B53-46AD-BAFE-552B098EF027}" type="slidenum">
              <a:rPr lang="en-US"/>
              <a:pPr/>
              <a:t>45</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8608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FA9A2-97C6-4734-B8BB-7FBEF9A520F2}" type="slidenum">
              <a:rPr lang="en-US"/>
              <a:pPr/>
              <a:t>46</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7771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82D40-482A-465C-8204-6CADB7A178FA}" type="slidenum">
              <a:rPr lang="en-US"/>
              <a:pPr/>
              <a:t>47</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95168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7ABEC-4739-4952-B805-9E7C626D4E63}" type="slidenum">
              <a:rPr lang="en-US"/>
              <a:pPr/>
              <a:t>48</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7214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49</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55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5</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2483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50</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65738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51</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5089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52</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2595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53</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7970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62171-43A6-4884-A9D9-B38F76861C10}" type="slidenum">
              <a:rPr lang="en-US"/>
              <a:pPr/>
              <a:t>54</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546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6</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059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7</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215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E8D55-B231-4F82-B1B3-291EF4402AA5}" type="slidenum">
              <a:rPr lang="en-US"/>
              <a:pPr/>
              <a:t>8</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470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39405-2F39-4078-960F-13ABD8BC6BBA}" type="slidenum">
              <a:rPr lang="en-US"/>
              <a:pPr/>
              <a:t>9</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7248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1" name="TextBox 10"/>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Chapter 2 &lt;</a:t>
            </a:r>
            <a:fld id="{D1B2EFE9-D440-4A3B-858C-5FEDF5DD0E10}" type="slidenum">
              <a:rPr lang="en-US" sz="1400" smtClean="0">
                <a:solidFill>
                  <a:schemeClr val="bg1"/>
                </a:solidFill>
              </a:rPr>
              <a:pPr/>
              <a:t>‹#›</a:t>
            </a:fld>
            <a:r>
              <a:rPr lang="en-US" sz="1400" dirty="0">
                <a:solidFill>
                  <a:schemeClr val="bg1"/>
                </a:solidFill>
              </a:rPr>
              <a:t>&gt; </a:t>
            </a:r>
          </a:p>
        </p:txBody>
      </p:sp>
      <p:sp>
        <p:nvSpPr>
          <p:cNvPr id="12" name="TextBox 11"/>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37581393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2" name="TextBox 11"/>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Lecture 10 &lt;</a:t>
            </a:r>
            <a:fld id="{D1B2EFE9-D440-4A3B-858C-5FEDF5DD0E10}" type="slidenum">
              <a:rPr lang="en-US" sz="1400" smtClean="0">
                <a:solidFill>
                  <a:schemeClr val="bg1"/>
                </a:solidFill>
              </a:rPr>
              <a:pPr/>
              <a:t>‹#›</a:t>
            </a:fld>
            <a:r>
              <a:rPr lang="en-US" sz="1400" dirty="0">
                <a:solidFill>
                  <a:schemeClr val="bg1"/>
                </a:solidFill>
              </a:rPr>
              <a:t>&gt; </a:t>
            </a:r>
          </a:p>
        </p:txBody>
      </p:sp>
      <p:sp>
        <p:nvSpPr>
          <p:cNvPr id="13" name="TextBox 12"/>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2044308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CC12C447-90FA-420C-B74C-1A635C444937}" type="slidenum">
              <a:rPr lang="en-US"/>
              <a:pPr>
                <a:defRPr/>
              </a:pPr>
              <a:t>‹#›</a:t>
            </a:fld>
            <a:r>
              <a:rPr lang="en-US"/>
              <a:t>&gt;</a:t>
            </a:r>
          </a:p>
          <a:p>
            <a:pPr>
              <a:defRPr/>
            </a:pPr>
            <a:endParaRPr lang="en-GB"/>
          </a:p>
        </p:txBody>
      </p:sp>
    </p:spTree>
    <p:extLst>
      <p:ext uri="{BB962C8B-B14F-4D97-AF65-F5344CB8AC3E}">
        <p14:creationId xmlns:p14="http://schemas.microsoft.com/office/powerpoint/2010/main" val="2964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7" name="Slide Number Placeholder 6"/>
          <p:cNvSpPr>
            <a:spLocks noGrp="1"/>
          </p:cNvSpPr>
          <p:nvPr>
            <p:ph type="sldNum" sz="quarter" idx="11"/>
          </p:nvPr>
        </p:nvSpPr>
        <p:spPr/>
        <p:txBody>
          <a:bodyPr/>
          <a:lstStyle>
            <a:lvl1pPr>
              <a:defRPr smtClean="0"/>
            </a:lvl1pPr>
          </a:lstStyle>
          <a:p>
            <a:pPr>
              <a:defRPr/>
            </a:pPr>
            <a:r>
              <a:rPr lang="en-US"/>
              <a:t>1-&lt;</a:t>
            </a:r>
            <a:fld id="{E7ED6BBA-2425-4A43-B586-383F2BB07C4C}" type="slidenum">
              <a:rPr lang="en-US"/>
              <a:pPr>
                <a:defRPr/>
              </a:pPr>
              <a:t>‹#›</a:t>
            </a:fld>
            <a:r>
              <a:rPr lang="en-US"/>
              <a:t>&gt;</a:t>
            </a:r>
          </a:p>
          <a:p>
            <a:pPr>
              <a:defRPr/>
            </a:pPr>
            <a:endParaRPr lang="en-GB"/>
          </a:p>
        </p:txBody>
      </p:sp>
    </p:spTree>
    <p:extLst>
      <p:ext uri="{BB962C8B-B14F-4D97-AF65-F5344CB8AC3E}">
        <p14:creationId xmlns:p14="http://schemas.microsoft.com/office/powerpoint/2010/main" val="11013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able Placeholder 2"/>
          <p:cNvSpPr>
            <a:spLocks noGrp="1"/>
          </p:cNvSpPr>
          <p:nvPr>
            <p:ph type="tbl" idx="1"/>
          </p:nvPr>
        </p:nvSpPr>
        <p:spPr>
          <a:xfrm>
            <a:off x="685800" y="1219200"/>
            <a:ext cx="7772400" cy="4953000"/>
          </a:xfrm>
        </p:spPr>
        <p:txBody>
          <a:bodyPr/>
          <a:lstStyle/>
          <a:p>
            <a:pPr lvl="0"/>
            <a:endParaRPr lang="en-US" noProof="0"/>
          </a:p>
        </p:txBody>
      </p:sp>
      <p:sp>
        <p:nvSpPr>
          <p:cNvPr id="4" name="Footer Placeholder 3"/>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quarter" idx="1"/>
          </p:nvPr>
        </p:nvSpPr>
        <p:spPr>
          <a:xfrm>
            <a:off x="6858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8" name="Slide Number Placeholder 7"/>
          <p:cNvSpPr>
            <a:spLocks noGrp="1"/>
          </p:cNvSpPr>
          <p:nvPr>
            <p:ph type="sldNum" sz="quarter" idx="11"/>
          </p:nvPr>
        </p:nvSpPr>
        <p:spPr/>
        <p:txBody>
          <a:bodyPr/>
          <a:lstStyle>
            <a:lvl1pPr>
              <a:defRPr smtClean="0"/>
            </a:lvl1pPr>
          </a:lstStyle>
          <a:p>
            <a:pPr>
              <a:defRPr/>
            </a:pPr>
            <a:r>
              <a:rPr lang="en-US"/>
              <a:t>1-&lt;</a:t>
            </a:r>
            <a:fld id="{CCDCC2DC-EBCD-44EE-92DB-9C06DDE632FD}" type="slidenum">
              <a:rPr lang="en-US"/>
              <a:pPr>
                <a:defRPr/>
              </a:pPr>
              <a:t>‹#›</a:t>
            </a:fld>
            <a:r>
              <a:rPr lang="en-US"/>
              <a:t>&gt;</a:t>
            </a:r>
          </a:p>
          <a:p>
            <a:pPr>
              <a:defRPr/>
            </a:pPr>
            <a:endParaRPr lang="en-GB"/>
          </a:p>
        </p:txBody>
      </p:sp>
    </p:spTree>
    <p:extLst>
      <p:ext uri="{BB962C8B-B14F-4D97-AF65-F5344CB8AC3E}">
        <p14:creationId xmlns:p14="http://schemas.microsoft.com/office/powerpoint/2010/main" val="22934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2012  Elsevier</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r>
              <a:rPr lang="en-US"/>
              <a:t>1-&lt;</a:t>
            </a:r>
            <a:fld id="{B4FEF99E-A19F-4A0B-A62E-3729EECDD901}" type="slidenum">
              <a:rPr lang="en-US"/>
              <a:pPr>
                <a:defRPr/>
              </a:pPr>
              <a:t>‹#›</a:t>
            </a:fld>
            <a:r>
              <a:rPr lang="en-US"/>
              <a:t>&gt;</a:t>
            </a:r>
          </a:p>
          <a:p>
            <a:pPr>
              <a:defRPr/>
            </a:pPr>
            <a:endParaRPr lang="en-GB"/>
          </a:p>
        </p:txBody>
      </p:sp>
    </p:spTree>
    <p:extLst>
      <p:ext uri="{BB962C8B-B14F-4D97-AF65-F5344CB8AC3E}">
        <p14:creationId xmlns:p14="http://schemas.microsoft.com/office/powerpoint/2010/main" val="362950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6" name="Slide Number Placeholder 5"/>
          <p:cNvSpPr>
            <a:spLocks noGrp="1"/>
          </p:cNvSpPr>
          <p:nvPr>
            <p:ph type="sldNum" sz="quarter" idx="11"/>
          </p:nvPr>
        </p:nvSpPr>
        <p:spPr/>
        <p:txBody>
          <a:bodyPr/>
          <a:lstStyle>
            <a:lvl1pPr>
              <a:defRPr smtClean="0"/>
            </a:lvl1pPr>
          </a:lstStyle>
          <a:p>
            <a:pPr>
              <a:defRPr/>
            </a:pPr>
            <a:r>
              <a:rPr lang="en-US"/>
              <a:t>1-&lt;</a:t>
            </a:r>
            <a:fld id="{9F7ADD3E-E1D6-46D5-BCAD-B4AEBA813F75}" type="slidenum">
              <a:rPr lang="en-US"/>
              <a:pPr>
                <a:defRPr/>
              </a:pPr>
              <a:t>‹#›</a:t>
            </a:fld>
            <a:r>
              <a:rPr lang="en-US"/>
              <a:t>&gt;</a:t>
            </a:r>
          </a:p>
          <a:p>
            <a:pPr>
              <a:defRPr/>
            </a:pPr>
            <a:endParaRPr lang="en-GB"/>
          </a:p>
        </p:txBody>
      </p:sp>
    </p:spTree>
    <p:extLst>
      <p:ext uri="{BB962C8B-B14F-4D97-AF65-F5344CB8AC3E}">
        <p14:creationId xmlns:p14="http://schemas.microsoft.com/office/powerpoint/2010/main" val="82766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61E0959C-64E3-5747-B117-D63FEC92B5A6}"/>
              </a:ext>
            </a:extLst>
          </p:cNvPr>
          <p:cNvSpPr>
            <a:spLocks noGrp="1" noChangeArrowheads="1"/>
          </p:cNvSpPr>
          <p:nvPr>
            <p:ph type="ftr" sz="quarter" idx="10"/>
          </p:nvPr>
        </p:nvSpPr>
        <p:spPr>
          <a:xfrm>
            <a:off x="685800" y="6248400"/>
            <a:ext cx="7772400" cy="457200"/>
          </a:xfrm>
          <a:prstGeom prst="rect">
            <a:avLst/>
          </a:prstGeom>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C230745-C281-EA47-9BE8-AF4FC50421F5}"/>
              </a:ext>
            </a:extLst>
          </p:cNvPr>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61BE0502-0B5A-424E-B7C7-93BA69F8CCD5}" type="slidenum">
              <a:rPr lang="en-US" altLang="en-US"/>
              <a:pPr/>
              <a:t>‹#›</a:t>
            </a:fld>
            <a:endParaRPr lang="en-US" altLang="en-US"/>
          </a:p>
        </p:txBody>
      </p:sp>
      <p:sp>
        <p:nvSpPr>
          <p:cNvPr id="6" name="Rectangle 5">
            <a:extLst>
              <a:ext uri="{FF2B5EF4-FFF2-40B4-BE49-F238E27FC236}">
                <a16:creationId xmlns:a16="http://schemas.microsoft.com/office/drawing/2014/main" id="{452A4A46-44A4-FC4A-9F34-EF42A9EF8325}"/>
              </a:ext>
            </a:extLst>
          </p:cNvPr>
          <p:cNvSpPr/>
          <p:nvPr userDrawn="1"/>
        </p:nvSpPr>
        <p:spPr>
          <a:xfrm>
            <a:off x="152400" y="5924550"/>
            <a:ext cx="88392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14763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9/16/19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31.xml"/><Relationship Id="rId7" Type="http://schemas.openxmlformats.org/officeDocument/2006/relationships/notesSlide" Target="../notesSlides/notesSlide10.xml"/><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5.xml"/><Relationship Id="rId7" Type="http://schemas.openxmlformats.org/officeDocument/2006/relationships/notesSlide" Target="../notesSlides/notesSlide11.xml"/><Relationship Id="rId2" Type="http://schemas.openxmlformats.org/officeDocument/2006/relationships/tags" Target="../tags/tag34.xml"/><Relationship Id="rId1"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39.xml"/><Relationship Id="rId7" Type="http://schemas.openxmlformats.org/officeDocument/2006/relationships/notesSlide" Target="../notesSlides/notesSlide12.xml"/><Relationship Id="rId2" Type="http://schemas.openxmlformats.org/officeDocument/2006/relationships/tags" Target="../tags/tag38.xml"/><Relationship Id="rId1" Type="http://schemas.openxmlformats.org/officeDocument/2006/relationships/vmlDrawing" Target="../drawings/vmlDrawing8.vml"/><Relationship Id="rId6" Type="http://schemas.openxmlformats.org/officeDocument/2006/relationships/slideLayout" Target="../slideLayouts/slideLayout2.xml"/><Relationship Id="rId11" Type="http://schemas.openxmlformats.org/officeDocument/2006/relationships/image" Target="../media/image12.wmf"/><Relationship Id="rId5" Type="http://schemas.openxmlformats.org/officeDocument/2006/relationships/tags" Target="../tags/tag41.xml"/><Relationship Id="rId10" Type="http://schemas.openxmlformats.org/officeDocument/2006/relationships/oleObject" Target="../embeddings/oleObject10.bin"/><Relationship Id="rId4" Type="http://schemas.openxmlformats.org/officeDocument/2006/relationships/tags" Target="../tags/tag40.xml"/><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43.xml"/><Relationship Id="rId7" Type="http://schemas.openxmlformats.org/officeDocument/2006/relationships/notesSlide" Target="../notesSlides/notesSlide13.xml"/><Relationship Id="rId2" Type="http://schemas.openxmlformats.org/officeDocument/2006/relationships/tags" Target="../tags/tag42.xml"/><Relationship Id="rId1" Type="http://schemas.openxmlformats.org/officeDocument/2006/relationships/vmlDrawing" Target="../drawings/vmlDrawing9.v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12.wmf"/></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tags" Target="../tags/tag47.xml"/><Relationship Id="rId7" Type="http://schemas.openxmlformats.org/officeDocument/2006/relationships/oleObject" Target="../embeddings/oleObject12.bin"/><Relationship Id="rId2" Type="http://schemas.openxmlformats.org/officeDocument/2006/relationships/tags" Target="../tags/tag46.xml"/><Relationship Id="rId1" Type="http://schemas.openxmlformats.org/officeDocument/2006/relationships/vmlDrawing" Target="../drawings/vmlDrawing10.v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50.xml"/><Relationship Id="rId7" Type="http://schemas.openxmlformats.org/officeDocument/2006/relationships/notesSlide" Target="../notesSlides/notesSlide15.xml"/><Relationship Id="rId2" Type="http://schemas.openxmlformats.org/officeDocument/2006/relationships/tags" Target="../tags/tag49.xml"/><Relationship Id="rId1" Type="http://schemas.openxmlformats.org/officeDocument/2006/relationships/vmlDrawing" Target="../drawings/vmlDrawing11.vml"/><Relationship Id="rId6" Type="http://schemas.openxmlformats.org/officeDocument/2006/relationships/slideLayout" Target="../slideLayouts/slideLayout2.xml"/><Relationship Id="rId11" Type="http://schemas.openxmlformats.org/officeDocument/2006/relationships/image" Target="../media/image15.emf"/><Relationship Id="rId5" Type="http://schemas.openxmlformats.org/officeDocument/2006/relationships/tags" Target="../tags/tag52.xml"/><Relationship Id="rId10" Type="http://schemas.openxmlformats.org/officeDocument/2006/relationships/oleObject" Target="../embeddings/oleObject14.bin"/><Relationship Id="rId4" Type="http://schemas.openxmlformats.org/officeDocument/2006/relationships/tags" Target="../tags/tag51.xml"/><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4.e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oleObject" Target="../embeddings/oleObject15.bin"/><Relationship Id="rId2" Type="http://schemas.openxmlformats.org/officeDocument/2006/relationships/tags" Target="../tags/tag53.xml"/><Relationship Id="rId1" Type="http://schemas.openxmlformats.org/officeDocument/2006/relationships/vmlDrawing" Target="../drawings/vmlDrawing12.vml"/><Relationship Id="rId6" Type="http://schemas.openxmlformats.org/officeDocument/2006/relationships/tags" Target="../tags/tag57.xml"/><Relationship Id="rId11" Type="http://schemas.openxmlformats.org/officeDocument/2006/relationships/notesSlide" Target="../notesSlides/notesSlide16.xml"/><Relationship Id="rId5" Type="http://schemas.openxmlformats.org/officeDocument/2006/relationships/tags" Target="../tags/tag56.xml"/><Relationship Id="rId15" Type="http://schemas.openxmlformats.org/officeDocument/2006/relationships/image" Target="../media/image15.emf"/><Relationship Id="rId10" Type="http://schemas.openxmlformats.org/officeDocument/2006/relationships/slideLayout" Target="../slideLayouts/slideLayout2.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62.xml"/><Relationship Id="rId7" Type="http://schemas.openxmlformats.org/officeDocument/2006/relationships/notesSlide" Target="../notesSlides/notesSlide17.xml"/><Relationship Id="rId2" Type="http://schemas.openxmlformats.org/officeDocument/2006/relationships/tags" Target="../tags/tag61.xml"/><Relationship Id="rId1" Type="http://schemas.openxmlformats.org/officeDocument/2006/relationships/vmlDrawing" Target="../drawings/vmlDrawing13.vml"/><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77.xml"/><Relationship Id="rId7" Type="http://schemas.openxmlformats.org/officeDocument/2006/relationships/notesSlide" Target="../notesSlides/notesSlide22.xml"/><Relationship Id="rId2" Type="http://schemas.openxmlformats.org/officeDocument/2006/relationships/tags" Target="../tags/tag76.xml"/><Relationship Id="rId1" Type="http://schemas.openxmlformats.org/officeDocument/2006/relationships/vmlDrawing" Target="../drawings/vmlDrawing14.v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17.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81.xml"/><Relationship Id="rId7" Type="http://schemas.openxmlformats.org/officeDocument/2006/relationships/notesSlide" Target="../notesSlides/notesSlide23.xml"/><Relationship Id="rId2" Type="http://schemas.openxmlformats.org/officeDocument/2006/relationships/tags" Target="../tags/tag80.xml"/><Relationship Id="rId1" Type="http://schemas.openxmlformats.org/officeDocument/2006/relationships/vmlDrawing" Target="../drawings/vmlDrawing15.vml"/><Relationship Id="rId6" Type="http://schemas.openxmlformats.org/officeDocument/2006/relationships/slideLayout" Target="../slideLayouts/slideLayout2.xml"/><Relationship Id="rId11" Type="http://schemas.openxmlformats.org/officeDocument/2006/relationships/image" Target="../media/image19.wmf"/><Relationship Id="rId5" Type="http://schemas.openxmlformats.org/officeDocument/2006/relationships/tags" Target="../tags/tag83.xml"/><Relationship Id="rId10" Type="http://schemas.openxmlformats.org/officeDocument/2006/relationships/oleObject" Target="../embeddings/oleObject20.bin"/><Relationship Id="rId4" Type="http://schemas.openxmlformats.org/officeDocument/2006/relationships/tags" Target="../tags/tag82.xml"/><Relationship Id="rId9" Type="http://schemas.openxmlformats.org/officeDocument/2006/relationships/image" Target="../media/image18.emf"/></Relationships>
</file>

<file path=ppt/slides/_rels/slide2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tags" Target="../tags/tag85.xml"/><Relationship Id="rId7" Type="http://schemas.openxmlformats.org/officeDocument/2006/relationships/oleObject" Target="../embeddings/oleObject21.bin"/><Relationship Id="rId2" Type="http://schemas.openxmlformats.org/officeDocument/2006/relationships/tags" Target="../tags/tag84.xml"/><Relationship Id="rId1" Type="http://schemas.openxmlformats.org/officeDocument/2006/relationships/vmlDrawing" Target="../drawings/vmlDrawing16.v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88.xml"/><Relationship Id="rId7" Type="http://schemas.openxmlformats.org/officeDocument/2006/relationships/notesSlide" Target="../notesSlides/notesSlide25.xml"/><Relationship Id="rId2" Type="http://schemas.openxmlformats.org/officeDocument/2006/relationships/tags" Target="../tags/tag87.xml"/><Relationship Id="rId1" Type="http://schemas.openxmlformats.org/officeDocument/2006/relationships/vmlDrawing" Target="../drawings/vmlDrawing17.vml"/><Relationship Id="rId6" Type="http://schemas.openxmlformats.org/officeDocument/2006/relationships/slideLayout" Target="../slideLayouts/slideLayout2.xml"/><Relationship Id="rId11" Type="http://schemas.openxmlformats.org/officeDocument/2006/relationships/image" Target="../media/image21.wmf"/><Relationship Id="rId5" Type="http://schemas.openxmlformats.org/officeDocument/2006/relationships/tags" Target="../tags/tag90.xml"/><Relationship Id="rId10" Type="http://schemas.openxmlformats.org/officeDocument/2006/relationships/oleObject" Target="../embeddings/oleObject23.bin"/><Relationship Id="rId4" Type="http://schemas.openxmlformats.org/officeDocument/2006/relationships/tags" Target="../tags/tag89.xml"/><Relationship Id="rId9" Type="http://schemas.openxmlformats.org/officeDocument/2006/relationships/image" Target="../media/image18.emf"/></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wmf"/><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oleObject" Target="../embeddings/oleObject25.bin"/><Relationship Id="rId2" Type="http://schemas.openxmlformats.org/officeDocument/2006/relationships/tags" Target="../tags/tag91.xml"/><Relationship Id="rId1" Type="http://schemas.openxmlformats.org/officeDocument/2006/relationships/vmlDrawing" Target="../drawings/vmlDrawing18.vml"/><Relationship Id="rId6" Type="http://schemas.openxmlformats.org/officeDocument/2006/relationships/tags" Target="../tags/tag95.xml"/><Relationship Id="rId11" Type="http://schemas.openxmlformats.org/officeDocument/2006/relationships/image" Target="../media/image22.wmf"/><Relationship Id="rId5" Type="http://schemas.openxmlformats.org/officeDocument/2006/relationships/tags" Target="../tags/tag94.xml"/><Relationship Id="rId15" Type="http://schemas.openxmlformats.org/officeDocument/2006/relationships/image" Target="../media/image24.wmf"/><Relationship Id="rId10" Type="http://schemas.openxmlformats.org/officeDocument/2006/relationships/oleObject" Target="../embeddings/oleObject24.bin"/><Relationship Id="rId4" Type="http://schemas.openxmlformats.org/officeDocument/2006/relationships/tags" Target="../tags/tag93.xml"/><Relationship Id="rId9" Type="http://schemas.openxmlformats.org/officeDocument/2006/relationships/notesSlide" Target="../notesSlides/notesSlide26.xml"/><Relationship Id="rId1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98.xml"/><Relationship Id="rId7" Type="http://schemas.openxmlformats.org/officeDocument/2006/relationships/notesSlide" Target="../notesSlides/notesSlide27.xml"/><Relationship Id="rId2" Type="http://schemas.openxmlformats.org/officeDocument/2006/relationships/tags" Target="../tags/tag97.xml"/><Relationship Id="rId1" Type="http://schemas.openxmlformats.org/officeDocument/2006/relationships/vmlDrawing" Target="../drawings/vmlDrawing19.vml"/><Relationship Id="rId6" Type="http://schemas.openxmlformats.org/officeDocument/2006/relationships/slideLayout" Target="../slideLayouts/slideLayout2.xml"/><Relationship Id="rId11" Type="http://schemas.openxmlformats.org/officeDocument/2006/relationships/image" Target="../media/image26.wmf"/><Relationship Id="rId5" Type="http://schemas.openxmlformats.org/officeDocument/2006/relationships/tags" Target="../tags/tag100.xml"/><Relationship Id="rId10" Type="http://schemas.openxmlformats.org/officeDocument/2006/relationships/oleObject" Target="../embeddings/oleObject28.bin"/><Relationship Id="rId4" Type="http://schemas.openxmlformats.org/officeDocument/2006/relationships/tags" Target="../tags/tag99.xml"/><Relationship Id="rId9"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27.jp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07.xml"/><Relationship Id="rId7" Type="http://schemas.openxmlformats.org/officeDocument/2006/relationships/notesSlide" Target="../notesSlides/notesSlide30.xml"/><Relationship Id="rId2" Type="http://schemas.openxmlformats.org/officeDocument/2006/relationships/tags" Target="../tags/tag106.xml"/><Relationship Id="rId1" Type="http://schemas.openxmlformats.org/officeDocument/2006/relationships/vmlDrawing" Target="../drawings/vmlDrawing20.vml"/><Relationship Id="rId6" Type="http://schemas.openxmlformats.org/officeDocument/2006/relationships/slideLayout" Target="../slideLayouts/slideLayout2.xml"/><Relationship Id="rId11" Type="http://schemas.openxmlformats.org/officeDocument/2006/relationships/image" Target="../media/image28.wmf"/><Relationship Id="rId5" Type="http://schemas.openxmlformats.org/officeDocument/2006/relationships/tags" Target="../tags/tag109.xml"/><Relationship Id="rId10" Type="http://schemas.openxmlformats.org/officeDocument/2006/relationships/oleObject" Target="../embeddings/oleObject30.bin"/><Relationship Id="rId4" Type="http://schemas.openxmlformats.org/officeDocument/2006/relationships/tags" Target="../tags/tag108.xml"/><Relationship Id="rId9" Type="http://schemas.openxmlformats.org/officeDocument/2006/relationships/image" Target="../media/image25.emf"/></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vmlDrawing" Target="../drawings/vmlDrawing21.vml"/><Relationship Id="rId6" Type="http://schemas.openxmlformats.org/officeDocument/2006/relationships/tags" Target="../tags/tag114.xml"/><Relationship Id="rId11" Type="http://schemas.openxmlformats.org/officeDocument/2006/relationships/image" Target="../media/image25.emf"/><Relationship Id="rId5" Type="http://schemas.openxmlformats.org/officeDocument/2006/relationships/tags" Target="../tags/tag113.xml"/><Relationship Id="rId10" Type="http://schemas.openxmlformats.org/officeDocument/2006/relationships/oleObject" Target="../embeddings/oleObject31.bin"/><Relationship Id="rId4" Type="http://schemas.openxmlformats.org/officeDocument/2006/relationships/tags" Target="../tags/tag112.xml"/><Relationship Id="rId9"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117.xml"/><Relationship Id="rId7"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vmlDrawing" Target="../drawings/vmlDrawing22.vml"/><Relationship Id="rId6" Type="http://schemas.openxmlformats.org/officeDocument/2006/relationships/tags" Target="../tags/tag120.xml"/><Relationship Id="rId5" Type="http://schemas.openxmlformats.org/officeDocument/2006/relationships/tags" Target="../tags/tag119.xml"/><Relationship Id="rId10" Type="http://schemas.openxmlformats.org/officeDocument/2006/relationships/image" Target="../media/image29.emf"/><Relationship Id="rId4" Type="http://schemas.openxmlformats.org/officeDocument/2006/relationships/tags" Target="../tags/tag118.xml"/><Relationship Id="rId9"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22.xml"/><Relationship Id="rId7"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vmlDrawing" Target="../drawings/vmlDrawing23.v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30.wmf"/><Relationship Id="rId4" Type="http://schemas.openxmlformats.org/officeDocument/2006/relationships/tags" Target="../tags/tag123.xml"/><Relationship Id="rId9"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22.wmf"/><Relationship Id="rId2" Type="http://schemas.openxmlformats.org/officeDocument/2006/relationships/tags" Target="../tags/tag126.xml"/><Relationship Id="rId1" Type="http://schemas.openxmlformats.org/officeDocument/2006/relationships/vmlDrawing" Target="../drawings/vmlDrawing24.vml"/><Relationship Id="rId6" Type="http://schemas.openxmlformats.org/officeDocument/2006/relationships/tags" Target="../tags/tag130.xml"/><Relationship Id="rId11" Type="http://schemas.openxmlformats.org/officeDocument/2006/relationships/oleObject" Target="../embeddings/oleObject34.bin"/><Relationship Id="rId5" Type="http://schemas.openxmlformats.org/officeDocument/2006/relationships/tags" Target="../tags/tag129.xml"/><Relationship Id="rId10" Type="http://schemas.openxmlformats.org/officeDocument/2006/relationships/notesSlide" Target="../notesSlides/notesSlide34.xml"/><Relationship Id="rId4" Type="http://schemas.openxmlformats.org/officeDocument/2006/relationships/tags" Target="../tags/tag128.xml"/><Relationship Id="rId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137.xml"/><Relationship Id="rId7" Type="http://schemas.openxmlformats.org/officeDocument/2006/relationships/notesSlide" Target="../notesSlides/notesSlide36.xml"/><Relationship Id="rId2" Type="http://schemas.openxmlformats.org/officeDocument/2006/relationships/tags" Target="../tags/tag136.xml"/><Relationship Id="rId1" Type="http://schemas.openxmlformats.org/officeDocument/2006/relationships/vmlDrawing" Target="../drawings/vmlDrawing25.vml"/><Relationship Id="rId6" Type="http://schemas.openxmlformats.org/officeDocument/2006/relationships/slideLayout" Target="../slideLayouts/slideLayout2.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image" Target="../media/image31.wmf"/></Relationships>
</file>

<file path=ppt/slides/_rels/slide3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tags" Target="../tags/tag141.xml"/><Relationship Id="rId7" Type="http://schemas.openxmlformats.org/officeDocument/2006/relationships/oleObject" Target="../embeddings/oleObject36.bin"/><Relationship Id="rId2" Type="http://schemas.openxmlformats.org/officeDocument/2006/relationships/tags" Target="../tags/tag140.xml"/><Relationship Id="rId1" Type="http://schemas.openxmlformats.org/officeDocument/2006/relationships/vmlDrawing" Target="../drawings/vmlDrawing26.v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4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144.xml"/><Relationship Id="rId7" Type="http://schemas.openxmlformats.org/officeDocument/2006/relationships/notesSlide" Target="../notesSlides/notesSlide38.xml"/><Relationship Id="rId2" Type="http://schemas.openxmlformats.org/officeDocument/2006/relationships/tags" Target="../tags/tag143.xml"/><Relationship Id="rId1" Type="http://schemas.openxmlformats.org/officeDocument/2006/relationships/vmlDrawing" Target="../drawings/vmlDrawing27.vml"/><Relationship Id="rId6" Type="http://schemas.openxmlformats.org/officeDocument/2006/relationships/slideLayout" Target="../slideLayouts/slideLayout2.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33.w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notesSlide" Target="../notesSlides/notesSlide4.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oleObject" Target="../embeddings/oleObject39.bin"/><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34.wmf"/><Relationship Id="rId2" Type="http://schemas.openxmlformats.org/officeDocument/2006/relationships/tags" Target="../tags/tag154.xml"/><Relationship Id="rId1" Type="http://schemas.openxmlformats.org/officeDocument/2006/relationships/vmlDrawing" Target="../drawings/vmlDrawing28.vml"/><Relationship Id="rId6" Type="http://schemas.openxmlformats.org/officeDocument/2006/relationships/tags" Target="../tags/tag158.xml"/><Relationship Id="rId11" Type="http://schemas.openxmlformats.org/officeDocument/2006/relationships/oleObject" Target="../embeddings/oleObject38.bin"/><Relationship Id="rId5" Type="http://schemas.openxmlformats.org/officeDocument/2006/relationships/tags" Target="../tags/tag157.xml"/><Relationship Id="rId10" Type="http://schemas.openxmlformats.org/officeDocument/2006/relationships/notesSlide" Target="../notesSlides/notesSlide42.xml"/><Relationship Id="rId4" Type="http://schemas.openxmlformats.org/officeDocument/2006/relationships/tags" Target="../tags/tag156.xml"/><Relationship Id="rId9" Type="http://schemas.openxmlformats.org/officeDocument/2006/relationships/slideLayout" Target="../slideLayouts/slideLayout2.xml"/><Relationship Id="rId14" Type="http://schemas.openxmlformats.org/officeDocument/2006/relationships/image" Target="../media/image35.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162.xml"/><Relationship Id="rId7" Type="http://schemas.openxmlformats.org/officeDocument/2006/relationships/notesSlide" Target="../notesSlides/notesSlide43.xml"/><Relationship Id="rId2" Type="http://schemas.openxmlformats.org/officeDocument/2006/relationships/tags" Target="../tags/tag161.xml"/><Relationship Id="rId1" Type="http://schemas.openxmlformats.org/officeDocument/2006/relationships/vmlDrawing" Target="../drawings/vmlDrawing29.vml"/><Relationship Id="rId6" Type="http://schemas.openxmlformats.org/officeDocument/2006/relationships/slideLayout" Target="../slideLayouts/slideLayout2.xml"/><Relationship Id="rId11" Type="http://schemas.openxmlformats.org/officeDocument/2006/relationships/image" Target="../media/image36.wmf"/><Relationship Id="rId5" Type="http://schemas.openxmlformats.org/officeDocument/2006/relationships/tags" Target="../tags/tag164.xml"/><Relationship Id="rId10" Type="http://schemas.openxmlformats.org/officeDocument/2006/relationships/oleObject" Target="../embeddings/oleObject41.bin"/><Relationship Id="rId4" Type="http://schemas.openxmlformats.org/officeDocument/2006/relationships/tags" Target="../tags/tag163.xml"/><Relationship Id="rId9" Type="http://schemas.openxmlformats.org/officeDocument/2006/relationships/image" Target="../media/image35.wmf"/></Relationships>
</file>

<file path=ppt/slides/_rels/slide44.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168.xml"/></Relationships>
</file>

<file path=ppt/slides/_rels/slide45.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37.pn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175.xml"/></Relationships>
</file>

<file path=ppt/slides/_rels/slide47.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38.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179.xml"/></Relationships>
</file>

<file path=ppt/slides/_rels/slide48.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183.xml"/></Relationships>
</file>

<file path=ppt/slides/_rels/slide49.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notesSlide" Target="../notesSlides/notesSlide49.xml"/><Relationship Id="rId5" Type="http://schemas.openxmlformats.org/officeDocument/2006/relationships/tags" Target="../tags/tag188.xml"/><Relationship Id="rId10" Type="http://schemas.openxmlformats.org/officeDocument/2006/relationships/slideLayout" Target="../slideLayouts/slideLayout2.xml"/><Relationship Id="rId4" Type="http://schemas.openxmlformats.org/officeDocument/2006/relationships/tags" Target="../tags/tag187.xml"/><Relationship Id="rId9" Type="http://schemas.openxmlformats.org/officeDocument/2006/relationships/tags" Target="../tags/tag19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1.xml"/><Relationship Id="rId7" Type="http://schemas.openxmlformats.org/officeDocument/2006/relationships/notesSlide" Target="../notesSlides/notesSlide5.xml"/><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39.em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notesSlide" Target="../notesSlides/notesSlide50.xml"/><Relationship Id="rId5" Type="http://schemas.openxmlformats.org/officeDocument/2006/relationships/tags" Target="../tags/tag197.xml"/><Relationship Id="rId10" Type="http://schemas.openxmlformats.org/officeDocument/2006/relationships/slideLayout" Target="../slideLayouts/slideLayout2.xml"/><Relationship Id="rId4" Type="http://schemas.openxmlformats.org/officeDocument/2006/relationships/tags" Target="../tags/tag196.xml"/><Relationship Id="rId9" Type="http://schemas.openxmlformats.org/officeDocument/2006/relationships/tags" Target="../tags/tag201.xml"/></Relationships>
</file>

<file path=ppt/slides/_rels/slide51.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notesSlide" Target="../notesSlides/notesSlide51.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2.xml"/><Relationship Id="rId5" Type="http://schemas.openxmlformats.org/officeDocument/2006/relationships/tags" Target="../tags/tag206.xml"/><Relationship Id="rId4" Type="http://schemas.openxmlformats.org/officeDocument/2006/relationships/tags" Target="../tags/tag205.xml"/></Relationships>
</file>

<file path=ppt/slides/_rels/slide52.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notesSlide" Target="../notesSlides/notesSlide52.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xml"/><Relationship Id="rId5" Type="http://schemas.openxmlformats.org/officeDocument/2006/relationships/tags" Target="../tags/tag211.xml"/><Relationship Id="rId4" Type="http://schemas.openxmlformats.org/officeDocument/2006/relationships/tags" Target="../tags/tag210.xml"/></Relationships>
</file>

<file path=ppt/slides/_rels/slide53.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notesSlide" Target="../notesSlides/notesSlide5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_rels/slide54.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220.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oleObject" Target="../embeddings/oleObject5.bin"/><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8.wmf"/><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tags" Target="../tags/tag23.xml"/><Relationship Id="rId11" Type="http://schemas.openxmlformats.org/officeDocument/2006/relationships/oleObject" Target="../embeddings/oleObject4.bin"/><Relationship Id="rId5" Type="http://schemas.openxmlformats.org/officeDocument/2006/relationships/tags" Target="../tags/tag22.xml"/><Relationship Id="rId10" Type="http://schemas.openxmlformats.org/officeDocument/2006/relationships/notesSlide" Target="../notesSlides/notesSlide8.xml"/><Relationship Id="rId4" Type="http://schemas.openxmlformats.org/officeDocument/2006/relationships/tags" Target="../tags/tag21.xml"/><Relationship Id="rId9" Type="http://schemas.openxmlformats.org/officeDocument/2006/relationships/slideLayout" Target="../slideLayouts/slideLayout2.xml"/><Relationship Id="rId1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7.xml"/><Relationship Id="rId7" Type="http://schemas.openxmlformats.org/officeDocument/2006/relationships/notesSlide" Target="../notesSlides/notesSlide9.xml"/><Relationship Id="rId2" Type="http://schemas.openxmlformats.org/officeDocument/2006/relationships/tags" Target="../tags/tag26.xml"/><Relationship Id="rId1"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A1E0682-7980-454F-944D-3280DDBF5397}"/>
              </a:ext>
            </a:extLst>
          </p:cNvPr>
          <p:cNvSpPr>
            <a:spLocks noGrp="1" noChangeArrowheads="1"/>
          </p:cNvSpPr>
          <p:nvPr>
            <p:ph type="ctrTitle"/>
          </p:nvPr>
        </p:nvSpPr>
        <p:spPr>
          <a:xfrm>
            <a:off x="4953000" y="2743200"/>
            <a:ext cx="4191000" cy="1600200"/>
          </a:xfrm>
        </p:spPr>
        <p:txBody>
          <a:bodyPr>
            <a:normAutofit/>
          </a:bodyPr>
          <a:lstStyle/>
          <a:p>
            <a:pPr algn="l" eaLnBrk="1" hangingPunct="1"/>
            <a:r>
              <a:rPr lang="en-US" altLang="en-US" sz="40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t>Lecture 10: </a:t>
            </a:r>
            <a:br>
              <a:rPr lang="en-US" altLang="en-US" sz="40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br>
            <a:r>
              <a:rPr lang="en-US" altLang="en-US" sz="24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t>Sequential Blocks</a:t>
            </a:r>
            <a:br>
              <a:rPr lang="en-US" altLang="en-US" sz="24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br>
            <a:r>
              <a:rPr lang="en-US" altLang="en-US" sz="24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t>Arrays</a:t>
            </a:r>
          </a:p>
        </p:txBody>
      </p:sp>
      <p:sp>
        <p:nvSpPr>
          <p:cNvPr id="15362" name="Line 4">
            <a:extLst>
              <a:ext uri="{FF2B5EF4-FFF2-40B4-BE49-F238E27FC236}">
                <a16:creationId xmlns:a16="http://schemas.microsoft.com/office/drawing/2014/main" id="{27BFFB2D-1369-824C-8077-7F4215AD1F77}"/>
              </a:ext>
            </a:extLst>
          </p:cNvPr>
          <p:cNvSpPr>
            <a:spLocks noChangeShapeType="1"/>
          </p:cNvSpPr>
          <p:nvPr/>
        </p:nvSpPr>
        <p:spPr bwMode="auto">
          <a:xfrm>
            <a:off x="457200" y="457200"/>
            <a:ext cx="0" cy="6172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 name="Line 5">
            <a:extLst>
              <a:ext uri="{FF2B5EF4-FFF2-40B4-BE49-F238E27FC236}">
                <a16:creationId xmlns:a16="http://schemas.microsoft.com/office/drawing/2014/main" id="{00A5256B-DC5F-F743-9B70-2FEBC0BE80B8}"/>
              </a:ext>
            </a:extLst>
          </p:cNvPr>
          <p:cNvSpPr>
            <a:spLocks noChangeShapeType="1"/>
          </p:cNvSpPr>
          <p:nvPr/>
        </p:nvSpPr>
        <p:spPr bwMode="auto">
          <a:xfrm>
            <a:off x="457200" y="457200"/>
            <a:ext cx="8305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Line 6">
            <a:extLst>
              <a:ext uri="{FF2B5EF4-FFF2-40B4-BE49-F238E27FC236}">
                <a16:creationId xmlns:a16="http://schemas.microsoft.com/office/drawing/2014/main" id="{09C03B16-F696-DD4B-A3C9-E4EED7E1FB49}"/>
              </a:ext>
            </a:extLst>
          </p:cNvPr>
          <p:cNvSpPr>
            <a:spLocks noChangeShapeType="1"/>
          </p:cNvSpPr>
          <p:nvPr/>
        </p:nvSpPr>
        <p:spPr bwMode="auto">
          <a:xfrm>
            <a:off x="8763000" y="457200"/>
            <a:ext cx="0" cy="6172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7">
            <a:extLst>
              <a:ext uri="{FF2B5EF4-FFF2-40B4-BE49-F238E27FC236}">
                <a16:creationId xmlns:a16="http://schemas.microsoft.com/office/drawing/2014/main" id="{4AC4167B-AAA7-AB42-91B4-957EBBDC2763}"/>
              </a:ext>
            </a:extLst>
          </p:cNvPr>
          <p:cNvSpPr>
            <a:spLocks noChangeShapeType="1"/>
          </p:cNvSpPr>
          <p:nvPr/>
        </p:nvSpPr>
        <p:spPr bwMode="auto">
          <a:xfrm>
            <a:off x="457200" y="6629400"/>
            <a:ext cx="8305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66" name="Picture 1" descr="ddcacover.jpg">
            <a:extLst>
              <a:ext uri="{FF2B5EF4-FFF2-40B4-BE49-F238E27FC236}">
                <a16:creationId xmlns:a16="http://schemas.microsoft.com/office/drawing/2014/main" id="{6A47BA2A-8CE9-8946-BF46-969BB12C9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447800"/>
            <a:ext cx="45386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2">
            <a:extLst>
              <a:ext uri="{FF2B5EF4-FFF2-40B4-BE49-F238E27FC236}">
                <a16:creationId xmlns:a16="http://schemas.microsoft.com/office/drawing/2014/main" id="{5FD2FB04-88C7-144F-9589-7AA8323E78DF}"/>
              </a:ext>
            </a:extLst>
          </p:cNvPr>
          <p:cNvSpPr>
            <a:spLocks noChangeArrowheads="1"/>
          </p:cNvSpPr>
          <p:nvPr/>
        </p:nvSpPr>
        <p:spPr bwMode="auto">
          <a:xfrm>
            <a:off x="533400" y="5334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600" dirty="0">
                <a:latin typeface="Arial Black" panose="020B0604020202020204" pitchFamily="34" charset="0"/>
              </a:rPr>
              <a:t>E85</a:t>
            </a:r>
            <a:r>
              <a:rPr lang="en-US" altLang="en-US" dirty="0">
                <a:latin typeface="Arial Black" panose="020B0604020202020204" pitchFamily="34" charset="0"/>
              </a:rPr>
              <a:t> Digital Design &amp; Computer Engineering</a:t>
            </a:r>
            <a:endParaRPr lang="en-US" altLang="en-US" dirty="0"/>
          </a:p>
        </p:txBody>
      </p:sp>
      <p:pic>
        <p:nvPicPr>
          <p:cNvPr id="2" name="Picture 1">
            <a:extLst>
              <a:ext uri="{FF2B5EF4-FFF2-40B4-BE49-F238E27FC236}">
                <a16:creationId xmlns:a16="http://schemas.microsoft.com/office/drawing/2014/main" id="{B337CC95-1740-C743-B13C-82C1C606A996}"/>
              </a:ext>
            </a:extLst>
          </p:cNvPr>
          <p:cNvPicPr>
            <a:picLocks noChangeAspect="1"/>
          </p:cNvPicPr>
          <p:nvPr/>
        </p:nvPicPr>
        <p:blipFill>
          <a:blip r:embed="rId4"/>
          <a:stretch>
            <a:fillRect/>
          </a:stretch>
        </p:blipFill>
        <p:spPr>
          <a:xfrm>
            <a:off x="7264400" y="5168900"/>
            <a:ext cx="1422400" cy="1422400"/>
          </a:xfrm>
          <a:prstGeom prst="rect">
            <a:avLst/>
          </a:prstGeom>
        </p:spPr>
      </p:pic>
    </p:spTree>
    <p:extLst>
      <p:ext uri="{BB962C8B-B14F-4D97-AF65-F5344CB8AC3E}">
        <p14:creationId xmlns:p14="http://schemas.microsoft.com/office/powerpoint/2010/main" val="3330189948"/>
      </p:ext>
    </p:extLst>
  </p:cSld>
  <p:clrMapOvr>
    <a:masterClrMapping/>
  </p:clrMapOvr>
  <p:transition advTm="7000">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000" dirty="0">
                <a:latin typeface="Courier New"/>
                <a:cs typeface="Courier New"/>
              </a:rPr>
              <a:t>module </a:t>
            </a:r>
            <a:r>
              <a:rPr lang="en-US" sz="2000" dirty="0" err="1">
                <a:latin typeface="Courier New"/>
                <a:cs typeface="Courier New"/>
              </a:rPr>
              <a:t>shiftreg</a:t>
            </a:r>
            <a:r>
              <a:rPr lang="en-US" sz="2000" dirty="0">
                <a:latin typeface="Courier New"/>
                <a:cs typeface="Courier New"/>
              </a:rPr>
              <a:t>(input  logic         </a:t>
            </a:r>
            <a:r>
              <a:rPr lang="en-US" sz="2000" dirty="0" err="1">
                <a:latin typeface="Courier New"/>
                <a:cs typeface="Courier New"/>
              </a:rPr>
              <a:t>clk</a:t>
            </a:r>
            <a:r>
              <a:rPr lang="en-US" sz="2000" dirty="0">
                <a:latin typeface="Courier New"/>
                <a:cs typeface="Courier New"/>
              </a:rPr>
              <a:t>,</a:t>
            </a:r>
          </a:p>
          <a:p>
            <a:pPr>
              <a:spcBef>
                <a:spcPct val="20000"/>
              </a:spcBef>
            </a:pPr>
            <a:r>
              <a:rPr lang="en-US" sz="2000" dirty="0">
                <a:latin typeface="Courier New"/>
                <a:cs typeface="Courier New"/>
              </a:rPr>
              <a:t>                input  logic         load, sin,</a:t>
            </a:r>
          </a:p>
          <a:p>
            <a:pPr>
              <a:spcBef>
                <a:spcPct val="20000"/>
              </a:spcBef>
            </a:pPr>
            <a:r>
              <a:rPr lang="en-US" sz="2000" dirty="0">
                <a:latin typeface="Courier New"/>
                <a:cs typeface="Courier New"/>
              </a:rPr>
              <a:t>                input  logic [N-1:0] d,</a:t>
            </a:r>
          </a:p>
          <a:p>
            <a:pPr>
              <a:spcBef>
                <a:spcPct val="20000"/>
              </a:spcBef>
            </a:pPr>
            <a:r>
              <a:rPr lang="en-US" sz="2000" dirty="0">
                <a:latin typeface="Courier New"/>
                <a:cs typeface="Courier New"/>
              </a:rPr>
              <a:t>                output logic [N-1:0] q,</a:t>
            </a:r>
          </a:p>
          <a:p>
            <a:pPr>
              <a:spcBef>
                <a:spcPct val="20000"/>
              </a:spcBef>
            </a:pPr>
            <a:r>
              <a:rPr lang="en-US" sz="2000" dirty="0">
                <a:latin typeface="Courier New"/>
                <a:cs typeface="Courier New"/>
              </a:rPr>
              <a:t>                output logic         </a:t>
            </a:r>
            <a:r>
              <a:rPr lang="en-US" sz="2000" dirty="0" err="1">
                <a:latin typeface="Courier New"/>
                <a:cs typeface="Courier New"/>
              </a:rPr>
              <a:t>sout</a:t>
            </a:r>
            <a:r>
              <a:rPr lang="en-US" sz="2000" dirty="0">
                <a:latin typeface="Courier New"/>
                <a:cs typeface="Courier New"/>
              </a:rPr>
              <a:t>);</a:t>
            </a:r>
          </a:p>
          <a:p>
            <a:pPr>
              <a:spcBef>
                <a:spcPct val="20000"/>
              </a:spcBef>
            </a:pPr>
            <a:r>
              <a:rPr lang="en-US" sz="2000" dirty="0" err="1">
                <a:latin typeface="Courier New"/>
                <a:cs typeface="Courier New"/>
              </a:rPr>
              <a:t>always_ff</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a:t>
            </a:r>
            <a:r>
              <a:rPr lang="en-US" sz="2000" dirty="0" err="1">
                <a:latin typeface="Courier New"/>
                <a:cs typeface="Courier New"/>
              </a:rPr>
              <a:t>clk</a:t>
            </a:r>
            <a:r>
              <a:rPr lang="en-US" sz="2000" dirty="0">
                <a:latin typeface="Courier New"/>
                <a:cs typeface="Courier New"/>
              </a:rPr>
              <a:t>) </a:t>
            </a:r>
          </a:p>
          <a:p>
            <a:pPr>
              <a:spcBef>
                <a:spcPct val="20000"/>
              </a:spcBef>
            </a:pPr>
            <a:r>
              <a:rPr lang="en-US" sz="2000" dirty="0">
                <a:latin typeface="Courier New"/>
                <a:cs typeface="Courier New"/>
              </a:rPr>
              <a:t>    if (load)  q &lt;= d;</a:t>
            </a:r>
          </a:p>
          <a:p>
            <a:pPr>
              <a:spcBef>
                <a:spcPct val="20000"/>
              </a:spcBef>
            </a:pPr>
            <a:r>
              <a:rPr lang="en-US" sz="2000" dirty="0">
                <a:latin typeface="Courier New"/>
                <a:cs typeface="Courier New"/>
              </a:rPr>
              <a:t>    else       q &lt;= {q[N-2:0], sin};</a:t>
            </a:r>
          </a:p>
          <a:p>
            <a:pPr>
              <a:spcBef>
                <a:spcPct val="20000"/>
              </a:spcBef>
            </a:pPr>
            <a:r>
              <a:rPr lang="en-US" sz="2000" dirty="0">
                <a:latin typeface="Courier New"/>
                <a:cs typeface="Courier New"/>
              </a:rPr>
              <a:t>  assign </a:t>
            </a:r>
            <a:r>
              <a:rPr lang="en-US" sz="2000" dirty="0" err="1">
                <a:latin typeface="Courier New"/>
                <a:cs typeface="Courier New"/>
              </a:rPr>
              <a:t>sout</a:t>
            </a:r>
            <a:r>
              <a:rPr lang="en-US" sz="2000" dirty="0">
                <a:latin typeface="Courier New"/>
                <a:cs typeface="Courier New"/>
              </a:rPr>
              <a:t> = q[N-1];</a:t>
            </a:r>
          </a:p>
          <a:p>
            <a:pPr>
              <a:spcBef>
                <a:spcPct val="20000"/>
              </a:spcBef>
            </a:pPr>
            <a:r>
              <a:rPr lang="en-US" sz="2000" dirty="0" err="1">
                <a:latin typeface="Courier New"/>
                <a:cs typeface="Courier New"/>
              </a:rPr>
              <a:t>endmodule</a:t>
            </a:r>
            <a:endParaRPr lang="en-US" sz="2000" dirty="0">
              <a:latin typeface="Courier New"/>
              <a:cs typeface="Courier New"/>
            </a:endParaRPr>
          </a:p>
          <a:p>
            <a:pPr>
              <a:spcBef>
                <a:spcPct val="20000"/>
              </a:spcBef>
            </a:pPr>
            <a:r>
              <a:rPr lang="en-US" sz="2000" dirty="0">
                <a:latin typeface="Courier New"/>
                <a:cs typeface="Courier New"/>
              </a:rPr>
              <a:t>  </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Shift Register Verilog Idiom</a:t>
            </a:r>
          </a:p>
        </p:txBody>
      </p:sp>
      <p:graphicFrame>
        <p:nvGraphicFramePr>
          <p:cNvPr id="7" name="Object 5"/>
          <p:cNvGraphicFramePr>
            <a:graphicFrameLocks noChangeAspect="1"/>
          </p:cNvGraphicFramePr>
          <p:nvPr>
            <p:custDataLst>
              <p:tags r:id="rId5"/>
            </p:custDataLst>
            <p:extLst/>
          </p:nvPr>
        </p:nvGraphicFramePr>
        <p:xfrm>
          <a:off x="2836332" y="4101124"/>
          <a:ext cx="6183489" cy="1814253"/>
        </p:xfrm>
        <a:graphic>
          <a:graphicData uri="http://schemas.openxmlformats.org/presentationml/2006/ole">
            <mc:AlternateContent xmlns:mc="http://schemas.openxmlformats.org/markup-compatibility/2006">
              <mc:Choice xmlns:v="urn:schemas-microsoft-com:vml" Requires="v">
                <p:oleObj spid="_x0000_s263181" name="VISIO" r:id="rId8" imgW="3257640" imgH="1000080" progId="Visio.Drawing.6">
                  <p:embed/>
                </p:oleObj>
              </mc:Choice>
              <mc:Fallback>
                <p:oleObj name="VISIO" r:id="rId8" imgW="3257640" imgH="1000080" progId="Visio.Drawing.6">
                  <p:embed/>
                  <p:pic>
                    <p:nvPicPr>
                      <p:cNvPr id="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332" y="4101124"/>
                        <a:ext cx="6183489" cy="1814253"/>
                      </a:xfrm>
                      <a:prstGeom prst="rect">
                        <a:avLst/>
                      </a:prstGeom>
                    </p:spPr>
                  </p:pic>
                </p:oleObj>
              </mc:Fallback>
            </mc:AlternateContent>
          </a:graphicData>
        </a:graphic>
      </p:graphicFrame>
    </p:spTree>
    <p:extLst>
      <p:ext uri="{BB962C8B-B14F-4D97-AF65-F5344CB8AC3E}">
        <p14:creationId xmlns:p14="http://schemas.microsoft.com/office/powerpoint/2010/main" val="35387163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8949" name="Object 5"/>
          <p:cNvGraphicFramePr>
            <a:graphicFrameLocks noGrp="1" noChangeAspect="1"/>
          </p:cNvGraphicFramePr>
          <p:nvPr>
            <p:ph sz="half" idx="4294967295"/>
            <p:custDataLst>
              <p:tags r:id="rId2"/>
            </p:custDataLst>
            <p:extLst/>
          </p:nvPr>
        </p:nvGraphicFramePr>
        <p:xfrm>
          <a:off x="4785360" y="3480990"/>
          <a:ext cx="3368040" cy="2462610"/>
        </p:xfrm>
        <a:graphic>
          <a:graphicData uri="http://schemas.openxmlformats.org/presentationml/2006/ole">
            <mc:AlternateContent xmlns:mc="http://schemas.openxmlformats.org/markup-compatibility/2006">
              <mc:Choice xmlns:v="urn:schemas-microsoft-com:vml" Requires="v">
                <p:oleObj spid="_x0000_s264205" name="VISIO" r:id="rId8" imgW="1212480" imgH="926640" progId="Visio.Drawing.6">
                  <p:embed/>
                </p:oleObj>
              </mc:Choice>
              <mc:Fallback>
                <p:oleObj name="VISIO" r:id="rId8" imgW="1212480" imgH="926640" progId="Visio.Drawing.6">
                  <p:embed/>
                  <p:pic>
                    <p:nvPicPr>
                      <p:cNvPr id="9789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5360" y="3480990"/>
                        <a:ext cx="3368040" cy="2462610"/>
                      </a:xfrm>
                      <a:prstGeom prst="rect">
                        <a:avLst/>
                      </a:prstGeom>
                    </p:spPr>
                  </p:pic>
                </p:oleObj>
              </mc:Fallback>
            </mc:AlternateContent>
          </a:graphicData>
        </a:graphic>
      </p:graphicFrame>
      <p:sp>
        <p:nvSpPr>
          <p:cNvPr id="97894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8948" name="Rectangle 4"/>
          <p:cNvSpPr>
            <a:spLocks noChangeArrowheads="1"/>
          </p:cNvSpPr>
          <p:nvPr>
            <p:custDataLst>
              <p:tags r:id="rId4"/>
            </p:custDataLst>
          </p:nvPr>
        </p:nvSpPr>
        <p:spPr bwMode="auto">
          <a:xfrm>
            <a:off x="2286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8950" name="Rectangle 6"/>
          <p:cNvSpPr>
            <a:spLocks noChangeArrowheads="1"/>
          </p:cNvSpPr>
          <p:nvPr>
            <p:custDataLst>
              <p:tags r:id="rId5"/>
            </p:custDataLst>
          </p:nvPr>
        </p:nvSpPr>
        <p:spPr bwMode="auto">
          <a:xfrm>
            <a:off x="457200" y="990600"/>
            <a:ext cx="55626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Efficiently store large amounts of data</a:t>
            </a:r>
          </a:p>
          <a:p>
            <a:pPr marL="342900" indent="-342900">
              <a:spcBef>
                <a:spcPct val="20000"/>
              </a:spcBef>
              <a:buFontTx/>
              <a:buChar char="•"/>
            </a:pPr>
            <a:r>
              <a:rPr lang="en-US" sz="2400" dirty="0">
                <a:latin typeface="+mj-lt"/>
                <a:cs typeface="Arial" charset="0"/>
              </a:rPr>
              <a:t>3 common types:</a:t>
            </a:r>
          </a:p>
          <a:p>
            <a:pPr marL="742950" lvl="1" indent="-285750">
              <a:spcBef>
                <a:spcPct val="20000"/>
              </a:spcBef>
              <a:buFontTx/>
              <a:buChar char="–"/>
            </a:pPr>
            <a:r>
              <a:rPr lang="en-US" sz="2000" dirty="0">
                <a:latin typeface="+mj-lt"/>
                <a:cs typeface="Arial" charset="0"/>
              </a:rPr>
              <a:t>Dynamic random access memory (DRAM)</a:t>
            </a:r>
          </a:p>
          <a:p>
            <a:pPr marL="742950" lvl="1" indent="-285750">
              <a:spcBef>
                <a:spcPct val="20000"/>
              </a:spcBef>
              <a:buFontTx/>
              <a:buChar char="–"/>
            </a:pPr>
            <a:r>
              <a:rPr lang="en-US" sz="2000" dirty="0">
                <a:latin typeface="+mj-lt"/>
                <a:cs typeface="Arial" charset="0"/>
              </a:rPr>
              <a:t>Static random access memory (SRAM)</a:t>
            </a:r>
          </a:p>
          <a:p>
            <a:pPr marL="742950" lvl="1" indent="-285750">
              <a:spcBef>
                <a:spcPct val="20000"/>
              </a:spcBef>
              <a:buFontTx/>
              <a:buChar char="–"/>
            </a:pPr>
            <a:r>
              <a:rPr lang="en-US" sz="2000" dirty="0">
                <a:latin typeface="+mj-lt"/>
                <a:cs typeface="Arial" charset="0"/>
              </a:rPr>
              <a:t>Read only memory (ROM)</a:t>
            </a:r>
          </a:p>
          <a:p>
            <a:pPr marL="342900" indent="-342900">
              <a:spcBef>
                <a:spcPct val="20000"/>
              </a:spcBef>
              <a:buFontTx/>
              <a:buChar char="•"/>
            </a:pPr>
            <a:r>
              <a:rPr lang="en-US" sz="2400" i="1" dirty="0">
                <a:latin typeface="+mj-lt"/>
                <a:cs typeface="Arial" charset="0"/>
              </a:rPr>
              <a:t>M</a:t>
            </a:r>
            <a:r>
              <a:rPr lang="en-US" sz="2400" dirty="0">
                <a:latin typeface="+mj-lt"/>
                <a:cs typeface="Arial" charset="0"/>
              </a:rPr>
              <a:t>-bit data value read/ written at each unique </a:t>
            </a:r>
            <a:r>
              <a:rPr lang="en-US" sz="2400" i="1" dirty="0">
                <a:latin typeface="+mj-lt"/>
                <a:cs typeface="Arial" charset="0"/>
              </a:rPr>
              <a:t>N</a:t>
            </a:r>
            <a:r>
              <a:rPr lang="en-US" sz="2400" dirty="0">
                <a:latin typeface="+mj-lt"/>
                <a:cs typeface="Arial" charset="0"/>
              </a:rPr>
              <a:t>-bit address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Arrays</a:t>
            </a:r>
          </a:p>
        </p:txBody>
      </p:sp>
    </p:spTree>
    <p:extLst>
      <p:ext uri="{BB962C8B-B14F-4D97-AF65-F5344CB8AC3E}">
        <p14:creationId xmlns:p14="http://schemas.microsoft.com/office/powerpoint/2010/main" val="2108665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9974" name="Object 6"/>
          <p:cNvGraphicFramePr>
            <a:graphicFrameLocks noGrp="1" noChangeAspect="1"/>
          </p:cNvGraphicFramePr>
          <p:nvPr>
            <p:ph sz="half" idx="4294967295"/>
            <p:custDataLst>
              <p:tags r:id="rId2"/>
            </p:custDataLst>
            <p:extLst/>
          </p:nvPr>
        </p:nvGraphicFramePr>
        <p:xfrm>
          <a:off x="6019800" y="1852735"/>
          <a:ext cx="2438400" cy="1784350"/>
        </p:xfrm>
        <a:graphic>
          <a:graphicData uri="http://schemas.openxmlformats.org/presentationml/2006/ole">
            <mc:AlternateContent xmlns:mc="http://schemas.openxmlformats.org/markup-compatibility/2006">
              <mc:Choice xmlns:v="urn:schemas-microsoft-com:vml" Requires="v">
                <p:oleObj spid="_x0000_s265241" name="VISIO" r:id="rId8" imgW="1212480" imgH="926640" progId="Visio.Drawing.6">
                  <p:embed/>
                </p:oleObj>
              </mc:Choice>
              <mc:Fallback>
                <p:oleObj name="VISIO" r:id="rId8" imgW="1212480" imgH="926640" progId="Visio.Drawing.6">
                  <p:embed/>
                  <p:pic>
                    <p:nvPicPr>
                      <p:cNvPr id="97997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852735"/>
                        <a:ext cx="2438400" cy="1784350"/>
                      </a:xfrm>
                      <a:prstGeom prst="rect">
                        <a:avLst/>
                      </a:prstGeom>
                    </p:spPr>
                  </p:pic>
                </p:oleObj>
              </mc:Fallback>
            </mc:AlternateContent>
          </a:graphicData>
        </a:graphic>
      </p:graphicFrame>
      <p:graphicFrame>
        <p:nvGraphicFramePr>
          <p:cNvPr id="979979" name="Object 11"/>
          <p:cNvGraphicFramePr>
            <a:graphicFrameLocks noGrp="1" noChangeAspect="1"/>
          </p:cNvGraphicFramePr>
          <p:nvPr>
            <p:ph sz="half" idx="4294967295"/>
            <p:custDataLst>
              <p:tags r:id="rId3"/>
            </p:custDataLst>
            <p:extLst/>
          </p:nvPr>
        </p:nvGraphicFramePr>
        <p:xfrm>
          <a:off x="1600200" y="3717925"/>
          <a:ext cx="5257800" cy="2454275"/>
        </p:xfrm>
        <a:graphic>
          <a:graphicData uri="http://schemas.openxmlformats.org/presentationml/2006/ole">
            <mc:AlternateContent xmlns:mc="http://schemas.openxmlformats.org/markup-compatibility/2006">
              <mc:Choice xmlns:v="urn:schemas-microsoft-com:vml" Requires="v">
                <p:oleObj spid="_x0000_s265242" name="VISIO" r:id="rId10" imgW="2552400" imgH="1246680" progId="Visio.Drawing.6">
                  <p:embed/>
                </p:oleObj>
              </mc:Choice>
              <mc:Fallback>
                <p:oleObj name="VISIO" r:id="rId10" imgW="2552400" imgH="1246680" progId="Visio.Drawing.6">
                  <p:embed/>
                  <p:pic>
                    <p:nvPicPr>
                      <p:cNvPr id="9799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717925"/>
                        <a:ext cx="5257800" cy="2454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9976" name="Rectangle 8"/>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2-dimensional array of bit cells </a:t>
            </a:r>
          </a:p>
          <a:p>
            <a:pPr marL="342900" indent="-342900">
              <a:spcBef>
                <a:spcPct val="20000"/>
              </a:spcBef>
              <a:buFontTx/>
              <a:buChar char="•"/>
            </a:pPr>
            <a:r>
              <a:rPr lang="en-US" sz="2400" dirty="0">
                <a:latin typeface="+mj-lt"/>
                <a:cs typeface="Arial" charset="0"/>
              </a:rPr>
              <a:t>Each bit cell stores one bit</a:t>
            </a:r>
          </a:p>
          <a:p>
            <a:pPr marL="342900" indent="-342900">
              <a:spcBef>
                <a:spcPct val="20000"/>
              </a:spcBef>
              <a:buFontTx/>
              <a:buChar char="•"/>
            </a:pPr>
            <a:r>
              <a:rPr lang="en-US" sz="2400" i="1" dirty="0">
                <a:latin typeface="+mj-lt"/>
                <a:cs typeface="Arial" charset="0"/>
              </a:rPr>
              <a:t>N</a:t>
            </a:r>
            <a:r>
              <a:rPr lang="en-US" sz="2400" dirty="0">
                <a:latin typeface="+mj-lt"/>
                <a:cs typeface="Arial" charset="0"/>
              </a:rPr>
              <a:t> address bits and </a:t>
            </a:r>
            <a:r>
              <a:rPr lang="en-US" sz="2400" i="1" dirty="0">
                <a:latin typeface="+mj-lt"/>
                <a:cs typeface="Arial" charset="0"/>
              </a:rPr>
              <a:t>M</a:t>
            </a:r>
            <a:r>
              <a:rPr lang="en-US" sz="2400" dirty="0">
                <a:latin typeface="+mj-lt"/>
                <a:cs typeface="Arial" charset="0"/>
              </a:rPr>
              <a:t> data bits:</a:t>
            </a:r>
          </a:p>
          <a:p>
            <a:pPr marL="742950" lvl="1" indent="-285750">
              <a:spcBef>
                <a:spcPct val="20000"/>
              </a:spcBef>
              <a:buFontTx/>
              <a:buChar char="–"/>
            </a:pPr>
            <a:r>
              <a:rPr lang="en-US" sz="2000" dirty="0">
                <a:latin typeface="+mj-lt"/>
                <a:cs typeface="Arial" charset="0"/>
              </a:rPr>
              <a:t>2</a:t>
            </a:r>
            <a:r>
              <a:rPr lang="en-US" sz="2000" i="1" baseline="30000" dirty="0">
                <a:latin typeface="+mj-lt"/>
                <a:cs typeface="Arial" charset="0"/>
              </a:rPr>
              <a:t>N</a:t>
            </a:r>
            <a:r>
              <a:rPr lang="en-US" sz="2000" dirty="0">
                <a:latin typeface="+mj-lt"/>
                <a:cs typeface="Arial" charset="0"/>
              </a:rPr>
              <a:t> rows and </a:t>
            </a:r>
            <a:r>
              <a:rPr lang="en-US" sz="2000" i="1" dirty="0">
                <a:latin typeface="+mj-lt"/>
                <a:cs typeface="Arial" charset="0"/>
              </a:rPr>
              <a:t>M</a:t>
            </a:r>
            <a:r>
              <a:rPr lang="en-US" sz="2000" dirty="0">
                <a:latin typeface="+mj-lt"/>
                <a:cs typeface="Arial" charset="0"/>
              </a:rPr>
              <a:t> columns</a:t>
            </a:r>
          </a:p>
          <a:p>
            <a:pPr marL="742950" lvl="1" indent="-285750">
              <a:spcBef>
                <a:spcPct val="20000"/>
              </a:spcBef>
              <a:buFontTx/>
              <a:buChar char="–"/>
            </a:pPr>
            <a:r>
              <a:rPr lang="en-US" sz="2000" b="1" dirty="0">
                <a:solidFill>
                  <a:schemeClr val="accent1"/>
                </a:solidFill>
                <a:latin typeface="+mj-lt"/>
                <a:cs typeface="Arial" charset="0"/>
              </a:rPr>
              <a:t>Depth:</a:t>
            </a:r>
            <a:r>
              <a:rPr lang="en-US" sz="2000" dirty="0">
                <a:latin typeface="+mj-lt"/>
                <a:cs typeface="Arial" charset="0"/>
              </a:rPr>
              <a:t> number of rows (number of words)</a:t>
            </a:r>
          </a:p>
          <a:p>
            <a:pPr marL="742950" lvl="1" indent="-285750">
              <a:spcBef>
                <a:spcPct val="20000"/>
              </a:spcBef>
              <a:buFontTx/>
              <a:buChar char="–"/>
            </a:pPr>
            <a:r>
              <a:rPr lang="en-US" sz="2000" b="1" dirty="0">
                <a:solidFill>
                  <a:schemeClr val="accent1"/>
                </a:solidFill>
                <a:latin typeface="+mj-lt"/>
                <a:cs typeface="Arial" charset="0"/>
              </a:rPr>
              <a:t>Width:</a:t>
            </a:r>
            <a:r>
              <a:rPr lang="en-US" sz="2000" dirty="0">
                <a:latin typeface="+mj-lt"/>
                <a:cs typeface="Arial" charset="0"/>
              </a:rPr>
              <a:t> number of columns (size of word)</a:t>
            </a:r>
          </a:p>
          <a:p>
            <a:pPr marL="742950" lvl="1" indent="-285750">
              <a:spcBef>
                <a:spcPct val="20000"/>
              </a:spcBef>
              <a:buFontTx/>
              <a:buChar char="–"/>
            </a:pPr>
            <a:r>
              <a:rPr lang="en-US" sz="2000" b="1" dirty="0">
                <a:solidFill>
                  <a:schemeClr val="accent1"/>
                </a:solidFill>
                <a:latin typeface="+mj-lt"/>
                <a:cs typeface="Arial" charset="0"/>
              </a:rPr>
              <a:t>Array size:</a:t>
            </a:r>
            <a:r>
              <a:rPr lang="en-US" sz="2000" dirty="0">
                <a:solidFill>
                  <a:schemeClr val="accent1"/>
                </a:solidFill>
                <a:latin typeface="+mj-lt"/>
                <a:cs typeface="Arial" charset="0"/>
              </a:rPr>
              <a:t> </a:t>
            </a:r>
            <a:r>
              <a:rPr lang="en-US" sz="2000" dirty="0">
                <a:latin typeface="+mj-lt"/>
                <a:cs typeface="Arial" charset="0"/>
              </a:rPr>
              <a:t>depth </a:t>
            </a:r>
            <a:r>
              <a:rPr lang="en-US" sz="2000" dirty="0">
                <a:latin typeface="+mj-lt"/>
                <a:cs typeface="Times New Roman" pitchFamily="18" charset="0"/>
              </a:rPr>
              <a:t>× width = 2</a:t>
            </a:r>
            <a:r>
              <a:rPr lang="en-US" sz="2000" i="1" baseline="30000" dirty="0">
                <a:latin typeface="+mj-lt"/>
                <a:cs typeface="Arial" charset="0"/>
              </a:rPr>
              <a:t>N</a:t>
            </a:r>
            <a:r>
              <a:rPr lang="en-US" sz="2000" dirty="0">
                <a:latin typeface="+mj-lt"/>
                <a:cs typeface="Arial" charset="0"/>
              </a:rPr>
              <a:t>  </a:t>
            </a:r>
            <a:r>
              <a:rPr lang="en-US" sz="2000" dirty="0">
                <a:latin typeface="+mj-lt"/>
                <a:cs typeface="Times New Roman" pitchFamily="18" charset="0"/>
              </a:rPr>
              <a:t>× </a:t>
            </a:r>
            <a:r>
              <a:rPr lang="en-US" sz="2000" dirty="0">
                <a:latin typeface="+mj-lt"/>
                <a:cs typeface="Arial" charset="0"/>
              </a:rPr>
              <a:t> </a:t>
            </a:r>
            <a:r>
              <a:rPr lang="en-US" sz="2000" i="1" dirty="0">
                <a:latin typeface="+mj-lt"/>
                <a:cs typeface="Arial" charset="0"/>
              </a:rPr>
              <a:t>M</a:t>
            </a:r>
            <a:r>
              <a:rPr lang="en-US" sz="2000" dirty="0">
                <a:latin typeface="+mj-lt"/>
                <a:cs typeface="Arial" charset="0"/>
              </a:rPr>
              <a:t> </a:t>
            </a:r>
            <a:endParaRPr lang="en-US" sz="2000" dirty="0">
              <a:latin typeface="+mj-lt"/>
              <a:cs typeface="Times New Roman" pitchFamily="18" charset="0"/>
            </a:endParaRPr>
          </a:p>
          <a:p>
            <a:pPr marL="342900" indent="-342900">
              <a:spcBef>
                <a:spcPct val="20000"/>
              </a:spcBef>
              <a:buFontTx/>
              <a:buChar char="•"/>
            </a:pPr>
            <a:endParaRPr lang="en-US" sz="2400" dirty="0">
              <a:latin typeface="+mj-lt"/>
              <a:cs typeface="Times New Roman" pitchFamily="18" charset="0"/>
            </a:endParaRPr>
          </a:p>
        </p:txBody>
      </p:sp>
      <p:sp>
        <p:nvSpPr>
          <p:cNvPr id="97997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Arrays</a:t>
            </a:r>
          </a:p>
        </p:txBody>
      </p:sp>
    </p:spTree>
    <p:extLst>
      <p:ext uri="{BB962C8B-B14F-4D97-AF65-F5344CB8AC3E}">
        <p14:creationId xmlns:p14="http://schemas.microsoft.com/office/powerpoint/2010/main" val="14895157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3" name="Object 7"/>
          <p:cNvGraphicFramePr>
            <a:graphicFrameLocks noGrp="1" noChangeAspect="1"/>
          </p:cNvGraphicFramePr>
          <p:nvPr>
            <p:ph sz="half" idx="4294967295"/>
            <p:custDataLst>
              <p:tags r:id="rId2"/>
            </p:custDataLst>
            <p:extLst/>
          </p:nvPr>
        </p:nvGraphicFramePr>
        <p:xfrm>
          <a:off x="1600200" y="3276600"/>
          <a:ext cx="5943600" cy="2774950"/>
        </p:xfrm>
        <a:graphic>
          <a:graphicData uri="http://schemas.openxmlformats.org/presentationml/2006/ole">
            <mc:AlternateContent xmlns:mc="http://schemas.openxmlformats.org/markup-compatibility/2006">
              <mc:Choice xmlns:v="urn:schemas-microsoft-com:vml" Requires="v">
                <p:oleObj spid="_x0000_s266253" name="VISIO" r:id="rId8" imgW="2552400" imgH="1246680" progId="Visio.Drawing.6">
                  <p:embed/>
                </p:oleObj>
              </mc:Choice>
              <mc:Fallback>
                <p:oleObj name="VISIO" r:id="rId8" imgW="2552400" imgH="1246680" progId="Visio.Drawing.6">
                  <p:embed/>
                  <p:pic>
                    <p:nvPicPr>
                      <p:cNvPr id="99738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276600"/>
                        <a:ext cx="5943600" cy="2774950"/>
                      </a:xfrm>
                      <a:prstGeom prst="rect">
                        <a:avLst/>
                      </a:prstGeom>
                    </p:spPr>
                  </p:pic>
                </p:oleObj>
              </mc:Fallback>
            </mc:AlternateContent>
          </a:graphicData>
        </a:graphic>
      </p:graphicFrame>
      <p:sp>
        <p:nvSpPr>
          <p:cNvPr id="997384" name="Rectangle 8"/>
          <p:cNvSpPr>
            <a:spLocks noChangeArrowheads="1"/>
          </p:cNvSpPr>
          <p:nvPr>
            <p:custDataLst>
              <p:tags r:id="rId3"/>
            </p:custDataLst>
          </p:nvPr>
        </p:nvSpPr>
        <p:spPr bwMode="auto">
          <a:xfrm>
            <a:off x="914400" y="11430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a:t>
            </a:r>
            <a:r>
              <a:rPr lang="en-US" sz="2400" dirty="0">
                <a:latin typeface="Times New Roman" pitchFamily="18" charset="0"/>
                <a:cs typeface="Arial" charset="0"/>
              </a:rPr>
              <a:t> 3-bit array</a:t>
            </a:r>
          </a:p>
          <a:p>
            <a:pPr marL="342900" indent="-342900">
              <a:spcBef>
                <a:spcPct val="20000"/>
              </a:spcBef>
              <a:buFontTx/>
              <a:buChar char="•"/>
            </a:pPr>
            <a:r>
              <a:rPr lang="en-US" sz="2400" dirty="0">
                <a:latin typeface="Times New Roman" pitchFamily="18" charset="0"/>
                <a:cs typeface="Arial" charset="0"/>
              </a:rPr>
              <a:t>Number of words: 4</a:t>
            </a:r>
          </a:p>
          <a:p>
            <a:pPr marL="342900" indent="-342900">
              <a:spcBef>
                <a:spcPct val="20000"/>
              </a:spcBef>
              <a:buFontTx/>
              <a:buChar char="•"/>
            </a:pPr>
            <a:r>
              <a:rPr lang="en-US" sz="2400" dirty="0">
                <a:latin typeface="Times New Roman" pitchFamily="18" charset="0"/>
                <a:cs typeface="Arial" charset="0"/>
              </a:rPr>
              <a:t>Word size: 3-bits</a:t>
            </a:r>
          </a:p>
          <a:p>
            <a:pPr marL="342900" indent="-342900">
              <a:spcBef>
                <a:spcPct val="20000"/>
              </a:spcBef>
              <a:buFontTx/>
              <a:buChar char="•"/>
            </a:pPr>
            <a:r>
              <a:rPr lang="en-US" sz="2400" dirty="0">
                <a:latin typeface="Times New Roman" pitchFamily="18" charset="0"/>
                <a:cs typeface="Arial" charset="0"/>
              </a:rPr>
              <a:t>For example, the 3-bit word stored at address 10 is 100</a:t>
            </a:r>
            <a:endParaRPr lang="en-US" sz="2400" dirty="0">
              <a:latin typeface="Times New Roman" pitchFamily="18" charset="0"/>
              <a:cs typeface="Times New Roman" pitchFamily="18" charset="0"/>
            </a:endParaRPr>
          </a:p>
          <a:p>
            <a:pPr marL="342900" indent="-342900">
              <a:spcBef>
                <a:spcPct val="20000"/>
              </a:spcBef>
              <a:buFontTx/>
              <a:buChar char="•"/>
            </a:pPr>
            <a:endParaRPr lang="en-US" sz="2400" dirty="0">
              <a:latin typeface="Times New Roman" pitchFamily="18" charset="0"/>
              <a:cs typeface="Times New Roman" pitchFamily="18" charset="0"/>
            </a:endParaRPr>
          </a:p>
        </p:txBody>
      </p:sp>
      <p:sp>
        <p:nvSpPr>
          <p:cNvPr id="99737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 Example</a:t>
            </a:r>
          </a:p>
        </p:txBody>
      </p:sp>
    </p:spTree>
    <p:extLst>
      <p:ext uri="{BB962C8B-B14F-4D97-AF65-F5344CB8AC3E}">
        <p14:creationId xmlns:p14="http://schemas.microsoft.com/office/powerpoint/2010/main" val="29627420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0997" name="Object 5"/>
          <p:cNvGraphicFramePr>
            <a:graphicFrameLocks noGrp="1" noChangeAspect="1"/>
          </p:cNvGraphicFramePr>
          <p:nvPr>
            <p:ph idx="4294967295"/>
            <p:custDataLst>
              <p:tags r:id="rId2"/>
            </p:custDataLst>
            <p:extLst/>
          </p:nvPr>
        </p:nvGraphicFramePr>
        <p:xfrm>
          <a:off x="2209800" y="1371600"/>
          <a:ext cx="4122738" cy="3017838"/>
        </p:xfrm>
        <a:graphic>
          <a:graphicData uri="http://schemas.openxmlformats.org/presentationml/2006/ole">
            <mc:AlternateContent xmlns:mc="http://schemas.openxmlformats.org/markup-compatibility/2006">
              <mc:Choice xmlns:v="urn:schemas-microsoft-com:vml" Requires="v">
                <p:oleObj spid="_x0000_s267277" name="VISIO" r:id="rId7" imgW="1389600" imgH="1063080" progId="Visio.Drawing.6">
                  <p:embed/>
                </p:oleObj>
              </mc:Choice>
              <mc:Fallback>
                <p:oleObj name="VISIO" r:id="rId7" imgW="1389600" imgH="1063080" progId="Visio.Drawing.6">
                  <p:embed/>
                  <p:pic>
                    <p:nvPicPr>
                      <p:cNvPr id="98099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371600"/>
                        <a:ext cx="4122738" cy="3017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099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099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Arrays</a:t>
            </a:r>
          </a:p>
        </p:txBody>
      </p:sp>
    </p:spTree>
    <p:extLst>
      <p:ext uri="{BB962C8B-B14F-4D97-AF65-F5344CB8AC3E}">
        <p14:creationId xmlns:p14="http://schemas.microsoft.com/office/powerpoint/2010/main" val="31522953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268313" name="Visio" r:id="rId8" imgW="1164946" imgH="620573" progId="Visio.Drawing.11">
                  <p:embed/>
                </p:oleObj>
              </mc:Choice>
              <mc:Fallback>
                <p:oleObj name="Visio" r:id="rId8" imgW="1164946" imgH="620573" progId="Visio.Drawing.11">
                  <p:embed/>
                  <p:pic>
                    <p:nvPicPr>
                      <p:cNvPr id="982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268314" name="Visio" r:id="rId10" imgW="3077870" imgH="1506322" progId="Visio.Drawing.11">
                  <p:embed/>
                </p:oleObj>
              </mc:Choice>
              <mc:Fallback>
                <p:oleObj name="Visio" r:id="rId10" imgW="3077870" imgH="1506322" progId="Visio.Drawing.11">
                  <p:embed/>
                  <p:pic>
                    <p:nvPicPr>
                      <p:cNvPr id="982023"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 Bit Cells</a:t>
            </a:r>
          </a:p>
        </p:txBody>
      </p:sp>
    </p:spTree>
    <p:extLst>
      <p:ext uri="{BB962C8B-B14F-4D97-AF65-F5344CB8AC3E}">
        <p14:creationId xmlns:p14="http://schemas.microsoft.com/office/powerpoint/2010/main" val="36156932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269337" name="Visio" r:id="rId12" imgW="1164946" imgH="620573" progId="Visio.Drawing.11">
                  <p:embed/>
                </p:oleObj>
              </mc:Choice>
              <mc:Fallback>
                <p:oleObj name="Visio" r:id="rId12" imgW="1164946" imgH="620573" progId="Visio.Drawing.11">
                  <p:embed/>
                  <p:pic>
                    <p:nvPicPr>
                      <p:cNvPr id="98202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269338" name="Visio" r:id="rId14" imgW="3077870" imgH="1506322" progId="Visio.Drawing.11">
                  <p:embed/>
                </p:oleObj>
              </mc:Choice>
              <mc:Fallback>
                <p:oleObj name="Visio" r:id="rId14" imgW="3077870" imgH="1506322" progId="Visio.Drawing.11">
                  <p:embed/>
                  <p:pic>
                    <p:nvPicPr>
                      <p:cNvPr id="982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82025" name="Text Box 9"/>
          <p:cNvSpPr txBox="1">
            <a:spLocks noChangeArrowheads="1"/>
          </p:cNvSpPr>
          <p:nvPr>
            <p:custDataLst>
              <p:tags r:id="rId6"/>
            </p:custDataLst>
          </p:nvPr>
        </p:nvSpPr>
        <p:spPr bwMode="auto">
          <a:xfrm>
            <a:off x="4648200" y="3429000"/>
            <a:ext cx="533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0</a:t>
            </a:r>
          </a:p>
        </p:txBody>
      </p:sp>
      <p:sp>
        <p:nvSpPr>
          <p:cNvPr id="982026" name="Text Box 10"/>
          <p:cNvSpPr txBox="1">
            <a:spLocks noChangeArrowheads="1"/>
          </p:cNvSpPr>
          <p:nvPr>
            <p:custDataLst>
              <p:tags r:id="rId7"/>
            </p:custDataLst>
          </p:nvPr>
        </p:nvSpPr>
        <p:spPr bwMode="auto">
          <a:xfrm>
            <a:off x="4648200" y="4648200"/>
            <a:ext cx="533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1</a:t>
            </a:r>
          </a:p>
        </p:txBody>
      </p:sp>
      <p:sp>
        <p:nvSpPr>
          <p:cNvPr id="982027" name="Text Box 11"/>
          <p:cNvSpPr txBox="1">
            <a:spLocks noChangeArrowheads="1"/>
          </p:cNvSpPr>
          <p:nvPr>
            <p:custDataLst>
              <p:tags r:id="rId8"/>
            </p:custDataLst>
          </p:nvPr>
        </p:nvSpPr>
        <p:spPr bwMode="auto">
          <a:xfrm>
            <a:off x="7391400" y="3413125"/>
            <a:ext cx="533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982028" name="Text Box 12"/>
          <p:cNvSpPr txBox="1">
            <a:spLocks noChangeArrowheads="1"/>
          </p:cNvSpPr>
          <p:nvPr>
            <p:custDataLst>
              <p:tags r:id="rId9"/>
            </p:custDataLst>
          </p:nvPr>
        </p:nvSpPr>
        <p:spPr bwMode="auto">
          <a:xfrm>
            <a:off x="7391400" y="4632325"/>
            <a:ext cx="533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 Bit Cells</a:t>
            </a:r>
          </a:p>
        </p:txBody>
      </p:sp>
    </p:spTree>
    <p:extLst>
      <p:ext uri="{BB962C8B-B14F-4D97-AF65-F5344CB8AC3E}">
        <p14:creationId xmlns:p14="http://schemas.microsoft.com/office/powerpoint/2010/main" val="20275009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45" name="Object 5"/>
          <p:cNvGraphicFramePr>
            <a:graphicFrameLocks noGrp="1" noChangeAspect="1"/>
          </p:cNvGraphicFramePr>
          <p:nvPr>
            <p:ph sz="half" idx="4294967295"/>
            <p:custDataLst>
              <p:tags r:id="rId2"/>
            </p:custDataLst>
            <p:extLst/>
          </p:nvPr>
        </p:nvGraphicFramePr>
        <p:xfrm>
          <a:off x="1219200" y="2825405"/>
          <a:ext cx="6553200" cy="3499195"/>
        </p:xfrm>
        <a:graphic>
          <a:graphicData uri="http://schemas.openxmlformats.org/presentationml/2006/ole">
            <mc:AlternateContent xmlns:mc="http://schemas.openxmlformats.org/markup-compatibility/2006">
              <mc:Choice xmlns:v="urn:schemas-microsoft-com:vml" Requires="v">
                <p:oleObj spid="_x0000_s270349" name="VISIO" r:id="rId8" imgW="4036320" imgH="2255400" progId="Visio.Drawing.6">
                  <p:embed/>
                </p:oleObj>
              </mc:Choice>
              <mc:Fallback>
                <p:oleObj name="VISIO" r:id="rId8" imgW="4036320" imgH="2255400" progId="Visio.Drawing.6">
                  <p:embed/>
                  <p:pic>
                    <p:nvPicPr>
                      <p:cNvPr id="98304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825405"/>
                        <a:ext cx="6553200" cy="3499195"/>
                      </a:xfrm>
                      <a:prstGeom prst="rect">
                        <a:avLst/>
                      </a:prstGeom>
                    </p:spPr>
                  </p:pic>
                </p:oleObj>
              </mc:Fallback>
            </mc:AlternateContent>
          </a:graphicData>
        </a:graphic>
      </p:graphicFrame>
      <p:sp>
        <p:nvSpPr>
          <p:cNvPr id="983046" name="Rectangle 6"/>
          <p:cNvSpPr>
            <a:spLocks noChangeArrowheads="1"/>
          </p:cNvSpPr>
          <p:nvPr>
            <p:custDataLst>
              <p:tags r:id="rId3"/>
            </p:custDataLst>
          </p:nvPr>
        </p:nvSpPr>
        <p:spPr bwMode="auto">
          <a:xfrm>
            <a:off x="3810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err="1">
                <a:solidFill>
                  <a:srgbClr val="0070C0"/>
                </a:solidFill>
                <a:latin typeface="+mj-lt"/>
                <a:cs typeface="Arial" charset="0"/>
              </a:rPr>
              <a:t>Wordline</a:t>
            </a:r>
            <a:r>
              <a:rPr lang="en-US" sz="2600" b="1" dirty="0">
                <a:solidFill>
                  <a:srgbClr val="0070C0"/>
                </a:solidFill>
                <a:latin typeface="+mj-lt"/>
                <a:cs typeface="Arial" charset="0"/>
              </a:rPr>
              <a:t>: </a:t>
            </a:r>
          </a:p>
          <a:p>
            <a:pPr marL="742950" lvl="1" indent="-285750">
              <a:spcBef>
                <a:spcPct val="20000"/>
              </a:spcBef>
              <a:buFontTx/>
              <a:buChar char="–"/>
            </a:pPr>
            <a:r>
              <a:rPr lang="en-US" sz="1800" dirty="0">
                <a:latin typeface="+mj-lt"/>
                <a:cs typeface="Arial" charset="0"/>
              </a:rPr>
              <a:t>like an enable</a:t>
            </a:r>
          </a:p>
          <a:p>
            <a:pPr marL="742950" lvl="1" indent="-285750">
              <a:spcBef>
                <a:spcPct val="20000"/>
              </a:spcBef>
              <a:buFontTx/>
              <a:buChar char="–"/>
            </a:pPr>
            <a:r>
              <a:rPr lang="en-US" sz="1800" dirty="0">
                <a:latin typeface="+mj-lt"/>
                <a:cs typeface="Arial" charset="0"/>
              </a:rPr>
              <a:t>single row in memory array read/written</a:t>
            </a:r>
          </a:p>
          <a:p>
            <a:pPr marL="742950" lvl="1" indent="-285750">
              <a:spcBef>
                <a:spcPct val="20000"/>
              </a:spcBef>
              <a:buFontTx/>
              <a:buChar char="–"/>
            </a:pPr>
            <a:r>
              <a:rPr lang="en-US" sz="1800" dirty="0">
                <a:latin typeface="+mj-lt"/>
                <a:cs typeface="Arial" charset="0"/>
              </a:rPr>
              <a:t>corresponds to unique address</a:t>
            </a:r>
          </a:p>
          <a:p>
            <a:pPr marL="742950" lvl="1" indent="-285750">
              <a:spcBef>
                <a:spcPct val="20000"/>
              </a:spcBef>
              <a:buFontTx/>
              <a:buChar char="–"/>
            </a:pPr>
            <a:r>
              <a:rPr lang="en-US" sz="1800" dirty="0">
                <a:latin typeface="+mj-lt"/>
                <a:cs typeface="Arial" charset="0"/>
              </a:rPr>
              <a:t>only one </a:t>
            </a:r>
            <a:r>
              <a:rPr lang="en-US" sz="1800" dirty="0" err="1">
                <a:latin typeface="+mj-lt"/>
                <a:cs typeface="Arial" charset="0"/>
              </a:rPr>
              <a:t>wordline</a:t>
            </a:r>
            <a:r>
              <a:rPr lang="en-US" sz="1800" dirty="0">
                <a:latin typeface="+mj-lt"/>
                <a:cs typeface="Arial" charset="0"/>
              </a:rPr>
              <a:t> HIGH at once</a:t>
            </a:r>
            <a:endParaRPr lang="en-US" sz="2000" dirty="0">
              <a:latin typeface="+mj-lt"/>
              <a:cs typeface="Arial" charset="0"/>
            </a:endParaRPr>
          </a:p>
        </p:txBody>
      </p:sp>
      <p:sp>
        <p:nvSpPr>
          <p:cNvPr id="98304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304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a:t>
            </a:r>
          </a:p>
        </p:txBody>
      </p:sp>
    </p:spTree>
    <p:extLst>
      <p:ext uri="{BB962C8B-B14F-4D97-AF65-F5344CB8AC3E}">
        <p14:creationId xmlns:p14="http://schemas.microsoft.com/office/powerpoint/2010/main" val="35407739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298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2981"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Random access memory (RAM): </a:t>
            </a:r>
            <a:r>
              <a:rPr lang="en-US" sz="3200" b="1" dirty="0">
                <a:solidFill>
                  <a:srgbClr val="0070C0"/>
                </a:solidFill>
                <a:latin typeface="+mj-lt"/>
                <a:cs typeface="Arial" charset="0"/>
              </a:rPr>
              <a:t>volatile</a:t>
            </a:r>
          </a:p>
          <a:p>
            <a:pPr marL="342900" indent="-342900">
              <a:spcBef>
                <a:spcPct val="20000"/>
              </a:spcBef>
              <a:buFontTx/>
              <a:buChar char="•"/>
            </a:pPr>
            <a:r>
              <a:rPr lang="en-US" sz="3200" dirty="0">
                <a:latin typeface="+mj-lt"/>
                <a:cs typeface="Times New Roman" pitchFamily="18" charset="0"/>
              </a:rPr>
              <a:t>Read only memory (ROM): </a:t>
            </a:r>
            <a:r>
              <a:rPr lang="en-US" sz="3200" b="1" dirty="0">
                <a:solidFill>
                  <a:srgbClr val="0070C0"/>
                </a:solidFill>
                <a:latin typeface="+mj-lt"/>
                <a:cs typeface="Times New Roman" pitchFamily="18" charset="0"/>
              </a:rPr>
              <a:t>nonvolatile</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Types of Memory</a:t>
            </a:r>
          </a:p>
        </p:txBody>
      </p:sp>
    </p:spTree>
    <p:extLst>
      <p:ext uri="{BB962C8B-B14F-4D97-AF65-F5344CB8AC3E}">
        <p14:creationId xmlns:p14="http://schemas.microsoft.com/office/powerpoint/2010/main" val="8598922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942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9430" name="Rectangle 6"/>
          <p:cNvSpPr>
            <a:spLocks noChangeArrowheads="1"/>
          </p:cNvSpPr>
          <p:nvPr>
            <p:custDataLst>
              <p:tags r:id="rId3"/>
            </p:custDataLst>
          </p:nvPr>
        </p:nvSpPr>
        <p:spPr bwMode="auto">
          <a:xfrm>
            <a:off x="6858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rgbClr val="0070C0"/>
                </a:solidFill>
                <a:latin typeface="+mj-lt"/>
                <a:cs typeface="Times New Roman" pitchFamily="18" charset="0"/>
              </a:rPr>
              <a:t>Volatile:</a:t>
            </a:r>
            <a:r>
              <a:rPr lang="en-US" sz="3200" dirty="0">
                <a:latin typeface="+mj-lt"/>
                <a:cs typeface="Times New Roman" pitchFamily="18" charset="0"/>
              </a:rPr>
              <a:t> loses its data when power off</a:t>
            </a:r>
          </a:p>
          <a:p>
            <a:pPr marL="342900" indent="-342900">
              <a:spcBef>
                <a:spcPct val="20000"/>
              </a:spcBef>
              <a:buFontTx/>
              <a:buChar char="•"/>
            </a:pPr>
            <a:r>
              <a:rPr lang="en-US" sz="3200" dirty="0">
                <a:latin typeface="+mj-lt"/>
                <a:cs typeface="Times New Roman" pitchFamily="18" charset="0"/>
              </a:rPr>
              <a:t>Read and written quickly</a:t>
            </a:r>
          </a:p>
          <a:p>
            <a:pPr marL="342900" indent="-342900">
              <a:spcBef>
                <a:spcPct val="20000"/>
              </a:spcBef>
              <a:buFontTx/>
              <a:buChar char="•"/>
            </a:pPr>
            <a:r>
              <a:rPr lang="en-US" sz="3200" dirty="0">
                <a:latin typeface="+mj-lt"/>
                <a:cs typeface="Times New Roman" pitchFamily="18" charset="0"/>
              </a:rPr>
              <a:t>Main memory in your computer is RAM (DRAM)</a:t>
            </a:r>
          </a:p>
          <a:p>
            <a:pPr marL="342900" indent="-342900">
              <a:spcBef>
                <a:spcPct val="20000"/>
              </a:spcBef>
            </a:pPr>
            <a:endParaRPr lang="en-US" sz="3200" dirty="0">
              <a:latin typeface="+mj-lt"/>
              <a:cs typeface="Times New Roman" pitchFamily="18" charset="0"/>
            </a:endParaRPr>
          </a:p>
          <a:p>
            <a:pPr marL="342900" indent="-342900">
              <a:spcBef>
                <a:spcPct val="20000"/>
              </a:spcBef>
            </a:pPr>
            <a:r>
              <a:rPr lang="en-US" sz="2400" dirty="0">
                <a:solidFill>
                  <a:schemeClr val="accent1"/>
                </a:solidFill>
                <a:latin typeface="+mj-lt"/>
                <a:cs typeface="Times New Roman" pitchFamily="18" charset="0"/>
              </a:rPr>
              <a:t>	</a:t>
            </a:r>
            <a:r>
              <a:rPr lang="en-US" sz="2400" dirty="0">
                <a:solidFill>
                  <a:srgbClr val="0070C0"/>
                </a:solidFill>
                <a:latin typeface="+mj-lt"/>
                <a:cs typeface="Times New Roman" pitchFamily="18" charset="0"/>
              </a:rPr>
              <a:t>Historically called </a:t>
            </a:r>
            <a:r>
              <a:rPr lang="en-US" sz="2400" i="1" dirty="0">
                <a:solidFill>
                  <a:srgbClr val="0070C0"/>
                </a:solidFill>
                <a:latin typeface="+mj-lt"/>
                <a:cs typeface="Times New Roman" pitchFamily="18" charset="0"/>
              </a:rPr>
              <a:t>random</a:t>
            </a:r>
            <a:r>
              <a:rPr lang="en-US" sz="2400" dirty="0">
                <a:solidFill>
                  <a:srgbClr val="0070C0"/>
                </a:solidFill>
                <a:latin typeface="+mj-lt"/>
                <a:cs typeface="Times New Roman" pitchFamily="18" charset="0"/>
              </a:rPr>
              <a:t> access memory because any data word accessed as easily as any other (in contrast to sequential access memories such as a tape recorder)</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RAM: Random Access Memory</a:t>
            </a:r>
          </a:p>
        </p:txBody>
      </p:sp>
    </p:spTree>
    <p:extLst>
      <p:ext uri="{BB962C8B-B14F-4D97-AF65-F5344CB8AC3E}">
        <p14:creationId xmlns:p14="http://schemas.microsoft.com/office/powerpoint/2010/main" val="37088842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Lecture 8</a:t>
            </a:r>
          </a:p>
        </p:txBody>
      </p:sp>
      <p:sp>
        <p:nvSpPr>
          <p:cNvPr id="4" name="Rectangle 3"/>
          <p:cNvSpPr txBox="1">
            <a:spLocks noChangeArrowheads="1"/>
          </p:cNvSpPr>
          <p:nvPr>
            <p:custDataLst>
              <p:tags r:id="rId1"/>
            </p:custDataLst>
          </p:nvPr>
        </p:nvSpPr>
        <p:spPr>
          <a:xfrm>
            <a:off x="977705" y="1295400"/>
            <a:ext cx="633749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Counters</a:t>
            </a:r>
          </a:p>
          <a:p>
            <a:r>
              <a:rPr lang="en-US" dirty="0"/>
              <a:t>Shift Registers</a:t>
            </a:r>
          </a:p>
          <a:p>
            <a:r>
              <a:rPr lang="en-US" dirty="0"/>
              <a:t>Memory Arrays</a:t>
            </a:r>
          </a:p>
          <a:p>
            <a:pPr lvl="1"/>
            <a:r>
              <a:rPr lang="en-US" dirty="0"/>
              <a:t>RAM</a:t>
            </a:r>
          </a:p>
          <a:p>
            <a:pPr lvl="1"/>
            <a:r>
              <a:rPr lang="en-US" dirty="0"/>
              <a:t>ROM</a:t>
            </a:r>
          </a:p>
          <a:p>
            <a:r>
              <a:rPr lang="en-US" dirty="0"/>
              <a:t>Logic Arrays</a:t>
            </a:r>
          </a:p>
          <a:p>
            <a:pPr lvl="1"/>
            <a:r>
              <a:rPr lang="en-US" dirty="0"/>
              <a:t>PLAs</a:t>
            </a:r>
          </a:p>
          <a:p>
            <a:pPr lvl="1"/>
            <a:r>
              <a:rPr lang="en-US" dirty="0"/>
              <a:t>FPGAs</a:t>
            </a:r>
          </a:p>
          <a:p>
            <a:endParaRPr lang="en-US" dirty="0"/>
          </a:p>
          <a:p>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066800"/>
            <a:ext cx="1743168" cy="4754563"/>
          </a:xfrm>
          <a:prstGeom prst="rect">
            <a:avLst/>
          </a:prstGeom>
        </p:spPr>
      </p:pic>
    </p:spTree>
    <p:extLst>
      <p:ext uri="{BB962C8B-B14F-4D97-AF65-F5344CB8AC3E}">
        <p14:creationId xmlns:p14="http://schemas.microsoft.com/office/powerpoint/2010/main" val="586061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4005" name="Rectangle 5"/>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chemeClr val="accent1"/>
                </a:solidFill>
                <a:latin typeface="+mj-lt"/>
                <a:cs typeface="Times New Roman" pitchFamily="18" charset="0"/>
              </a:rPr>
              <a:t>Nonvolatile:</a:t>
            </a:r>
            <a:r>
              <a:rPr lang="en-US" sz="3200" dirty="0">
                <a:solidFill>
                  <a:schemeClr val="accent1"/>
                </a:solidFill>
                <a:latin typeface="+mj-lt"/>
                <a:cs typeface="Times New Roman" pitchFamily="18" charset="0"/>
              </a:rPr>
              <a:t> </a:t>
            </a:r>
            <a:r>
              <a:rPr lang="en-US" sz="3200" dirty="0">
                <a:latin typeface="+mj-lt"/>
                <a:cs typeface="Times New Roman" pitchFamily="18" charset="0"/>
              </a:rPr>
              <a:t>retains data when power off</a:t>
            </a:r>
          </a:p>
          <a:p>
            <a:pPr marL="342900" indent="-342900">
              <a:spcBef>
                <a:spcPct val="20000"/>
              </a:spcBef>
              <a:buFontTx/>
              <a:buChar char="•"/>
            </a:pPr>
            <a:r>
              <a:rPr lang="en-US" sz="3200" dirty="0">
                <a:latin typeface="+mj-lt"/>
                <a:cs typeface="Times New Roman" pitchFamily="18" charset="0"/>
              </a:rPr>
              <a:t>Read quickly, but writing is impossible or slow</a:t>
            </a:r>
          </a:p>
          <a:p>
            <a:pPr marL="342900" indent="-342900">
              <a:spcBef>
                <a:spcPct val="20000"/>
              </a:spcBef>
              <a:buFontTx/>
              <a:buChar char="•"/>
            </a:pPr>
            <a:r>
              <a:rPr lang="en-US" sz="3200" dirty="0">
                <a:latin typeface="+mj-lt"/>
                <a:cs typeface="Times New Roman" pitchFamily="18" charset="0"/>
              </a:rPr>
              <a:t>Flash memory in cameras, thumb drives, and digital cameras are all ROMs</a:t>
            </a:r>
          </a:p>
          <a:p>
            <a:pPr marL="742950" lvl="1" indent="-285750">
              <a:spcBef>
                <a:spcPct val="20000"/>
              </a:spcBef>
            </a:pPr>
            <a:endParaRPr lang="en-US" sz="200" dirty="0">
              <a:latin typeface="+mj-lt"/>
              <a:cs typeface="Times New Roman" pitchFamily="18" charset="0"/>
            </a:endParaRPr>
          </a:p>
          <a:p>
            <a:pPr marL="742950" lvl="1" indent="-285750">
              <a:spcBef>
                <a:spcPct val="20000"/>
              </a:spcBef>
            </a:pPr>
            <a:r>
              <a:rPr lang="en-US" sz="3200" dirty="0">
                <a:latin typeface="+mj-lt"/>
                <a:cs typeface="Times New Roman" pitchFamily="18" charset="0"/>
              </a:rPr>
              <a:t>	</a:t>
            </a:r>
            <a:r>
              <a:rPr lang="en-US" sz="2400" dirty="0">
                <a:solidFill>
                  <a:srgbClr val="0070C0"/>
                </a:solidFill>
                <a:latin typeface="+mj-lt"/>
                <a:cs typeface="Times New Roman" pitchFamily="18" charset="0"/>
              </a:rPr>
              <a:t>Historically called </a:t>
            </a:r>
            <a:r>
              <a:rPr lang="en-US" sz="2400" i="1" dirty="0">
                <a:solidFill>
                  <a:srgbClr val="0070C0"/>
                </a:solidFill>
                <a:latin typeface="+mj-lt"/>
                <a:cs typeface="Times New Roman" pitchFamily="18" charset="0"/>
              </a:rPr>
              <a:t>read only</a:t>
            </a:r>
            <a:r>
              <a:rPr lang="en-US" sz="2400" dirty="0">
                <a:solidFill>
                  <a:srgbClr val="0070C0"/>
                </a:solidFill>
                <a:latin typeface="+mj-lt"/>
                <a:cs typeface="Times New Roman" pitchFamily="18" charset="0"/>
              </a:rPr>
              <a:t> memory because ROMs were written at manufacturing time or by burning fuses. Once ROM was configured, it could not be written again. This is no longer the case for Flash memory and other types of ROMs.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ROM: Read Only Memory</a:t>
            </a:r>
          </a:p>
        </p:txBody>
      </p:sp>
    </p:spTree>
    <p:extLst>
      <p:ext uri="{BB962C8B-B14F-4D97-AF65-F5344CB8AC3E}">
        <p14:creationId xmlns:p14="http://schemas.microsoft.com/office/powerpoint/2010/main" val="14935112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045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0453"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DRAM</a:t>
            </a:r>
            <a:r>
              <a:rPr lang="en-US" sz="3200" dirty="0">
                <a:latin typeface="+mj-lt"/>
                <a:cs typeface="Arial" charset="0"/>
              </a:rPr>
              <a:t> (Dynamic random access memory)</a:t>
            </a:r>
          </a:p>
          <a:p>
            <a:pPr marL="342900" indent="-342900">
              <a:spcBef>
                <a:spcPct val="20000"/>
              </a:spcBef>
              <a:buFontTx/>
              <a:buChar char="•"/>
            </a:pPr>
            <a:r>
              <a:rPr lang="en-US" sz="3200" b="1" dirty="0">
                <a:latin typeface="+mj-lt"/>
                <a:cs typeface="Arial" charset="0"/>
              </a:rPr>
              <a:t>SRAM</a:t>
            </a:r>
            <a:r>
              <a:rPr lang="en-US" sz="3200" dirty="0">
                <a:latin typeface="+mj-lt"/>
                <a:cs typeface="Arial" charset="0"/>
              </a:rPr>
              <a:t> (Static random access memory)</a:t>
            </a:r>
          </a:p>
          <a:p>
            <a:pPr marL="342900" indent="-342900">
              <a:spcBef>
                <a:spcPct val="20000"/>
              </a:spcBef>
              <a:buFontTx/>
              <a:buChar char="•"/>
            </a:pPr>
            <a:r>
              <a:rPr lang="en-US" sz="3200" dirty="0">
                <a:latin typeface="+mj-lt"/>
                <a:cs typeface="Arial" charset="0"/>
              </a:rPr>
              <a:t>Differ in how they store data:</a:t>
            </a:r>
          </a:p>
          <a:p>
            <a:pPr marL="742950" lvl="1" indent="-285750">
              <a:spcBef>
                <a:spcPct val="20000"/>
              </a:spcBef>
              <a:buFontTx/>
              <a:buChar char="–"/>
            </a:pPr>
            <a:r>
              <a:rPr lang="en-US" sz="2600" dirty="0">
                <a:latin typeface="+mj-lt"/>
                <a:cs typeface="Times New Roman" pitchFamily="18" charset="0"/>
              </a:rPr>
              <a:t>DRAM uses a capacitor</a:t>
            </a:r>
          </a:p>
          <a:p>
            <a:pPr marL="742950" lvl="1" indent="-285750">
              <a:spcBef>
                <a:spcPct val="20000"/>
              </a:spcBef>
              <a:buFontTx/>
              <a:buChar char="–"/>
            </a:pPr>
            <a:r>
              <a:rPr lang="en-US" sz="2600" dirty="0">
                <a:latin typeface="+mj-lt"/>
                <a:cs typeface="Times New Roman" pitchFamily="18" charset="0"/>
              </a:rPr>
              <a:t>SRAM uses cross-coupled inverters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Types of RAM</a:t>
            </a:r>
          </a:p>
        </p:txBody>
      </p:sp>
    </p:spTree>
    <p:extLst>
      <p:ext uri="{BB962C8B-B14F-4D97-AF65-F5344CB8AC3E}">
        <p14:creationId xmlns:p14="http://schemas.microsoft.com/office/powerpoint/2010/main" val="35890381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030" name="Object 6"/>
          <p:cNvGraphicFramePr>
            <a:graphicFrameLocks noGrp="1" noChangeAspect="1"/>
          </p:cNvGraphicFramePr>
          <p:nvPr>
            <p:ph idx="4294967295"/>
            <p:custDataLst>
              <p:tags r:id="rId2"/>
            </p:custDataLst>
            <p:extLst/>
          </p:nvPr>
        </p:nvGraphicFramePr>
        <p:xfrm>
          <a:off x="5867400" y="1295400"/>
          <a:ext cx="2981325" cy="3929063"/>
        </p:xfrm>
        <a:graphic>
          <a:graphicData uri="http://schemas.openxmlformats.org/presentationml/2006/ole">
            <mc:AlternateContent xmlns:mc="http://schemas.openxmlformats.org/markup-compatibility/2006">
              <mc:Choice xmlns:v="urn:schemas-microsoft-com:vml" Requires="v">
                <p:oleObj spid="_x0000_s271373" name="VISIO" r:id="rId8" imgW="1047750" imgH="1381125" progId="Visio.Drawing.6">
                  <p:embed/>
                </p:oleObj>
              </mc:Choice>
              <mc:Fallback>
                <p:oleObj name="VISIO" r:id="rId8" imgW="1047750" imgH="1381125" progId="Visio.Drawing.6">
                  <p:embed/>
                  <p:pic>
                    <p:nvPicPr>
                      <p:cNvPr id="102503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295400"/>
                        <a:ext cx="2981325" cy="3929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0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5028"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5029" name="Rectangle 5"/>
          <p:cNvSpPr>
            <a:spLocks noChangeArrowheads="1"/>
          </p:cNvSpPr>
          <p:nvPr>
            <p:custDataLst>
              <p:tags r:id="rId5"/>
            </p:custDataLst>
          </p:nvPr>
        </p:nvSpPr>
        <p:spPr bwMode="auto">
          <a:xfrm>
            <a:off x="914400" y="1295400"/>
            <a:ext cx="46482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Invented DRAM in 1966 at IBM</a:t>
            </a:r>
          </a:p>
          <a:p>
            <a:pPr marL="342900" indent="-342900">
              <a:spcBef>
                <a:spcPct val="20000"/>
              </a:spcBef>
              <a:buFontTx/>
              <a:buChar char="•"/>
            </a:pPr>
            <a:r>
              <a:rPr lang="en-US" sz="3200" dirty="0">
                <a:latin typeface="+mj-lt"/>
                <a:cs typeface="Arial" charset="0"/>
              </a:rPr>
              <a:t>Others were skeptical that the idea would work</a:t>
            </a:r>
          </a:p>
          <a:p>
            <a:pPr marL="342900" indent="-342900">
              <a:spcBef>
                <a:spcPct val="20000"/>
              </a:spcBef>
              <a:buFontTx/>
              <a:buChar char="•"/>
            </a:pPr>
            <a:r>
              <a:rPr lang="en-US" sz="3200" dirty="0">
                <a:latin typeface="+mj-lt"/>
                <a:cs typeface="Arial" charset="0"/>
              </a:rPr>
              <a:t>By the mid-1970’s DRAM in virtually all computers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Robert </a:t>
            </a:r>
            <a:r>
              <a:rPr lang="en-US" sz="4400" dirty="0" err="1">
                <a:solidFill>
                  <a:schemeClr val="bg1"/>
                </a:solidFill>
                <a:latin typeface="+mj-lt"/>
              </a:rPr>
              <a:t>Dennard</a:t>
            </a:r>
            <a:r>
              <a:rPr lang="en-US" sz="4400" dirty="0">
                <a:solidFill>
                  <a:schemeClr val="bg1"/>
                </a:solidFill>
                <a:latin typeface="+mj-lt"/>
              </a:rPr>
              <a:t>, 1932 -</a:t>
            </a:r>
          </a:p>
        </p:txBody>
      </p:sp>
    </p:spTree>
    <p:extLst>
      <p:ext uri="{BB962C8B-B14F-4D97-AF65-F5344CB8AC3E}">
        <p14:creationId xmlns:p14="http://schemas.microsoft.com/office/powerpoint/2010/main" val="42544923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5092" name="Object 4"/>
          <p:cNvGraphicFramePr>
            <a:graphicFrameLocks noGrp="1" noChangeAspect="1"/>
          </p:cNvGraphicFramePr>
          <p:nvPr>
            <p:ph sz="half" idx="4294967295"/>
            <p:custDataLst>
              <p:tags r:id="rId2"/>
            </p:custDataLst>
            <p:extLst/>
          </p:nvPr>
        </p:nvGraphicFramePr>
        <p:xfrm>
          <a:off x="1219200" y="3851031"/>
          <a:ext cx="3097213" cy="1422400"/>
        </p:xfrm>
        <a:graphic>
          <a:graphicData uri="http://schemas.openxmlformats.org/presentationml/2006/ole">
            <mc:AlternateContent xmlns:mc="http://schemas.openxmlformats.org/markup-compatibility/2006">
              <mc:Choice xmlns:v="urn:schemas-microsoft-com:vml" Requires="v">
                <p:oleObj spid="_x0000_s272409" name="Visio" r:id="rId8" imgW="1292047" imgH="620573" progId="Visio.Drawing.11">
                  <p:embed/>
                </p:oleObj>
              </mc:Choice>
              <mc:Fallback>
                <p:oleObj name="Visio" r:id="rId8" imgW="1292047" imgH="620573" progId="Visio.Drawing.11">
                  <p:embed/>
                  <p:pic>
                    <p:nvPicPr>
                      <p:cNvPr id="98509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851031"/>
                        <a:ext cx="3097213" cy="142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5094" name="Object 6"/>
          <p:cNvGraphicFramePr>
            <a:graphicFrameLocks noGrp="1" noChangeAspect="1"/>
          </p:cNvGraphicFramePr>
          <p:nvPr>
            <p:ph sz="half" idx="4294967295"/>
            <p:custDataLst>
              <p:tags r:id="rId3"/>
            </p:custDataLst>
            <p:extLst/>
          </p:nvPr>
        </p:nvGraphicFramePr>
        <p:xfrm>
          <a:off x="4545013" y="3784600"/>
          <a:ext cx="3352800" cy="2006600"/>
        </p:xfrm>
        <a:graphic>
          <a:graphicData uri="http://schemas.openxmlformats.org/presentationml/2006/ole">
            <mc:AlternateContent xmlns:mc="http://schemas.openxmlformats.org/markup-compatibility/2006">
              <mc:Choice xmlns:v="urn:schemas-microsoft-com:vml" Requires="v">
                <p:oleObj spid="_x0000_s272410" name="VISIO" r:id="rId10" imgW="1381680" imgH="865080" progId="Visio.Drawing.6">
                  <p:embed/>
                </p:oleObj>
              </mc:Choice>
              <mc:Fallback>
                <p:oleObj name="VISIO" r:id="rId10" imgW="1381680" imgH="865080" progId="Visio.Drawing.6">
                  <p:embed/>
                  <p:pic>
                    <p:nvPicPr>
                      <p:cNvPr id="98509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5013" y="3784600"/>
                        <a:ext cx="3352800" cy="2006600"/>
                      </a:xfrm>
                      <a:prstGeom prst="rect">
                        <a:avLst/>
                      </a:prstGeom>
                    </p:spPr>
                  </p:pic>
                </p:oleObj>
              </mc:Fallback>
            </mc:AlternateContent>
          </a:graphicData>
        </a:graphic>
      </p:graphicFrame>
      <p:sp>
        <p:nvSpPr>
          <p:cNvPr id="985093" name="Rectangle 5"/>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Data bits stored on capacitor</a:t>
            </a:r>
          </a:p>
          <a:p>
            <a:pPr marL="342900" indent="-342900">
              <a:spcBef>
                <a:spcPct val="20000"/>
              </a:spcBef>
              <a:buFontTx/>
              <a:buChar char="•"/>
            </a:pPr>
            <a:r>
              <a:rPr lang="en-US" sz="2600" i="1" dirty="0">
                <a:latin typeface="+mj-lt"/>
                <a:cs typeface="Arial" charset="0"/>
              </a:rPr>
              <a:t>Dynamic</a:t>
            </a:r>
            <a:r>
              <a:rPr lang="en-US" sz="2600" dirty="0">
                <a:latin typeface="+mj-lt"/>
                <a:cs typeface="Arial" charset="0"/>
              </a:rPr>
              <a:t> because the value needs to be refreshed (rewritten) periodically and after read:</a:t>
            </a:r>
          </a:p>
          <a:p>
            <a:pPr marL="742950" lvl="1" indent="-285750">
              <a:spcBef>
                <a:spcPct val="20000"/>
              </a:spcBef>
              <a:buFontTx/>
              <a:buChar char="–"/>
            </a:pPr>
            <a:r>
              <a:rPr lang="en-US" sz="2200" dirty="0">
                <a:latin typeface="+mj-lt"/>
                <a:cs typeface="Arial" charset="0"/>
              </a:rPr>
              <a:t>Charge leakage from the capacitor degrades the value</a:t>
            </a:r>
          </a:p>
          <a:p>
            <a:pPr marL="742950" lvl="1" indent="-285750">
              <a:spcBef>
                <a:spcPct val="20000"/>
              </a:spcBef>
              <a:buFontTx/>
              <a:buChar char="–"/>
            </a:pPr>
            <a:r>
              <a:rPr lang="en-US" sz="2200" dirty="0">
                <a:latin typeface="+mj-lt"/>
                <a:cs typeface="Arial" charset="0"/>
              </a:rPr>
              <a:t>Reading destroys the stored value</a:t>
            </a:r>
          </a:p>
        </p:txBody>
      </p:sp>
      <p:sp>
        <p:nvSpPr>
          <p:cNvPr id="98509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DRAM</a:t>
            </a:r>
          </a:p>
        </p:txBody>
      </p:sp>
    </p:spTree>
    <p:extLst>
      <p:ext uri="{BB962C8B-B14F-4D97-AF65-F5344CB8AC3E}">
        <p14:creationId xmlns:p14="http://schemas.microsoft.com/office/powerpoint/2010/main" val="38089736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6117" name="Object 5"/>
          <p:cNvGraphicFramePr>
            <a:graphicFrameLocks noGrp="1" noChangeAspect="1"/>
          </p:cNvGraphicFramePr>
          <p:nvPr>
            <p:ph sz="half" idx="4294967295"/>
            <p:custDataLst>
              <p:tags r:id="rId2"/>
            </p:custDataLst>
            <p:extLst/>
          </p:nvPr>
        </p:nvGraphicFramePr>
        <p:xfrm>
          <a:off x="685800" y="1752600"/>
          <a:ext cx="7924800" cy="2641600"/>
        </p:xfrm>
        <a:graphic>
          <a:graphicData uri="http://schemas.openxmlformats.org/presentationml/2006/ole">
            <mc:AlternateContent xmlns:mc="http://schemas.openxmlformats.org/markup-compatibility/2006">
              <mc:Choice xmlns:v="urn:schemas-microsoft-com:vml" Requires="v">
                <p:oleObj spid="_x0000_s273421" name="VISIO" r:id="rId7" imgW="2979720" imgH="993600" progId="Visio.Drawing.6">
                  <p:embed/>
                </p:oleObj>
              </mc:Choice>
              <mc:Fallback>
                <p:oleObj name="VISIO" r:id="rId7" imgW="2979720" imgH="993600" progId="Visio.Drawing.6">
                  <p:embed/>
                  <p:pic>
                    <p:nvPicPr>
                      <p:cNvPr id="98611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752600"/>
                        <a:ext cx="7924800" cy="2641600"/>
                      </a:xfrm>
                      <a:prstGeom prst="rect">
                        <a:avLst/>
                      </a:prstGeom>
                    </p:spPr>
                  </p:pic>
                </p:oleObj>
              </mc:Fallback>
            </mc:AlternateContent>
          </a:graphicData>
        </a:graphic>
      </p:graphicFrame>
      <p:sp>
        <p:nvSpPr>
          <p:cNvPr id="9861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611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DRAM</a:t>
            </a:r>
          </a:p>
        </p:txBody>
      </p:sp>
    </p:spTree>
    <p:extLst>
      <p:ext uri="{BB962C8B-B14F-4D97-AF65-F5344CB8AC3E}">
        <p14:creationId xmlns:p14="http://schemas.microsoft.com/office/powerpoint/2010/main" val="296593913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1" name="Object 5"/>
          <p:cNvGraphicFramePr>
            <a:graphicFrameLocks noGrp="1" noChangeAspect="1"/>
          </p:cNvGraphicFramePr>
          <p:nvPr>
            <p:ph sz="half" idx="4294967295"/>
            <p:custDataLst>
              <p:tags r:id="rId2"/>
            </p:custDataLst>
            <p:extLst/>
          </p:nvPr>
        </p:nvGraphicFramePr>
        <p:xfrm>
          <a:off x="2438400" y="1219200"/>
          <a:ext cx="3657600" cy="1757363"/>
        </p:xfrm>
        <a:graphic>
          <a:graphicData uri="http://schemas.openxmlformats.org/presentationml/2006/ole">
            <mc:AlternateContent xmlns:mc="http://schemas.openxmlformats.org/markup-compatibility/2006">
              <mc:Choice xmlns:v="urn:schemas-microsoft-com:vml" Requires="v">
                <p:oleObj spid="_x0000_s274457" name="Visio" r:id="rId8" imgW="1292047" imgH="620573" progId="Visio.Drawing.11">
                  <p:embed/>
                </p:oleObj>
              </mc:Choice>
              <mc:Fallback>
                <p:oleObj name="Visio" r:id="rId8" imgW="1292047" imgH="620573" progId="Visio.Drawing.11">
                  <p:embed/>
                  <p:pic>
                    <p:nvPicPr>
                      <p:cNvPr id="98714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1219200"/>
                        <a:ext cx="3657600" cy="175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7142" name="Object 6"/>
          <p:cNvGraphicFramePr>
            <a:graphicFrameLocks noGrp="1" noChangeAspect="1"/>
          </p:cNvGraphicFramePr>
          <p:nvPr>
            <p:ph sz="half" idx="4294967295"/>
            <p:custDataLst>
              <p:tags r:id="rId3"/>
            </p:custDataLst>
            <p:extLst/>
          </p:nvPr>
        </p:nvGraphicFramePr>
        <p:xfrm>
          <a:off x="1676400" y="3352800"/>
          <a:ext cx="5486400" cy="2190750"/>
        </p:xfrm>
        <a:graphic>
          <a:graphicData uri="http://schemas.openxmlformats.org/presentationml/2006/ole">
            <mc:AlternateContent xmlns:mc="http://schemas.openxmlformats.org/markup-compatibility/2006">
              <mc:Choice xmlns:v="urn:schemas-microsoft-com:vml" Requires="v">
                <p:oleObj spid="_x0000_s274458" name="VISIO" r:id="rId10" imgW="1876320" imgH="784800" progId="Visio.Drawing.6">
                  <p:embed/>
                </p:oleObj>
              </mc:Choice>
              <mc:Fallback>
                <p:oleObj name="VISIO" r:id="rId10" imgW="1876320" imgH="784800" progId="Visio.Drawing.6">
                  <p:embed/>
                  <p:pic>
                    <p:nvPicPr>
                      <p:cNvPr id="98714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352800"/>
                        <a:ext cx="5486400" cy="2190750"/>
                      </a:xfrm>
                      <a:prstGeom prst="rect">
                        <a:avLst/>
                      </a:prstGeom>
                    </p:spPr>
                  </p:pic>
                </p:oleObj>
              </mc:Fallback>
            </mc:AlternateContent>
          </a:graphicData>
        </a:graphic>
      </p:graphicFrame>
      <p:sp>
        <p:nvSpPr>
          <p:cNvPr id="98713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SRAM</a:t>
            </a:r>
          </a:p>
        </p:txBody>
      </p:sp>
    </p:spTree>
    <p:extLst>
      <p:ext uri="{BB962C8B-B14F-4D97-AF65-F5344CB8AC3E}">
        <p14:creationId xmlns:p14="http://schemas.microsoft.com/office/powerpoint/2010/main" val="27777464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8162" name="Object 2"/>
          <p:cNvGraphicFramePr>
            <a:graphicFrameLocks noGrp="1" noChangeAspect="1"/>
          </p:cNvGraphicFramePr>
          <p:nvPr>
            <p:ph sz="half" idx="4294967295"/>
            <p:custDataLst>
              <p:tags r:id="rId2"/>
            </p:custDataLst>
            <p:extLst/>
          </p:nvPr>
        </p:nvGraphicFramePr>
        <p:xfrm>
          <a:off x="1371600" y="987657"/>
          <a:ext cx="5867400" cy="3279543"/>
        </p:xfrm>
        <a:graphic>
          <a:graphicData uri="http://schemas.openxmlformats.org/presentationml/2006/ole">
            <mc:AlternateContent xmlns:mc="http://schemas.openxmlformats.org/markup-compatibility/2006">
              <mc:Choice xmlns:v="urn:schemas-microsoft-com:vml" Requires="v">
                <p:oleObj spid="_x0000_s275493" name="VISIO" r:id="rId10" imgW="4036320" imgH="2255400" progId="Visio.Drawing.6">
                  <p:embed/>
                </p:oleObj>
              </mc:Choice>
              <mc:Fallback>
                <p:oleObj name="VISIO" r:id="rId10" imgW="4036320" imgH="2255400" progId="Visio.Drawing.6">
                  <p:embed/>
                  <p:pic>
                    <p:nvPicPr>
                      <p:cNvPr id="988162"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987657"/>
                        <a:ext cx="5867400" cy="3279543"/>
                      </a:xfrm>
                      <a:prstGeom prst="rect">
                        <a:avLst/>
                      </a:prstGeom>
                    </p:spPr>
                  </p:pic>
                </p:oleObj>
              </mc:Fallback>
            </mc:AlternateContent>
          </a:graphicData>
        </a:graphic>
      </p:graphicFrame>
      <p:graphicFrame>
        <p:nvGraphicFramePr>
          <p:cNvPr id="988165" name="Object 5"/>
          <p:cNvGraphicFramePr>
            <a:graphicFrameLocks noGrp="1" noChangeAspect="1"/>
          </p:cNvGraphicFramePr>
          <p:nvPr>
            <p:ph sz="quarter" idx="4294967295"/>
            <p:custDataLst>
              <p:tags r:id="rId3"/>
            </p:custDataLst>
            <p:extLst/>
          </p:nvPr>
        </p:nvGraphicFramePr>
        <p:xfrm>
          <a:off x="4114800" y="4191000"/>
          <a:ext cx="3505200" cy="1530350"/>
        </p:xfrm>
        <a:graphic>
          <a:graphicData uri="http://schemas.openxmlformats.org/presentationml/2006/ole">
            <mc:AlternateContent xmlns:mc="http://schemas.openxmlformats.org/markup-compatibility/2006">
              <mc:Choice xmlns:v="urn:schemas-microsoft-com:vml" Requires="v">
                <p:oleObj spid="_x0000_s275494" name="VISIO" r:id="rId12" imgW="2127960" imgH="971640" progId="Visio.Drawing.6">
                  <p:embed/>
                </p:oleObj>
              </mc:Choice>
              <mc:Fallback>
                <p:oleObj name="VISIO" r:id="rId12" imgW="2127960" imgH="971640" progId="Visio.Drawing.6">
                  <p:embed/>
                  <p:pic>
                    <p:nvPicPr>
                      <p:cNvPr id="988165"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191000"/>
                        <a:ext cx="3505200" cy="153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8167" name="Object 7"/>
          <p:cNvGraphicFramePr>
            <a:graphicFrameLocks noGrp="1" noChangeAspect="1"/>
          </p:cNvGraphicFramePr>
          <p:nvPr>
            <p:ph sz="quarter" idx="4294967295"/>
            <p:custDataLst>
              <p:tags r:id="rId4"/>
            </p:custDataLst>
            <p:extLst/>
          </p:nvPr>
        </p:nvGraphicFramePr>
        <p:xfrm>
          <a:off x="1447800" y="4572000"/>
          <a:ext cx="2198739" cy="1377156"/>
        </p:xfrm>
        <a:graphic>
          <a:graphicData uri="http://schemas.openxmlformats.org/presentationml/2006/ole">
            <mc:AlternateContent xmlns:mc="http://schemas.openxmlformats.org/markup-compatibility/2006">
              <mc:Choice xmlns:v="urn:schemas-microsoft-com:vml" Requires="v">
                <p:oleObj spid="_x0000_s275495" name="VISIO" r:id="rId14" imgW="1381680" imgH="865080" progId="Visio.Drawing.6">
                  <p:embed/>
                </p:oleObj>
              </mc:Choice>
              <mc:Fallback>
                <p:oleObj name="VISIO" r:id="rId14" imgW="1381680" imgH="865080" progId="Visio.Drawing.6">
                  <p:embed/>
                  <p:pic>
                    <p:nvPicPr>
                      <p:cNvPr id="988167"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4572000"/>
                        <a:ext cx="2198739" cy="1377156"/>
                      </a:xfrm>
                      <a:prstGeom prst="rect">
                        <a:avLst/>
                      </a:prstGeom>
                      <a:noFill/>
                      <a:ln>
                        <a:noFill/>
                      </a:ln>
                      <a:effectLst/>
                      <a:extLst/>
                    </p:spPr>
                  </p:pic>
                </p:oleObj>
              </mc:Fallback>
            </mc:AlternateContent>
          </a:graphicData>
        </a:graphic>
      </p:graphicFrame>
      <p:sp>
        <p:nvSpPr>
          <p:cNvPr id="988163" name="Rectangle 3"/>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8168" name="Text Box 8"/>
          <p:cNvSpPr txBox="1">
            <a:spLocks noChangeArrowheads="1"/>
          </p:cNvSpPr>
          <p:nvPr>
            <p:custDataLst>
              <p:tags r:id="rId6"/>
            </p:custDataLst>
          </p:nvPr>
        </p:nvSpPr>
        <p:spPr bwMode="auto">
          <a:xfrm>
            <a:off x="2057400" y="4191000"/>
            <a:ext cx="28194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0070C0"/>
                </a:solidFill>
              </a:rPr>
              <a:t>DRAM bit cell:</a:t>
            </a:r>
          </a:p>
        </p:txBody>
      </p:sp>
      <p:sp>
        <p:nvSpPr>
          <p:cNvPr id="988169" name="Text Box 9"/>
          <p:cNvSpPr txBox="1">
            <a:spLocks noChangeArrowheads="1"/>
          </p:cNvSpPr>
          <p:nvPr>
            <p:custDataLst>
              <p:tags r:id="rId7"/>
            </p:custDataLst>
          </p:nvPr>
        </p:nvSpPr>
        <p:spPr bwMode="auto">
          <a:xfrm>
            <a:off x="5410200" y="4202668"/>
            <a:ext cx="28194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0070C0"/>
                </a:solidFill>
              </a:rPr>
              <a:t>SRAM bit cell:</a:t>
            </a: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Arrays Review</a:t>
            </a:r>
          </a:p>
        </p:txBody>
      </p:sp>
    </p:spTree>
    <p:extLst>
      <p:ext uri="{BB962C8B-B14F-4D97-AF65-F5344CB8AC3E}">
        <p14:creationId xmlns:p14="http://schemas.microsoft.com/office/powerpoint/2010/main" val="15092910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88" name="Object 4"/>
          <p:cNvGraphicFramePr>
            <a:graphicFrameLocks noGrp="1" noChangeAspect="1"/>
          </p:cNvGraphicFramePr>
          <p:nvPr>
            <p:ph sz="half" idx="4294967295"/>
            <p:custDataLst>
              <p:tags r:id="rId2"/>
            </p:custDataLst>
            <p:extLst/>
          </p:nvPr>
        </p:nvGraphicFramePr>
        <p:xfrm>
          <a:off x="1295400" y="1752600"/>
          <a:ext cx="3810000" cy="3116263"/>
        </p:xfrm>
        <a:graphic>
          <a:graphicData uri="http://schemas.openxmlformats.org/presentationml/2006/ole">
            <mc:AlternateContent xmlns:mc="http://schemas.openxmlformats.org/markup-compatibility/2006">
              <mc:Choice xmlns:v="urn:schemas-microsoft-com:vml" Requires="v">
                <p:oleObj spid="_x0000_s276505" name="Visio" r:id="rId8" imgW="2120798" imgH="1734922" progId="Visio.Drawing.11">
                  <p:embed/>
                </p:oleObj>
              </mc:Choice>
              <mc:Fallback>
                <p:oleObj name="Visio" r:id="rId8" imgW="2120798" imgH="1734922" progId="Visio.Drawing.11">
                  <p:embed/>
                  <p:pic>
                    <p:nvPicPr>
                      <p:cNvPr id="98918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752600"/>
                        <a:ext cx="3810000" cy="3116263"/>
                      </a:xfrm>
                      <a:prstGeom prst="rect">
                        <a:avLst/>
                      </a:prstGeom>
                    </p:spPr>
                  </p:pic>
                </p:oleObj>
              </mc:Fallback>
            </mc:AlternateContent>
          </a:graphicData>
        </a:graphic>
      </p:graphicFrame>
      <p:graphicFrame>
        <p:nvGraphicFramePr>
          <p:cNvPr id="989190" name="Object 6"/>
          <p:cNvGraphicFramePr>
            <a:graphicFrameLocks noGrp="1" noChangeAspect="1"/>
          </p:cNvGraphicFramePr>
          <p:nvPr>
            <p:ph sz="half" idx="4294967295"/>
            <p:custDataLst>
              <p:tags r:id="rId3"/>
            </p:custDataLst>
            <p:extLst/>
          </p:nvPr>
        </p:nvGraphicFramePr>
        <p:xfrm>
          <a:off x="5334000" y="1582738"/>
          <a:ext cx="2728912" cy="3714750"/>
        </p:xfrm>
        <a:graphic>
          <a:graphicData uri="http://schemas.openxmlformats.org/presentationml/2006/ole">
            <mc:AlternateContent xmlns:mc="http://schemas.openxmlformats.org/markup-compatibility/2006">
              <mc:Choice xmlns:v="urn:schemas-microsoft-com:vml" Requires="v">
                <p:oleObj spid="_x0000_s276506" name="VISIO" r:id="rId10" imgW="1249200" imgH="1779480" progId="Visio.Drawing.6">
                  <p:embed/>
                </p:oleObj>
              </mc:Choice>
              <mc:Fallback>
                <p:oleObj name="VISIO" r:id="rId10" imgW="1249200" imgH="1779480" progId="Visio.Drawing.6">
                  <p:embed/>
                  <p:pic>
                    <p:nvPicPr>
                      <p:cNvPr id="98919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1582738"/>
                        <a:ext cx="2728912" cy="371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91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9"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ROM: Dot Notation</a:t>
            </a:r>
          </a:p>
        </p:txBody>
      </p:sp>
    </p:spTree>
    <p:extLst>
      <p:ext uri="{BB962C8B-B14F-4D97-AF65-F5344CB8AC3E}">
        <p14:creationId xmlns:p14="http://schemas.microsoft.com/office/powerpoint/2010/main" val="24156341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7077" name="Rectangle 5"/>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Types of ROMs</a:t>
            </a:r>
          </a:p>
        </p:txBody>
      </p:sp>
      <p:graphicFrame>
        <p:nvGraphicFramePr>
          <p:cNvPr id="3" name="Table 2"/>
          <p:cNvGraphicFramePr>
            <a:graphicFrameLocks noGrp="1"/>
          </p:cNvGraphicFramePr>
          <p:nvPr>
            <p:extLst/>
          </p:nvPr>
        </p:nvGraphicFramePr>
        <p:xfrm>
          <a:off x="409222" y="1114777"/>
          <a:ext cx="8424335" cy="4389120"/>
        </p:xfrm>
        <a:graphic>
          <a:graphicData uri="http://schemas.openxmlformats.org/drawingml/2006/table">
            <a:tbl>
              <a:tblPr firstRow="1" bandRow="1">
                <a:tableStyleId>{5C22544A-7EE6-4342-B048-85BDC9FD1C3A}</a:tableStyleId>
              </a:tblPr>
              <a:tblGrid>
                <a:gridCol w="1207790">
                  <a:extLst>
                    <a:ext uri="{9D8B030D-6E8A-4147-A177-3AD203B41FA5}">
                      <a16:colId xmlns:a16="http://schemas.microsoft.com/office/drawing/2014/main" val="20000"/>
                    </a:ext>
                  </a:extLst>
                </a:gridCol>
                <a:gridCol w="2264606">
                  <a:extLst>
                    <a:ext uri="{9D8B030D-6E8A-4147-A177-3AD203B41FA5}">
                      <a16:colId xmlns:a16="http://schemas.microsoft.com/office/drawing/2014/main" val="20001"/>
                    </a:ext>
                  </a:extLst>
                </a:gridCol>
                <a:gridCol w="4951939">
                  <a:extLst>
                    <a:ext uri="{9D8B030D-6E8A-4147-A177-3AD203B41FA5}">
                      <a16:colId xmlns:a16="http://schemas.microsoft.com/office/drawing/2014/main" val="20002"/>
                    </a:ext>
                  </a:extLst>
                </a:gridCol>
              </a:tblGrid>
              <a:tr h="331612">
                <a:tc>
                  <a:txBody>
                    <a:bodyPr/>
                    <a:lstStyle/>
                    <a:p>
                      <a:r>
                        <a:rPr lang="en-US" dirty="0"/>
                        <a:t>Type</a:t>
                      </a:r>
                    </a:p>
                  </a:txBody>
                  <a:tcPr/>
                </a:tc>
                <a:tc>
                  <a:txBody>
                    <a:bodyPr/>
                    <a:lstStyle/>
                    <a:p>
                      <a:r>
                        <a:rPr lang="en-US" dirty="0"/>
                        <a:t>Name</a:t>
                      </a:r>
                    </a:p>
                  </a:txBody>
                  <a:tcPr/>
                </a:tc>
                <a:tc>
                  <a:txBody>
                    <a:bodyPr/>
                    <a:lstStyle/>
                    <a:p>
                      <a:r>
                        <a:rPr lang="en-US" dirty="0"/>
                        <a:t>Description</a:t>
                      </a:r>
                    </a:p>
                  </a:txBody>
                  <a:tcPr/>
                </a:tc>
                <a:extLst>
                  <a:ext uri="{0D108BD9-81ED-4DB2-BD59-A6C34878D82A}">
                    <a16:rowId xmlns:a16="http://schemas.microsoft.com/office/drawing/2014/main" val="10000"/>
                  </a:ext>
                </a:extLst>
              </a:tr>
              <a:tr h="500944">
                <a:tc>
                  <a:txBody>
                    <a:bodyPr/>
                    <a:lstStyle/>
                    <a:p>
                      <a:r>
                        <a:rPr lang="en-US" dirty="0"/>
                        <a:t>ROM</a:t>
                      </a:r>
                    </a:p>
                  </a:txBody>
                  <a:tcPr/>
                </a:tc>
                <a:tc>
                  <a:txBody>
                    <a:bodyPr/>
                    <a:lstStyle/>
                    <a:p>
                      <a:r>
                        <a:rPr lang="en-US" dirty="0"/>
                        <a:t>Read Only Memory</a:t>
                      </a:r>
                    </a:p>
                  </a:txBody>
                  <a:tcPr/>
                </a:tc>
                <a:tc>
                  <a:txBody>
                    <a:bodyPr/>
                    <a:lstStyle/>
                    <a:p>
                      <a:r>
                        <a:rPr lang="en-US" dirty="0"/>
                        <a:t>Chip</a:t>
                      </a:r>
                      <a:r>
                        <a:rPr lang="en-US" baseline="0" dirty="0"/>
                        <a:t> is hardwired with presence or absence of transistors.  Changing requires building a new chip.</a:t>
                      </a:r>
                      <a:endParaRPr lang="en-US" dirty="0"/>
                    </a:p>
                  </a:txBody>
                  <a:tcPr/>
                </a:tc>
                <a:extLst>
                  <a:ext uri="{0D108BD9-81ED-4DB2-BD59-A6C34878D82A}">
                    <a16:rowId xmlns:a16="http://schemas.microsoft.com/office/drawing/2014/main" val="10001"/>
                  </a:ext>
                </a:extLst>
              </a:tr>
              <a:tr h="500944">
                <a:tc>
                  <a:txBody>
                    <a:bodyPr/>
                    <a:lstStyle/>
                    <a:p>
                      <a:r>
                        <a:rPr lang="en-US" dirty="0"/>
                        <a:t>PROM</a:t>
                      </a:r>
                    </a:p>
                  </a:txBody>
                  <a:tcPr/>
                </a:tc>
                <a:tc>
                  <a:txBody>
                    <a:bodyPr/>
                    <a:lstStyle/>
                    <a:p>
                      <a:r>
                        <a:rPr lang="en-US" dirty="0"/>
                        <a:t>Programmable ROM</a:t>
                      </a:r>
                    </a:p>
                  </a:txBody>
                  <a:tcPr/>
                </a:tc>
                <a:tc>
                  <a:txBody>
                    <a:bodyPr/>
                    <a:lstStyle/>
                    <a:p>
                      <a:r>
                        <a:rPr lang="en-US" dirty="0"/>
                        <a:t>Fuses in series with each transistor are blown to program bits.  Can’t be changed after programming.</a:t>
                      </a:r>
                    </a:p>
                  </a:txBody>
                  <a:tcPr/>
                </a:tc>
                <a:extLst>
                  <a:ext uri="{0D108BD9-81ED-4DB2-BD59-A6C34878D82A}">
                    <a16:rowId xmlns:a16="http://schemas.microsoft.com/office/drawing/2014/main" val="10002"/>
                  </a:ext>
                </a:extLst>
              </a:tr>
              <a:tr h="500944">
                <a:tc>
                  <a:txBody>
                    <a:bodyPr/>
                    <a:lstStyle/>
                    <a:p>
                      <a:r>
                        <a:rPr lang="en-US" dirty="0"/>
                        <a:t>EPROM</a:t>
                      </a:r>
                    </a:p>
                  </a:txBody>
                  <a:tcPr/>
                </a:tc>
                <a:tc>
                  <a:txBody>
                    <a:bodyPr/>
                    <a:lstStyle/>
                    <a:p>
                      <a:r>
                        <a:rPr lang="en-US" dirty="0"/>
                        <a:t>Electrically Programmable ROM</a:t>
                      </a:r>
                    </a:p>
                  </a:txBody>
                  <a:tcPr/>
                </a:tc>
                <a:tc>
                  <a:txBody>
                    <a:bodyPr/>
                    <a:lstStyle/>
                    <a:p>
                      <a:r>
                        <a:rPr lang="en-US" dirty="0"/>
                        <a:t>Charge is stored on a floating gate to activate or deactivate transistor.  Erasing requires exposure</a:t>
                      </a:r>
                      <a:r>
                        <a:rPr lang="en-US" baseline="0" dirty="0"/>
                        <a:t> to UV light.</a:t>
                      </a:r>
                      <a:endParaRPr lang="en-US" dirty="0"/>
                    </a:p>
                  </a:txBody>
                  <a:tcPr/>
                </a:tc>
                <a:extLst>
                  <a:ext uri="{0D108BD9-81ED-4DB2-BD59-A6C34878D82A}">
                    <a16:rowId xmlns:a16="http://schemas.microsoft.com/office/drawing/2014/main" val="10003"/>
                  </a:ext>
                </a:extLst>
              </a:tr>
              <a:tr h="500944">
                <a:tc>
                  <a:txBody>
                    <a:bodyPr/>
                    <a:lstStyle/>
                    <a:p>
                      <a:r>
                        <a:rPr lang="en-US" dirty="0"/>
                        <a:t>EEPROM</a:t>
                      </a:r>
                    </a:p>
                  </a:txBody>
                  <a:tcPr/>
                </a:tc>
                <a:tc>
                  <a:txBody>
                    <a:bodyPr/>
                    <a:lstStyle/>
                    <a:p>
                      <a:r>
                        <a:rPr lang="en-US" dirty="0"/>
                        <a:t>Electrically Erasable</a:t>
                      </a:r>
                      <a:r>
                        <a:rPr lang="en-US" baseline="0" dirty="0"/>
                        <a:t> Programmable ROM</a:t>
                      </a:r>
                      <a:endParaRPr lang="en-US" dirty="0"/>
                    </a:p>
                  </a:txBody>
                  <a:tcPr/>
                </a:tc>
                <a:tc>
                  <a:txBody>
                    <a:bodyPr/>
                    <a:lstStyle/>
                    <a:p>
                      <a:r>
                        <a:rPr lang="en-US" dirty="0"/>
                        <a:t>Like</a:t>
                      </a:r>
                      <a:r>
                        <a:rPr lang="en-US" baseline="0" dirty="0"/>
                        <a:t> EPROM, but erasing can be done electrically.</a:t>
                      </a:r>
                      <a:endParaRPr lang="en-US" dirty="0"/>
                    </a:p>
                  </a:txBody>
                  <a:tcPr/>
                </a:tc>
                <a:extLst>
                  <a:ext uri="{0D108BD9-81ED-4DB2-BD59-A6C34878D82A}">
                    <a16:rowId xmlns:a16="http://schemas.microsoft.com/office/drawing/2014/main" val="10004"/>
                  </a:ext>
                </a:extLst>
              </a:tr>
              <a:tr h="500944">
                <a:tc>
                  <a:txBody>
                    <a:bodyPr/>
                    <a:lstStyle/>
                    <a:p>
                      <a:r>
                        <a:rPr lang="en-US" dirty="0"/>
                        <a:t>Flash</a:t>
                      </a:r>
                    </a:p>
                  </a:txBody>
                  <a:tcPr/>
                </a:tc>
                <a:tc>
                  <a:txBody>
                    <a:bodyPr/>
                    <a:lstStyle/>
                    <a:p>
                      <a:r>
                        <a:rPr lang="en-US" dirty="0"/>
                        <a:t>Flash Memory</a:t>
                      </a:r>
                    </a:p>
                  </a:txBody>
                  <a:tcPr/>
                </a:tc>
                <a:tc>
                  <a:txBody>
                    <a:bodyPr/>
                    <a:lstStyle/>
                    <a:p>
                      <a:r>
                        <a:rPr lang="en-US" dirty="0"/>
                        <a:t>Like EEPROM, but erasing is done on large blocks to amortize cost</a:t>
                      </a:r>
                      <a:r>
                        <a:rPr lang="en-US" baseline="0" dirty="0"/>
                        <a:t> of erase circuit.  Low cost per bit, dominates nonvolatile storage today.</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42485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80" name="Rectangle 8"/>
          <p:cNvSpPr>
            <a:spLocks noGrp="1" noChangeArrowheads="1"/>
          </p:cNvSpPr>
          <p:nvPr>
            <p:ph sz="half" idx="4294967295"/>
            <p:custDataLst>
              <p:tags r:id="rId1"/>
            </p:custDataLst>
          </p:nvPr>
        </p:nvSpPr>
        <p:spPr>
          <a:xfrm>
            <a:off x="304800" y="1219200"/>
            <a:ext cx="5334000" cy="4953000"/>
          </a:xfrm>
        </p:spPr>
        <p:txBody>
          <a:bodyPr>
            <a:noAutofit/>
          </a:bodyPr>
          <a:lstStyle/>
          <a:p>
            <a:r>
              <a:rPr lang="en-US" sz="2400" dirty="0"/>
              <a:t>Developed memories and high speed circuits at Toshiba, 1971-1994 </a:t>
            </a:r>
          </a:p>
          <a:p>
            <a:r>
              <a:rPr lang="en-US" sz="2400" dirty="0"/>
              <a:t>Invented Flash memory as an unauthorized project pursued during nights and weekends in the late 1970’s</a:t>
            </a:r>
          </a:p>
          <a:p>
            <a:r>
              <a:rPr lang="en-US" sz="2400" dirty="0"/>
              <a:t>The process of erasing the memory reminded him of the flash of a camera </a:t>
            </a:r>
          </a:p>
          <a:p>
            <a:r>
              <a:rPr lang="en-US" sz="2400" dirty="0"/>
              <a:t>Toshiba slow to commercialize the idea; Intel was first to market in 1988 </a:t>
            </a:r>
          </a:p>
          <a:p>
            <a:r>
              <a:rPr lang="en-US" sz="2400" dirty="0"/>
              <a:t>Flash has grown into a $25 billion per year market</a:t>
            </a:r>
          </a:p>
        </p:txBody>
      </p:sp>
      <p:sp>
        <p:nvSpPr>
          <p:cNvPr id="10270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7077" name="Rectangle 5"/>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Fujio</a:t>
            </a:r>
            <a:r>
              <a:rPr lang="en-US" sz="4400" dirty="0">
                <a:solidFill>
                  <a:schemeClr val="bg1"/>
                </a:solidFill>
                <a:latin typeface="+mj-lt"/>
              </a:rPr>
              <a:t> </a:t>
            </a:r>
            <a:r>
              <a:rPr lang="en-US" sz="4400" dirty="0" err="1">
                <a:solidFill>
                  <a:schemeClr val="bg1"/>
                </a:solidFill>
                <a:latin typeface="+mj-lt"/>
              </a:rPr>
              <a:t>Masuoka</a:t>
            </a:r>
            <a:r>
              <a:rPr lang="en-US" sz="4400" dirty="0">
                <a:solidFill>
                  <a:schemeClr val="bg1"/>
                </a:solidFill>
                <a:latin typeface="+mj-lt"/>
              </a:rPr>
              <a:t>, 1944 -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6308" y="1571296"/>
            <a:ext cx="3132892" cy="3153104"/>
          </a:xfrm>
          <a:prstGeom prst="rect">
            <a:avLst/>
          </a:prstGeom>
        </p:spPr>
      </p:pic>
    </p:spTree>
    <p:extLst>
      <p:ext uri="{BB962C8B-B14F-4D97-AF65-F5344CB8AC3E}">
        <p14:creationId xmlns:p14="http://schemas.microsoft.com/office/powerpoint/2010/main" val="22702820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nvPr>
        </p:nvGraphicFramePr>
        <p:xfrm>
          <a:off x="2209800" y="3122612"/>
          <a:ext cx="4697413" cy="2744788"/>
        </p:xfrm>
        <a:graphic>
          <a:graphicData uri="http://schemas.openxmlformats.org/presentationml/2006/ole">
            <mc:AlternateContent xmlns:mc="http://schemas.openxmlformats.org/markup-compatibility/2006">
              <mc:Choice xmlns:v="urn:schemas-microsoft-com:vml" Requires="v">
                <p:oleObj spid="_x0000_s258061" name="VISIO" r:id="rId8" imgW="2080800" imgH="1216440" progId="Visio.Drawing.6">
                  <p:embed/>
                </p:oleObj>
              </mc:Choice>
              <mc:Fallback>
                <p:oleObj name="VISIO" r:id="rId8" imgW="2080800" imgH="1216440" progId="Visio.Drawing.6">
                  <p:embed/>
                  <p:pic>
                    <p:nvPicPr>
                      <p:cNvPr id="9758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122612"/>
                        <a:ext cx="4697413" cy="2744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5334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Increments on each clock edge</a:t>
            </a:r>
          </a:p>
          <a:p>
            <a:pPr marL="342900" indent="-342900">
              <a:spcBef>
                <a:spcPct val="20000"/>
              </a:spcBef>
              <a:buFontTx/>
              <a:buChar char="•"/>
            </a:pPr>
            <a:r>
              <a:rPr lang="en-US" sz="2600" dirty="0">
                <a:latin typeface="+mj-lt"/>
                <a:cs typeface="Arial" charset="0"/>
              </a:rPr>
              <a:t>Used to cycle through numbers. For example, </a:t>
            </a:r>
          </a:p>
          <a:p>
            <a:pPr marL="742950" lvl="1" indent="-285750">
              <a:spcBef>
                <a:spcPct val="20000"/>
              </a:spcBef>
              <a:buFontTx/>
              <a:buChar char="–"/>
            </a:pPr>
            <a:r>
              <a:rPr lang="en-US" sz="2000" dirty="0">
                <a:latin typeface="+mj-lt"/>
                <a:cs typeface="Arial" charset="0"/>
              </a:rPr>
              <a:t>000, 001, 010, 011, 100, 101, 110, 111, 000, 001…</a:t>
            </a:r>
          </a:p>
          <a:p>
            <a:pPr marL="342900" indent="-342900">
              <a:spcBef>
                <a:spcPct val="20000"/>
              </a:spcBef>
              <a:buFontTx/>
              <a:buChar char="•"/>
            </a:pPr>
            <a:r>
              <a:rPr lang="en-US" sz="2600" dirty="0">
                <a:latin typeface="+mj-lt"/>
                <a:cs typeface="Arial" charset="0"/>
              </a:rPr>
              <a:t>Example uses:</a:t>
            </a:r>
          </a:p>
          <a:p>
            <a:pPr marL="742950" lvl="1" indent="-285750">
              <a:spcBef>
                <a:spcPct val="20000"/>
              </a:spcBef>
              <a:buFontTx/>
              <a:buChar char="–"/>
            </a:pPr>
            <a:r>
              <a:rPr lang="en-US" sz="2000" dirty="0">
                <a:latin typeface="+mj-lt"/>
                <a:cs typeface="Arial" charset="0"/>
              </a:rPr>
              <a:t>Digital clock displays</a:t>
            </a:r>
          </a:p>
          <a:p>
            <a:pPr marL="742950" lvl="1" indent="-285750">
              <a:spcBef>
                <a:spcPct val="20000"/>
              </a:spcBef>
              <a:buFontTx/>
              <a:buChar char="–"/>
            </a:pPr>
            <a:r>
              <a:rPr lang="en-US" sz="2000" dirty="0">
                <a:latin typeface="+mj-lt"/>
                <a:cs typeface="Arial" charset="0"/>
              </a:rPr>
              <a:t>Program counter: keeps track of current instruction executing</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Counters</a:t>
            </a:r>
          </a:p>
        </p:txBody>
      </p:sp>
    </p:spTree>
    <p:extLst>
      <p:ext uri="{BB962C8B-B14F-4D97-AF65-F5344CB8AC3E}">
        <p14:creationId xmlns:p14="http://schemas.microsoft.com/office/powerpoint/2010/main" val="119311715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213" name="Object 5"/>
          <p:cNvGraphicFramePr>
            <a:graphicFrameLocks noGrp="1" noChangeAspect="1"/>
          </p:cNvGraphicFramePr>
          <p:nvPr>
            <p:ph sz="half" idx="4294967295"/>
            <p:custDataLst>
              <p:tags r:id="rId2"/>
            </p:custDataLst>
            <p:extLst/>
          </p:nvPr>
        </p:nvGraphicFramePr>
        <p:xfrm>
          <a:off x="1225550" y="1947863"/>
          <a:ext cx="3879850" cy="3033712"/>
        </p:xfrm>
        <a:graphic>
          <a:graphicData uri="http://schemas.openxmlformats.org/presentationml/2006/ole">
            <mc:AlternateContent xmlns:mc="http://schemas.openxmlformats.org/markup-compatibility/2006">
              <mc:Choice xmlns:v="urn:schemas-microsoft-com:vml" Requires="v">
                <p:oleObj spid="_x0000_s277529" name="Visio" r:id="rId8" imgW="2120798" imgH="1734922" progId="Visio.Drawing.11">
                  <p:embed/>
                </p:oleObj>
              </mc:Choice>
              <mc:Fallback>
                <p:oleObj name="Visio" r:id="rId8" imgW="2120798" imgH="1734922" progId="Visio.Drawing.11">
                  <p:embed/>
                  <p:pic>
                    <p:nvPicPr>
                      <p:cNvPr id="99021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5550" y="1947863"/>
                        <a:ext cx="3879850" cy="303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0214" name="Object 6"/>
          <p:cNvGraphicFramePr>
            <a:graphicFrameLocks noGrp="1" noChangeAspect="1"/>
          </p:cNvGraphicFramePr>
          <p:nvPr>
            <p:ph sz="half" idx="4294967295"/>
            <p:custDataLst>
              <p:tags r:id="rId3"/>
            </p:custDataLst>
            <p:extLst/>
          </p:nvPr>
        </p:nvGraphicFramePr>
        <p:xfrm>
          <a:off x="5105400" y="1905000"/>
          <a:ext cx="3657600" cy="3338513"/>
        </p:xfrm>
        <a:graphic>
          <a:graphicData uri="http://schemas.openxmlformats.org/presentationml/2006/ole">
            <mc:AlternateContent xmlns:mc="http://schemas.openxmlformats.org/markup-compatibility/2006">
              <mc:Choice xmlns:v="urn:schemas-microsoft-com:vml" Requires="v">
                <p:oleObj spid="_x0000_s277530" name="VISIO" r:id="rId10" imgW="1199520" imgH="1095120" progId="Visio.Drawing.6">
                  <p:embed/>
                </p:oleObj>
              </mc:Choice>
              <mc:Fallback>
                <p:oleObj name="VISIO" r:id="rId10" imgW="1199520" imgH="1095120" progId="Visio.Drawing.6">
                  <p:embed/>
                  <p:pic>
                    <p:nvPicPr>
                      <p:cNvPr id="99021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905000"/>
                        <a:ext cx="3657600" cy="3338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02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ROM Storage</a:t>
            </a:r>
          </a:p>
        </p:txBody>
      </p:sp>
    </p:spTree>
    <p:extLst>
      <p:ext uri="{BB962C8B-B14F-4D97-AF65-F5344CB8AC3E}">
        <p14:creationId xmlns:p14="http://schemas.microsoft.com/office/powerpoint/2010/main" val="23121556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1237" name="Object 5"/>
          <p:cNvGraphicFramePr>
            <a:graphicFrameLocks noGrp="1" noChangeAspect="1"/>
          </p:cNvGraphicFramePr>
          <p:nvPr>
            <p:ph sz="half" idx="4294967295"/>
            <p:custDataLst>
              <p:tags r:id="rId2"/>
            </p:custDataLst>
            <p:extLst/>
          </p:nvPr>
        </p:nvGraphicFramePr>
        <p:xfrm>
          <a:off x="1377950" y="1947863"/>
          <a:ext cx="3879850" cy="3033712"/>
        </p:xfrm>
        <a:graphic>
          <a:graphicData uri="http://schemas.openxmlformats.org/presentationml/2006/ole">
            <mc:AlternateContent xmlns:mc="http://schemas.openxmlformats.org/markup-compatibility/2006">
              <mc:Choice xmlns:v="urn:schemas-microsoft-com:vml" Requires="v">
                <p:oleObj spid="_x0000_s278541" name="Visio" r:id="rId10" imgW="2120798" imgH="1734922" progId="Visio.Drawing.11">
                  <p:embed/>
                </p:oleObj>
              </mc:Choice>
              <mc:Fallback>
                <p:oleObj name="Visio" r:id="rId10" imgW="2120798" imgH="1734922" progId="Visio.Drawing.11">
                  <p:embed/>
                  <p:pic>
                    <p:nvPicPr>
                      <p:cNvPr id="99123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7950" y="1947863"/>
                        <a:ext cx="3879850" cy="303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123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1238" name="Text Box 6"/>
          <p:cNvSpPr txBox="1">
            <a:spLocks noChangeArrowheads="1"/>
          </p:cNvSpPr>
          <p:nvPr>
            <p:custDataLst>
              <p:tags r:id="rId4"/>
            </p:custDataLst>
          </p:nvPr>
        </p:nvSpPr>
        <p:spPr bwMode="auto">
          <a:xfrm>
            <a:off x="5486400" y="2362200"/>
            <a:ext cx="3048000"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dirty="0"/>
              <a:t>Data</a:t>
            </a:r>
            <a:r>
              <a:rPr lang="en-US" sz="3200" baseline="-25000" dirty="0"/>
              <a:t>2</a:t>
            </a:r>
            <a:r>
              <a:rPr lang="en-US" sz="3200" dirty="0"/>
              <a:t> = </a:t>
            </a:r>
            <a:r>
              <a:rPr lang="en-US" sz="3200" i="1" dirty="0"/>
              <a:t>A</a:t>
            </a:r>
            <a:r>
              <a:rPr lang="en-US" sz="3200" baseline="-25000" dirty="0"/>
              <a:t>1</a:t>
            </a:r>
            <a:r>
              <a:rPr lang="en-US" sz="3200" dirty="0"/>
              <a:t> </a:t>
            </a:r>
            <a:r>
              <a:rPr lang="en-US" sz="3200" dirty="0">
                <a:latin typeface="Symbol" pitchFamily="18" charset="2"/>
              </a:rPr>
              <a:t>^</a:t>
            </a:r>
            <a:r>
              <a:rPr lang="en-US" sz="3200" dirty="0"/>
              <a:t> </a:t>
            </a:r>
            <a:r>
              <a:rPr lang="en-US" sz="3200" i="1" dirty="0"/>
              <a:t>A</a:t>
            </a:r>
            <a:r>
              <a:rPr lang="en-US" sz="3200" baseline="-25000" dirty="0"/>
              <a:t>0</a:t>
            </a:r>
          </a:p>
          <a:p>
            <a:pPr>
              <a:spcBef>
                <a:spcPct val="50000"/>
              </a:spcBef>
            </a:pPr>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pPr>
              <a:spcBef>
                <a:spcPct val="50000"/>
              </a:spcBef>
            </a:pPr>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1240" name="Line 8"/>
          <p:cNvSpPr>
            <a:spLocks noChangeShapeType="1"/>
          </p:cNvSpPr>
          <p:nvPr>
            <p:custDataLst>
              <p:tags r:id="rId5"/>
            </p:custDataLst>
          </p:nvPr>
        </p:nvSpPr>
        <p:spPr bwMode="auto">
          <a:xfrm>
            <a:off x="6825762" y="3219207"/>
            <a:ext cx="381000"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241" name="Line 9"/>
          <p:cNvSpPr>
            <a:spLocks noChangeShapeType="1"/>
          </p:cNvSpPr>
          <p:nvPr>
            <p:custDataLst>
              <p:tags r:id="rId6"/>
            </p:custDataLst>
          </p:nvPr>
        </p:nvSpPr>
        <p:spPr bwMode="auto">
          <a:xfrm>
            <a:off x="6781800" y="3884613"/>
            <a:ext cx="381000"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242" name="Line 10"/>
          <p:cNvSpPr>
            <a:spLocks noChangeShapeType="1"/>
          </p:cNvSpPr>
          <p:nvPr>
            <p:custDataLst>
              <p:tags r:id="rId7"/>
            </p:custDataLst>
          </p:nvPr>
        </p:nvSpPr>
        <p:spPr bwMode="auto">
          <a:xfrm>
            <a:off x="7315200" y="3884613"/>
            <a:ext cx="381000"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ROM Logic</a:t>
            </a:r>
          </a:p>
        </p:txBody>
      </p:sp>
    </p:spTree>
    <p:extLst>
      <p:ext uri="{BB962C8B-B14F-4D97-AF65-F5344CB8AC3E}">
        <p14:creationId xmlns:p14="http://schemas.microsoft.com/office/powerpoint/2010/main" val="19682881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279565" name="VISIO" r:id="rId9" imgW="2192040" imgH="1740240" progId="Visio.Drawing.6">
                  <p:embed/>
                </p:oleObj>
              </mc:Choice>
              <mc:Fallback>
                <p:oleObj name="VISIO" r:id="rId9" imgW="2192040" imgH="1740240" progId="Visio.Drawing.6">
                  <p:embed/>
                  <p:pic>
                    <p:nvPicPr>
                      <p:cNvPr id="1001480" name="Object 8"/>
                      <p:cNvPicPr>
                        <a:picLocks noChangeAspect="1" noChangeArrowheads="1"/>
                      </p:cNvPicPr>
                      <p:nvPr/>
                    </p:nvPicPr>
                    <p:blipFill>
                      <a:blip r:embed="rId10"/>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2362200" y="2524125"/>
            <a:ext cx="228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Example: Logic with ROMs</a:t>
            </a:r>
          </a:p>
        </p:txBody>
      </p:sp>
    </p:spTree>
    <p:extLst>
      <p:ext uri="{BB962C8B-B14F-4D97-AF65-F5344CB8AC3E}">
        <p14:creationId xmlns:p14="http://schemas.microsoft.com/office/powerpoint/2010/main" val="12212911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280589" name="VISIO" r:id="rId9" imgW="2192040" imgH="1740240" progId="Visio.Drawing.6">
                  <p:embed/>
                </p:oleObj>
              </mc:Choice>
              <mc:Fallback>
                <p:oleObj name="VISIO" r:id="rId9" imgW="2192040" imgH="1740240" progId="Visio.Drawing.6">
                  <p:embed/>
                  <p:pic>
                    <p:nvPicPr>
                      <p:cNvPr id="100148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2362200" y="2524125"/>
            <a:ext cx="228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Example: Logic with ROMs</a:t>
            </a:r>
          </a:p>
        </p:txBody>
      </p:sp>
    </p:spTree>
    <p:extLst>
      <p:ext uri="{BB962C8B-B14F-4D97-AF65-F5344CB8AC3E}">
        <p14:creationId xmlns:p14="http://schemas.microsoft.com/office/powerpoint/2010/main" val="117837756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285" name="Object 5"/>
          <p:cNvGraphicFramePr>
            <a:graphicFrameLocks noGrp="1" noChangeAspect="1"/>
          </p:cNvGraphicFramePr>
          <p:nvPr>
            <p:ph sz="half" idx="4294967295"/>
            <p:custDataLst>
              <p:tags r:id="rId2"/>
            </p:custDataLst>
            <p:extLst/>
          </p:nvPr>
        </p:nvGraphicFramePr>
        <p:xfrm>
          <a:off x="1447800" y="1143000"/>
          <a:ext cx="6400800" cy="3417888"/>
        </p:xfrm>
        <a:graphic>
          <a:graphicData uri="http://schemas.openxmlformats.org/presentationml/2006/ole">
            <mc:AlternateContent xmlns:mc="http://schemas.openxmlformats.org/markup-compatibility/2006">
              <mc:Choice xmlns:v="urn:schemas-microsoft-com:vml" Requires="v">
                <p:oleObj spid="_x0000_s281613" name="VISIO" r:id="rId11" imgW="4036320" imgH="2255400" progId="Visio.Drawing.6">
                  <p:embed/>
                </p:oleObj>
              </mc:Choice>
              <mc:Fallback>
                <p:oleObj name="VISIO" r:id="rId11" imgW="4036320" imgH="2255400" progId="Visio.Drawing.6">
                  <p:embed/>
                  <p:pic>
                    <p:nvPicPr>
                      <p:cNvPr id="993285"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143000"/>
                        <a:ext cx="6400800" cy="3417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2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328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3286" name="Text Box 6"/>
          <p:cNvSpPr txBox="1">
            <a:spLocks noChangeArrowheads="1"/>
          </p:cNvSpPr>
          <p:nvPr>
            <p:custDataLst>
              <p:tags r:id="rId5"/>
            </p:custDataLst>
          </p:nvPr>
        </p:nvSpPr>
        <p:spPr bwMode="auto">
          <a:xfrm>
            <a:off x="2286000" y="4414897"/>
            <a:ext cx="30480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3200" i="1" dirty="0"/>
              <a:t>Data</a:t>
            </a:r>
            <a:r>
              <a:rPr lang="en-US" sz="3200" baseline="-25000" dirty="0"/>
              <a:t>2</a:t>
            </a:r>
            <a:r>
              <a:rPr lang="en-US" sz="3200" dirty="0"/>
              <a:t> = </a:t>
            </a:r>
            <a:r>
              <a:rPr lang="en-US" sz="3200" i="1" dirty="0"/>
              <a:t>A</a:t>
            </a:r>
            <a:r>
              <a:rPr lang="en-US" sz="3200" baseline="-25000" dirty="0"/>
              <a:t>1</a:t>
            </a:r>
            <a:r>
              <a:rPr lang="en-US" sz="3200" dirty="0"/>
              <a:t> </a:t>
            </a:r>
            <a:r>
              <a:rPr lang="en-US" sz="3200" dirty="0">
                <a:latin typeface="Symbol" pitchFamily="18" charset="2"/>
              </a:rPr>
              <a:t>Å</a:t>
            </a:r>
            <a:r>
              <a:rPr lang="en-US" sz="3200" dirty="0"/>
              <a:t> </a:t>
            </a:r>
            <a:r>
              <a:rPr lang="en-US" sz="3200" i="1" dirty="0"/>
              <a:t>A</a:t>
            </a:r>
            <a:r>
              <a:rPr lang="en-US" sz="3200" baseline="-25000" dirty="0"/>
              <a:t>0</a:t>
            </a:r>
          </a:p>
          <a:p>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3287" name="Line 7"/>
          <p:cNvSpPr>
            <a:spLocks noChangeShapeType="1"/>
          </p:cNvSpPr>
          <p:nvPr>
            <p:custDataLst>
              <p:tags r:id="rId6"/>
            </p:custDataLst>
          </p:nvPr>
        </p:nvSpPr>
        <p:spPr bwMode="auto">
          <a:xfrm>
            <a:off x="3733800" y="5016559"/>
            <a:ext cx="228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with Any Memory Array</a:t>
            </a:r>
          </a:p>
        </p:txBody>
      </p:sp>
      <p:sp>
        <p:nvSpPr>
          <p:cNvPr id="16" name="Line 7"/>
          <p:cNvSpPr>
            <a:spLocks noChangeShapeType="1"/>
          </p:cNvSpPr>
          <p:nvPr>
            <p:custDataLst>
              <p:tags r:id="rId7"/>
            </p:custDataLst>
          </p:nvPr>
        </p:nvSpPr>
        <p:spPr bwMode="auto">
          <a:xfrm>
            <a:off x="3733800" y="5511859"/>
            <a:ext cx="228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7"/>
          <p:cNvSpPr>
            <a:spLocks noChangeShapeType="1"/>
          </p:cNvSpPr>
          <p:nvPr>
            <p:custDataLst>
              <p:tags r:id="rId8"/>
            </p:custDataLst>
          </p:nvPr>
        </p:nvSpPr>
        <p:spPr bwMode="auto">
          <a:xfrm>
            <a:off x="4114800" y="5511859"/>
            <a:ext cx="228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106650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8" name="Rectangle 4"/>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2"/>
            </p:custDataLst>
          </p:nvPr>
        </p:nvSpPr>
        <p:spPr bwMode="auto">
          <a:xfrm>
            <a:off x="914400" y="11430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3"/>
            </p:custDataLst>
          </p:nvPr>
        </p:nvSpPr>
        <p:spPr bwMode="auto">
          <a:xfrm>
            <a:off x="2362200" y="2743200"/>
            <a:ext cx="228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with Memory Arrays</a:t>
            </a:r>
          </a:p>
        </p:txBody>
      </p:sp>
    </p:spTree>
    <p:extLst>
      <p:ext uri="{BB962C8B-B14F-4D97-AF65-F5344CB8AC3E}">
        <p14:creationId xmlns:p14="http://schemas.microsoft.com/office/powerpoint/2010/main" val="39773214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4312" name="Object 8"/>
          <p:cNvGraphicFramePr>
            <a:graphicFrameLocks noGrp="1" noChangeAspect="1"/>
          </p:cNvGraphicFramePr>
          <p:nvPr>
            <p:ph sz="half" idx="4294967295"/>
            <p:custDataLst>
              <p:tags r:id="rId2"/>
            </p:custDataLst>
            <p:extLst/>
          </p:nvPr>
        </p:nvGraphicFramePr>
        <p:xfrm>
          <a:off x="2438400" y="2081213"/>
          <a:ext cx="6629400" cy="3709987"/>
        </p:xfrm>
        <a:graphic>
          <a:graphicData uri="http://schemas.openxmlformats.org/presentationml/2006/ole">
            <mc:AlternateContent xmlns:mc="http://schemas.openxmlformats.org/markup-compatibility/2006">
              <mc:Choice xmlns:v="urn:schemas-microsoft-com:vml" Requires="v">
                <p:oleObj spid="_x0000_s282637" name="VISIO" r:id="rId8" imgW="3992760" imgH="2233800" progId="Visio.Drawing.6">
                  <p:embed/>
                </p:oleObj>
              </mc:Choice>
              <mc:Fallback>
                <p:oleObj name="VISIO" r:id="rId8" imgW="3992760" imgH="2233800" progId="Visio.Drawing.6">
                  <p:embed/>
                  <p:pic>
                    <p:nvPicPr>
                      <p:cNvPr id="99431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081213"/>
                        <a:ext cx="6629400" cy="3709987"/>
                      </a:xfrm>
                      <a:prstGeom prst="rect">
                        <a:avLst/>
                      </a:prstGeom>
                    </p:spPr>
                  </p:pic>
                </p:oleObj>
              </mc:Fallback>
            </mc:AlternateContent>
          </a:graphicData>
        </a:graphic>
      </p:graphicFrame>
      <p:sp>
        <p:nvSpPr>
          <p:cNvPr id="994308" name="Rectangle 4"/>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5"/>
            </p:custDataLst>
          </p:nvPr>
        </p:nvSpPr>
        <p:spPr bwMode="auto">
          <a:xfrm>
            <a:off x="2362200" y="2743200"/>
            <a:ext cx="228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with Memory Arrays</a:t>
            </a:r>
          </a:p>
        </p:txBody>
      </p:sp>
    </p:spTree>
    <p:extLst>
      <p:ext uri="{BB962C8B-B14F-4D97-AF65-F5344CB8AC3E}">
        <p14:creationId xmlns:p14="http://schemas.microsoft.com/office/powerpoint/2010/main" val="36531056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67" name="Object 7"/>
          <p:cNvGraphicFramePr>
            <a:graphicFrameLocks noGrp="1" noChangeAspect="1"/>
          </p:cNvGraphicFramePr>
          <p:nvPr>
            <p:ph sz="half" idx="4294967295"/>
            <p:custDataLst>
              <p:tags r:id="rId2"/>
            </p:custDataLst>
            <p:extLst/>
          </p:nvPr>
        </p:nvGraphicFramePr>
        <p:xfrm>
          <a:off x="2133600" y="1981200"/>
          <a:ext cx="5181600" cy="4348162"/>
        </p:xfrm>
        <a:graphic>
          <a:graphicData uri="http://schemas.openxmlformats.org/presentationml/2006/ole">
            <mc:AlternateContent xmlns:mc="http://schemas.openxmlformats.org/markup-compatibility/2006">
              <mc:Choice xmlns:v="urn:schemas-microsoft-com:vml" Requires="v">
                <p:oleObj spid="_x0000_s283661" name="VISIO" r:id="rId7" imgW="2898360" imgH="2431800" progId="Visio.Drawing.6">
                  <p:embed/>
                </p:oleObj>
              </mc:Choice>
              <mc:Fallback>
                <p:oleObj name="VISIO" r:id="rId7" imgW="2898360" imgH="2431800" progId="Visio.Drawing.6">
                  <p:embed/>
                  <p:pic>
                    <p:nvPicPr>
                      <p:cNvPr id="101376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981200"/>
                        <a:ext cx="5181600" cy="4348162"/>
                      </a:xfrm>
                      <a:prstGeom prst="rect">
                        <a:avLst/>
                      </a:prstGeom>
                    </p:spPr>
                  </p:pic>
                </p:oleObj>
              </mc:Fallback>
            </mc:AlternateContent>
          </a:graphicData>
        </a:graphic>
      </p:graphicFrame>
      <p:sp>
        <p:nvSpPr>
          <p:cNvPr id="1013763" name="Rectangle 3"/>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3764" name="Rectangle 4"/>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Called </a:t>
            </a:r>
            <a:r>
              <a:rPr lang="en-US" sz="2400" i="1" dirty="0">
                <a:latin typeface="+mj-lt"/>
                <a:cs typeface="Arial" charset="0"/>
              </a:rPr>
              <a:t>lookup tables </a:t>
            </a:r>
            <a:r>
              <a:rPr lang="en-US" sz="2400" dirty="0">
                <a:latin typeface="+mj-lt"/>
                <a:cs typeface="Arial" charset="0"/>
              </a:rPr>
              <a:t>(LUTs): look up output at each input combination (address)</a:t>
            </a:r>
            <a:endParaRPr lang="en-US" sz="2400" i="1" dirty="0">
              <a:latin typeface="+mj-lt"/>
              <a:cs typeface="Times New Roman" pitchFamily="18"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with Memory Arrays</a:t>
            </a:r>
          </a:p>
        </p:txBody>
      </p:sp>
    </p:spTree>
    <p:extLst>
      <p:ext uri="{BB962C8B-B14F-4D97-AF65-F5344CB8AC3E}">
        <p14:creationId xmlns:p14="http://schemas.microsoft.com/office/powerpoint/2010/main" val="33469460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8405" name="Object 5"/>
          <p:cNvGraphicFramePr>
            <a:graphicFrameLocks noGrp="1" noChangeAspect="1"/>
          </p:cNvGraphicFramePr>
          <p:nvPr>
            <p:ph sz="half" idx="4294967295"/>
            <p:custDataLst>
              <p:tags r:id="rId2"/>
            </p:custDataLst>
            <p:extLst/>
          </p:nvPr>
        </p:nvGraphicFramePr>
        <p:xfrm>
          <a:off x="2590800" y="2819400"/>
          <a:ext cx="3810000" cy="3044825"/>
        </p:xfrm>
        <a:graphic>
          <a:graphicData uri="http://schemas.openxmlformats.org/presentationml/2006/ole">
            <mc:AlternateContent xmlns:mc="http://schemas.openxmlformats.org/markup-compatibility/2006">
              <mc:Choice xmlns:v="urn:schemas-microsoft-com:vml" Requires="v">
                <p:oleObj spid="_x0000_s284685" name="VISIO" r:id="rId8" imgW="1114560" imgH="931680" progId="Visio.Drawing.6">
                  <p:embed/>
                </p:oleObj>
              </mc:Choice>
              <mc:Fallback>
                <p:oleObj name="VISIO" r:id="rId8" imgW="1114560" imgH="931680" progId="Visio.Drawing.6">
                  <p:embed/>
                  <p:pic>
                    <p:nvPicPr>
                      <p:cNvPr id="99840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2819400"/>
                        <a:ext cx="3810000" cy="3044825"/>
                      </a:xfrm>
                      <a:prstGeom prst="rect">
                        <a:avLst/>
                      </a:prstGeom>
                    </p:spPr>
                  </p:pic>
                </p:oleObj>
              </mc:Fallback>
            </mc:AlternateContent>
          </a:graphicData>
        </a:graphic>
      </p:graphicFrame>
      <p:sp>
        <p:nvSpPr>
          <p:cNvPr id="99840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840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8406" name="Rectangle 6"/>
          <p:cNvSpPr>
            <a:spLocks noChangeArrowheads="1"/>
          </p:cNvSpPr>
          <p:nvPr>
            <p:custDataLst>
              <p:tags r:id="rId5"/>
            </p:custDataLst>
          </p:nvPr>
        </p:nvSpPr>
        <p:spPr bwMode="auto">
          <a:xfrm>
            <a:off x="7620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rgbClr val="0070C0"/>
                </a:solidFill>
                <a:latin typeface="+mj-lt"/>
                <a:cs typeface="Arial" charset="0"/>
              </a:rPr>
              <a:t>Port:</a:t>
            </a:r>
            <a:r>
              <a:rPr lang="en-US" sz="2400" dirty="0">
                <a:solidFill>
                  <a:srgbClr val="0070C0"/>
                </a:solidFill>
                <a:latin typeface="+mj-lt"/>
                <a:cs typeface="Arial" charset="0"/>
              </a:rPr>
              <a:t> </a:t>
            </a:r>
            <a:r>
              <a:rPr lang="en-US" sz="2400" dirty="0">
                <a:latin typeface="+mj-lt"/>
                <a:cs typeface="Arial" charset="0"/>
              </a:rPr>
              <a:t>address/data pair</a:t>
            </a:r>
          </a:p>
          <a:p>
            <a:pPr marL="342900" indent="-342900">
              <a:spcBef>
                <a:spcPct val="20000"/>
              </a:spcBef>
              <a:buFontTx/>
              <a:buChar char="•"/>
            </a:pPr>
            <a:r>
              <a:rPr lang="en-US" sz="2400" dirty="0">
                <a:latin typeface="+mj-lt"/>
                <a:cs typeface="Arial" charset="0"/>
              </a:rPr>
              <a:t>3-ported memory</a:t>
            </a:r>
          </a:p>
          <a:p>
            <a:pPr marL="742950" lvl="1" indent="-285750">
              <a:spcBef>
                <a:spcPct val="20000"/>
              </a:spcBef>
              <a:buFontTx/>
              <a:buChar char="–"/>
            </a:pPr>
            <a:r>
              <a:rPr lang="en-US" sz="2000" dirty="0">
                <a:latin typeface="+mj-lt"/>
                <a:cs typeface="Times New Roman" pitchFamily="18" charset="0"/>
              </a:rPr>
              <a:t>2 read ports (A1/RD1, A2/RD2)</a:t>
            </a:r>
          </a:p>
          <a:p>
            <a:pPr marL="742950" lvl="1" indent="-285750">
              <a:spcBef>
                <a:spcPct val="20000"/>
              </a:spcBef>
              <a:buFontTx/>
              <a:buChar char="–"/>
            </a:pPr>
            <a:r>
              <a:rPr lang="en-US" sz="2000" dirty="0">
                <a:latin typeface="+mj-lt"/>
                <a:cs typeface="Times New Roman" pitchFamily="18" charset="0"/>
              </a:rPr>
              <a:t>1 write port (A3/WD3, WE3 enables writing)</a:t>
            </a:r>
          </a:p>
          <a:p>
            <a:pPr marL="342900" indent="-342900">
              <a:spcBef>
                <a:spcPct val="20000"/>
              </a:spcBef>
              <a:buFontTx/>
              <a:buChar char="•"/>
            </a:pPr>
            <a:r>
              <a:rPr lang="en-US" sz="2400" b="1" dirty="0">
                <a:latin typeface="+mj-lt"/>
                <a:cs typeface="Times New Roman" pitchFamily="18" charset="0"/>
              </a:rPr>
              <a:t>Register file:</a:t>
            </a:r>
            <a:r>
              <a:rPr lang="en-US" sz="2400" dirty="0">
                <a:latin typeface="+mj-lt"/>
                <a:cs typeface="Times New Roman" pitchFamily="18" charset="0"/>
              </a:rPr>
              <a:t> small multi-ported memory</a:t>
            </a:r>
            <a:endParaRPr lang="en-US" sz="2400" b="1" dirty="0">
              <a:latin typeface="+mj-lt"/>
              <a:cs typeface="Times New Roman" pitchFamily="18"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Multi-ported Memories</a:t>
            </a:r>
          </a:p>
        </p:txBody>
      </p:sp>
    </p:spTree>
    <p:extLst>
      <p:ext uri="{BB962C8B-B14F-4D97-AF65-F5344CB8AC3E}">
        <p14:creationId xmlns:p14="http://schemas.microsoft.com/office/powerpoint/2010/main" val="88892834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5332" name="Rectangle 4"/>
          <p:cNvSpPr>
            <a:spLocks noChangeArrowheads="1"/>
          </p:cNvSpPr>
          <p:nvPr>
            <p:custDataLst>
              <p:tags r:id="rId2"/>
            </p:custDataLst>
          </p:nvPr>
        </p:nvSpPr>
        <p:spPr bwMode="auto">
          <a:xfrm>
            <a:off x="914400" y="1244600"/>
            <a:ext cx="7848600" cy="4247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 New" panose="02070309020205020404" pitchFamily="49" charset="0"/>
                <a:cs typeface="Courier New" panose="02070309020205020404" pitchFamily="49" charset="0"/>
              </a:rPr>
              <a:t>// 256 x 64 memory module with one read/write port</a:t>
            </a:r>
          </a:p>
          <a:p>
            <a:r>
              <a:rPr lang="en-US" sz="1800" dirty="0">
                <a:latin typeface="Courier New" panose="02070309020205020404" pitchFamily="49" charset="0"/>
                <a:cs typeface="Courier New" panose="02070309020205020404" pitchFamily="49" charset="0"/>
              </a:rPr>
              <a:t>module </a:t>
            </a:r>
            <a:r>
              <a:rPr lang="en-US" sz="1800" dirty="0" err="1">
                <a:latin typeface="Courier New" panose="02070309020205020404" pitchFamily="49" charset="0"/>
                <a:cs typeface="Courier New" panose="02070309020205020404" pitchFamily="49" charset="0"/>
              </a:rPr>
              <a:t>dmem</a:t>
            </a:r>
            <a:r>
              <a:rPr lang="en-US" sz="1800" dirty="0">
                <a:latin typeface="Courier New" panose="02070309020205020404" pitchFamily="49" charset="0"/>
                <a:cs typeface="Courier New" panose="02070309020205020404" pitchFamily="49" charset="0"/>
              </a:rPr>
              <a:t>(input  logic       </a:t>
            </a:r>
            <a:r>
              <a:rPr lang="en-US" sz="1800" dirty="0" err="1">
                <a:latin typeface="Courier New" panose="02070309020205020404" pitchFamily="49" charset="0"/>
                <a:cs typeface="Courier New" panose="02070309020205020404" pitchFamily="49" charset="0"/>
              </a:rPr>
              <a:t>clk</a:t>
            </a:r>
            <a:r>
              <a:rPr lang="en-US" sz="1800" dirty="0">
                <a:latin typeface="Courier New" panose="02070309020205020404" pitchFamily="49" charset="0"/>
                <a:cs typeface="Courier New" panose="02070309020205020404" pitchFamily="49" charset="0"/>
              </a:rPr>
              <a:t>, we,</a:t>
            </a:r>
          </a:p>
          <a:p>
            <a:r>
              <a:rPr lang="en-US" sz="1800" dirty="0">
                <a:latin typeface="Courier New" panose="02070309020205020404" pitchFamily="49" charset="0"/>
                <a:cs typeface="Courier New" panose="02070309020205020404" pitchFamily="49" charset="0"/>
              </a:rPr>
              <a:t>            input  logic [7:0] a,</a:t>
            </a:r>
          </a:p>
          <a:p>
            <a:r>
              <a:rPr lang="en-US"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input  logic [63:0] </a:t>
            </a:r>
            <a:r>
              <a:rPr lang="en-US" sz="1800" dirty="0" err="1">
                <a:latin typeface="Courier New" panose="02070309020205020404" pitchFamily="49" charset="0"/>
                <a:cs typeface="Courier New" panose="02070309020205020404" pitchFamily="49" charset="0"/>
              </a:rPr>
              <a:t>wd</a:t>
            </a:r>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            output logic [63:0] </a:t>
            </a:r>
            <a:r>
              <a:rPr lang="en-US" sz="1800" dirty="0" err="1">
                <a:latin typeface="Courier New" panose="02070309020205020404" pitchFamily="49" charset="0"/>
                <a:cs typeface="Courier New" panose="02070309020205020404" pitchFamily="49" charset="0"/>
              </a:rPr>
              <a:t>rd</a:t>
            </a:r>
            <a:r>
              <a:rPr lang="en-US" sz="1800" dirty="0">
                <a:latin typeface="Courier New" panose="02070309020205020404" pitchFamily="49" charset="0"/>
                <a:cs typeface="Courier New" panose="02070309020205020404" pitchFamily="49" charset="0"/>
              </a:rPr>
              <a:t>);</a:t>
            </a:r>
          </a:p>
          <a:p>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logic  [63:0] RAM[255:0];</a:t>
            </a:r>
          </a:p>
          <a:p>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always @(</a:t>
            </a:r>
            <a:r>
              <a:rPr lang="en-US" sz="1800" dirty="0" err="1">
                <a:latin typeface="Courier New" panose="02070309020205020404" pitchFamily="49" charset="0"/>
                <a:cs typeface="Courier New" panose="02070309020205020404" pitchFamily="49" charset="0"/>
              </a:rPr>
              <a:t>posedge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clk</a:t>
            </a:r>
            <a:r>
              <a:rPr lang="en-US" sz="1800"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begin </a:t>
            </a: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rd</a:t>
            </a:r>
            <a:r>
              <a:rPr lang="en-US" sz="1800" dirty="0">
                <a:latin typeface="Courier New" panose="02070309020205020404" pitchFamily="49" charset="0"/>
                <a:cs typeface="Courier New" panose="02070309020205020404" pitchFamily="49" charset="0"/>
              </a:rPr>
              <a:t> &lt;= RAM[a];   // synchronous read</a:t>
            </a:r>
          </a:p>
          <a:p>
            <a:r>
              <a:rPr lang="en-US" sz="1800" dirty="0">
                <a:latin typeface="Courier New" panose="02070309020205020404" pitchFamily="49" charset="0"/>
                <a:cs typeface="Courier New" panose="02070309020205020404" pitchFamily="49" charset="0"/>
              </a:rPr>
              <a:t>      if (we)</a:t>
            </a:r>
          </a:p>
          <a:p>
            <a:r>
              <a:rPr lang="en-US" sz="1800" dirty="0">
                <a:latin typeface="Courier New" panose="02070309020205020404" pitchFamily="49" charset="0"/>
                <a:cs typeface="Courier New" panose="02070309020205020404" pitchFamily="49" charset="0"/>
              </a:rPr>
              <a:t>        RAM[a] &lt;= </a:t>
            </a:r>
            <a:r>
              <a:rPr lang="en-US" sz="1800" dirty="0" err="1">
                <a:latin typeface="Courier New" panose="02070309020205020404" pitchFamily="49" charset="0"/>
                <a:cs typeface="Courier New" panose="02070309020205020404" pitchFamily="49" charset="0"/>
              </a:rPr>
              <a:t>wd</a:t>
            </a:r>
            <a:r>
              <a:rPr lang="en-US" sz="1800" dirty="0">
                <a:latin typeface="Courier New" panose="02070309020205020404" pitchFamily="49" charset="0"/>
                <a:cs typeface="Courier New" panose="02070309020205020404" pitchFamily="49" charset="0"/>
              </a:rPr>
              <a:t>; // synchronous write</a:t>
            </a:r>
          </a:p>
          <a:p>
            <a:r>
              <a:rPr lang="en-US" dirty="0">
                <a:latin typeface="Courier New" panose="02070309020205020404" pitchFamily="49" charset="0"/>
                <a:cs typeface="Courier New" panose="02070309020205020404" pitchFamily="49" charset="0"/>
              </a:rPr>
              <a:t>    end</a:t>
            </a:r>
            <a:endParaRPr lang="en-US" sz="1800" dirty="0">
              <a:latin typeface="Courier New" panose="02070309020205020404" pitchFamily="49" charset="0"/>
              <a:cs typeface="Courier New" panose="02070309020205020404" pitchFamily="49" charset="0"/>
            </a:endParaRPr>
          </a:p>
          <a:p>
            <a:r>
              <a:rPr lang="en-US" sz="1800" dirty="0" err="1">
                <a:latin typeface="Courier New" panose="02070309020205020404" pitchFamily="49" charset="0"/>
                <a:cs typeface="Courier New" panose="02070309020205020404" pitchFamily="49" charset="0"/>
              </a:rPr>
              <a:t>endmodule</a:t>
            </a:r>
            <a:endParaRPr lang="en-US" sz="1800" dirty="0">
              <a:latin typeface="Courier New" panose="02070309020205020404" pitchFamily="49" charset="0"/>
              <a:cs typeface="Courier New" panose="02070309020205020404" pitchFamily="49"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SystemVerilog</a:t>
            </a:r>
            <a:r>
              <a:rPr lang="en-US" sz="4400" dirty="0">
                <a:solidFill>
                  <a:schemeClr val="bg1"/>
                </a:solidFill>
                <a:latin typeface="+mj-lt"/>
              </a:rPr>
              <a:t> Memory Arrays</a:t>
            </a:r>
          </a:p>
        </p:txBody>
      </p:sp>
    </p:spTree>
    <p:extLst>
      <p:ext uri="{BB962C8B-B14F-4D97-AF65-F5344CB8AC3E}">
        <p14:creationId xmlns:p14="http://schemas.microsoft.com/office/powerpoint/2010/main" val="41774910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nvPr>
        </p:nvGraphicFramePr>
        <p:xfrm>
          <a:off x="5249333" y="3469263"/>
          <a:ext cx="4007556" cy="2341691"/>
        </p:xfrm>
        <a:graphic>
          <a:graphicData uri="http://schemas.openxmlformats.org/presentationml/2006/ole">
            <mc:AlternateContent xmlns:mc="http://schemas.openxmlformats.org/markup-compatibility/2006">
              <mc:Choice xmlns:v="urn:schemas-microsoft-com:vml" Requires="v">
                <p:oleObj spid="_x0000_s259085" name="VISIO" r:id="rId8" imgW="2080800" imgH="1216440" progId="Visio.Drawing.6">
                  <p:embed/>
                </p:oleObj>
              </mc:Choice>
              <mc:Fallback>
                <p:oleObj name="VISIO" r:id="rId8" imgW="2080800" imgH="1216440" progId="Visio.Drawing.6">
                  <p:embed/>
                  <p:pic>
                    <p:nvPicPr>
                      <p:cNvPr id="9758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9333" y="3469263"/>
                        <a:ext cx="4007556" cy="2341691"/>
                      </a:xfrm>
                      <a:prstGeom prst="rect">
                        <a:avLst/>
                      </a:prstGeom>
                      <a:noFill/>
                      <a:ln>
                        <a:noFill/>
                      </a:ln>
                      <a:effectLs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5334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000" dirty="0">
                <a:latin typeface="Courier New"/>
                <a:cs typeface="Courier New"/>
              </a:rPr>
              <a:t>module counter (input  logic         </a:t>
            </a:r>
            <a:r>
              <a:rPr lang="en-US" sz="2000" dirty="0" err="1">
                <a:latin typeface="Courier New"/>
                <a:cs typeface="Courier New"/>
              </a:rPr>
              <a:t>clk</a:t>
            </a:r>
            <a:r>
              <a:rPr lang="en-US" sz="2000" dirty="0">
                <a:latin typeface="Courier New"/>
                <a:cs typeface="Courier New"/>
              </a:rPr>
              <a:t>, reset,</a:t>
            </a:r>
          </a:p>
          <a:p>
            <a:pPr>
              <a:spcBef>
                <a:spcPct val="20000"/>
              </a:spcBef>
            </a:pPr>
            <a:r>
              <a:rPr lang="en-US" sz="2000" dirty="0">
                <a:latin typeface="Courier New"/>
                <a:cs typeface="Courier New"/>
              </a:rPr>
              <a:t>                output logic [N-1:0] q);</a:t>
            </a:r>
          </a:p>
          <a:p>
            <a:pPr>
              <a:spcBef>
                <a:spcPct val="20000"/>
              </a:spcBef>
            </a:pPr>
            <a:r>
              <a:rPr lang="en-US" sz="2000" dirty="0">
                <a:latin typeface="Courier New"/>
                <a:cs typeface="Courier New"/>
              </a:rPr>
              <a:t>  logic [N-1:0] </a:t>
            </a:r>
            <a:r>
              <a:rPr lang="en-US" sz="2000" dirty="0" err="1">
                <a:latin typeface="Courier New"/>
                <a:cs typeface="Courier New"/>
              </a:rPr>
              <a:t>nextq</a:t>
            </a:r>
            <a:r>
              <a:rPr lang="en-US" sz="2000" dirty="0">
                <a:latin typeface="Courier New"/>
                <a:cs typeface="Courier New"/>
              </a:rPr>
              <a:t>;</a:t>
            </a:r>
          </a:p>
          <a:p>
            <a:pPr>
              <a:spcBef>
                <a:spcPct val="20000"/>
              </a:spcBef>
            </a:pPr>
            <a:endParaRPr lang="en-US" sz="2000" dirty="0">
              <a:latin typeface="Courier New"/>
              <a:cs typeface="Courier New"/>
            </a:endParaRPr>
          </a:p>
          <a:p>
            <a:pPr>
              <a:spcBef>
                <a:spcPct val="20000"/>
              </a:spcBef>
            </a:pPr>
            <a:r>
              <a:rPr lang="en-US" sz="2000" dirty="0">
                <a:latin typeface="Courier New"/>
                <a:cs typeface="Courier New"/>
              </a:rPr>
              <a:t>  // register</a:t>
            </a:r>
          </a:p>
          <a:p>
            <a:pPr>
              <a:spcBef>
                <a:spcPct val="20000"/>
              </a:spcBef>
            </a:pPr>
            <a:r>
              <a:rPr lang="en-US" sz="2000" dirty="0">
                <a:latin typeface="Courier New"/>
                <a:cs typeface="Courier New"/>
              </a:rPr>
              <a:t>  </a:t>
            </a:r>
            <a:r>
              <a:rPr lang="en-US" sz="2000" dirty="0" err="1">
                <a:latin typeface="Courier New"/>
                <a:cs typeface="Courier New"/>
              </a:rPr>
              <a:t>always_ff</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a:t>
            </a:r>
            <a:r>
              <a:rPr lang="en-US" sz="2000" dirty="0" err="1">
                <a:latin typeface="Courier New"/>
                <a:cs typeface="Courier New"/>
              </a:rPr>
              <a:t>clk</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reset) </a:t>
            </a:r>
          </a:p>
          <a:p>
            <a:pPr>
              <a:spcBef>
                <a:spcPct val="20000"/>
              </a:spcBef>
            </a:pPr>
            <a:r>
              <a:rPr lang="en-US" sz="2000" dirty="0">
                <a:latin typeface="Courier New"/>
                <a:cs typeface="Courier New"/>
              </a:rPr>
              <a:t>    if (reset) q &lt;= 0;</a:t>
            </a:r>
          </a:p>
          <a:p>
            <a:pPr>
              <a:spcBef>
                <a:spcPct val="20000"/>
              </a:spcBef>
            </a:pPr>
            <a:r>
              <a:rPr lang="en-US" sz="2000" dirty="0">
                <a:latin typeface="Courier New"/>
                <a:cs typeface="Courier New"/>
              </a:rPr>
              <a:t>    else       q &lt;= </a:t>
            </a:r>
            <a:r>
              <a:rPr lang="en-US" sz="2000" dirty="0" err="1">
                <a:latin typeface="Courier New"/>
                <a:cs typeface="Courier New"/>
              </a:rPr>
              <a:t>nextq</a:t>
            </a:r>
            <a:r>
              <a:rPr lang="en-US" sz="2000" dirty="0">
                <a:latin typeface="Courier New"/>
                <a:cs typeface="Courier New"/>
              </a:rPr>
              <a:t>;</a:t>
            </a:r>
          </a:p>
          <a:p>
            <a:pPr>
              <a:spcBef>
                <a:spcPct val="20000"/>
              </a:spcBef>
            </a:pPr>
            <a:endParaRPr lang="en-US" sz="2000" dirty="0">
              <a:latin typeface="Courier New"/>
              <a:cs typeface="Courier New"/>
            </a:endParaRPr>
          </a:p>
          <a:p>
            <a:pPr>
              <a:spcBef>
                <a:spcPct val="20000"/>
              </a:spcBef>
            </a:pPr>
            <a:r>
              <a:rPr lang="en-US" sz="2000" dirty="0">
                <a:latin typeface="Courier New"/>
                <a:cs typeface="Courier New"/>
              </a:rPr>
              <a:t>  // next state</a:t>
            </a:r>
          </a:p>
          <a:p>
            <a:pPr>
              <a:spcBef>
                <a:spcPct val="20000"/>
              </a:spcBef>
            </a:pPr>
            <a:r>
              <a:rPr lang="en-US" sz="2000" dirty="0">
                <a:latin typeface="Courier New"/>
                <a:cs typeface="Courier New"/>
              </a:rPr>
              <a:t>  assign </a:t>
            </a:r>
            <a:r>
              <a:rPr lang="en-US" sz="2000" dirty="0" err="1">
                <a:latin typeface="Courier New"/>
                <a:cs typeface="Courier New"/>
              </a:rPr>
              <a:t>nextq</a:t>
            </a:r>
            <a:r>
              <a:rPr lang="en-US" sz="2000" dirty="0">
                <a:latin typeface="Courier New"/>
                <a:cs typeface="Courier New"/>
              </a:rPr>
              <a:t> = q + 1;</a:t>
            </a:r>
          </a:p>
          <a:p>
            <a:pPr>
              <a:spcBef>
                <a:spcPct val="20000"/>
              </a:spcBef>
            </a:pPr>
            <a:r>
              <a:rPr lang="en-US" sz="2000" dirty="0" err="1">
                <a:latin typeface="Courier New"/>
                <a:cs typeface="Courier New"/>
              </a:rPr>
              <a:t>endmodule</a:t>
            </a:r>
            <a:endParaRPr lang="en-US" sz="2000" dirty="0">
              <a:latin typeface="Courier New"/>
              <a:cs typeface="Courier New"/>
            </a:endParaRPr>
          </a:p>
          <a:p>
            <a:pPr>
              <a:spcBef>
                <a:spcPct val="20000"/>
              </a:spcBef>
            </a:pPr>
            <a:r>
              <a:rPr lang="en-US" sz="2000" dirty="0">
                <a:latin typeface="Courier New"/>
                <a:cs typeface="Courier New"/>
              </a:rPr>
              <a:t>  </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Counter Verilog (FSM style)</a:t>
            </a:r>
          </a:p>
        </p:txBody>
      </p:sp>
    </p:spTree>
    <p:extLst>
      <p:ext uri="{BB962C8B-B14F-4D97-AF65-F5344CB8AC3E}">
        <p14:creationId xmlns:p14="http://schemas.microsoft.com/office/powerpoint/2010/main" val="344136586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5332" name="Rectangle 4"/>
          <p:cNvSpPr>
            <a:spLocks noChangeArrowheads="1"/>
          </p:cNvSpPr>
          <p:nvPr>
            <p:custDataLst>
              <p:tags r:id="rId2"/>
            </p:custDataLst>
          </p:nvPr>
        </p:nvSpPr>
        <p:spPr bwMode="auto">
          <a:xfrm>
            <a:off x="914400" y="1244600"/>
            <a:ext cx="7848600" cy="3970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 New" panose="02070309020205020404" pitchFamily="49" charset="0"/>
                <a:cs typeface="Courier New" panose="02070309020205020404" pitchFamily="49" charset="0"/>
              </a:rPr>
              <a:t>// 16 x 32 registe</a:t>
            </a:r>
            <a:r>
              <a:rPr lang="en-US" dirty="0">
                <a:latin typeface="Courier New" panose="02070309020205020404" pitchFamily="49" charset="0"/>
                <a:cs typeface="Courier New" panose="02070309020205020404" pitchFamily="49" charset="0"/>
              </a:rPr>
              <a:t>r file </a:t>
            </a:r>
            <a:r>
              <a:rPr lang="en-US" sz="1800" dirty="0">
                <a:latin typeface="Courier New" panose="02070309020205020404" pitchFamily="49" charset="0"/>
                <a:cs typeface="Courier New" panose="02070309020205020404" pitchFamily="49" charset="0"/>
              </a:rPr>
              <a:t>with two read, 1 write port</a:t>
            </a:r>
          </a:p>
          <a:p>
            <a:r>
              <a:rPr lang="en-US" sz="1800" dirty="0">
                <a:latin typeface="Courier New" panose="02070309020205020404" pitchFamily="49" charset="0"/>
                <a:cs typeface="Courier New" panose="02070309020205020404" pitchFamily="49" charset="0"/>
              </a:rPr>
              <a:t>module </a:t>
            </a:r>
            <a:r>
              <a:rPr lang="en-US" sz="1800" dirty="0" err="1">
                <a:latin typeface="Courier New" panose="02070309020205020404" pitchFamily="49" charset="0"/>
                <a:cs typeface="Courier New" panose="02070309020205020404" pitchFamily="49" charset="0"/>
              </a:rPr>
              <a:t>rf</a:t>
            </a:r>
            <a:r>
              <a:rPr lang="en-US" sz="1800" dirty="0">
                <a:latin typeface="Courier New" panose="02070309020205020404" pitchFamily="49" charset="0"/>
                <a:cs typeface="Courier New" panose="02070309020205020404" pitchFamily="49" charset="0"/>
              </a:rPr>
              <a:t>(input  logic       </a:t>
            </a:r>
            <a:r>
              <a:rPr lang="en-US" sz="1800" dirty="0" err="1">
                <a:latin typeface="Courier New" panose="02070309020205020404" pitchFamily="49" charset="0"/>
                <a:cs typeface="Courier New" panose="02070309020205020404" pitchFamily="49" charset="0"/>
              </a:rPr>
              <a:t>clk</a:t>
            </a:r>
            <a:r>
              <a:rPr lang="en-US" sz="1800" dirty="0">
                <a:latin typeface="Courier New" panose="02070309020205020404" pitchFamily="49" charset="0"/>
                <a:cs typeface="Courier New" panose="02070309020205020404" pitchFamily="49" charset="0"/>
              </a:rPr>
              <a:t>, we3,</a:t>
            </a:r>
          </a:p>
          <a:p>
            <a:r>
              <a:rPr lang="en-US" sz="1800" dirty="0">
                <a:latin typeface="Courier New" panose="02070309020205020404" pitchFamily="49" charset="0"/>
                <a:cs typeface="Courier New" panose="02070309020205020404" pitchFamily="49" charset="0"/>
              </a:rPr>
              <a:t>            input  logic [</a:t>
            </a:r>
            <a:r>
              <a:rPr lang="en-US" dirty="0">
                <a:latin typeface="Courier New" panose="02070309020205020404" pitchFamily="49" charset="0"/>
                <a:cs typeface="Courier New" panose="02070309020205020404" pitchFamily="49" charset="0"/>
              </a:rPr>
              <a:t>3</a:t>
            </a:r>
            <a:r>
              <a:rPr lang="en-US" sz="1800" dirty="0">
                <a:latin typeface="Courier New" panose="02070309020205020404" pitchFamily="49" charset="0"/>
                <a:cs typeface="Courier New" panose="02070309020205020404" pitchFamily="49" charset="0"/>
              </a:rPr>
              <a:t>:0] a1, a2, a3,</a:t>
            </a:r>
          </a:p>
          <a:p>
            <a:r>
              <a:rPr lang="en-US"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input  logic [31:0] wd3,</a:t>
            </a:r>
          </a:p>
          <a:p>
            <a:r>
              <a:rPr lang="en-US" sz="1800" dirty="0">
                <a:latin typeface="Courier New" panose="02070309020205020404" pitchFamily="49" charset="0"/>
                <a:cs typeface="Courier New" panose="02070309020205020404" pitchFamily="49" charset="0"/>
              </a:rPr>
              <a:t>            output logic [31:0] rd1, rd2);</a:t>
            </a:r>
          </a:p>
          <a:p>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logic  [31:0] RAM[15:0];</a:t>
            </a:r>
          </a:p>
          <a:p>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always @(</a:t>
            </a:r>
            <a:r>
              <a:rPr lang="en-US" sz="1800" dirty="0" err="1">
                <a:latin typeface="Courier New" panose="02070309020205020404" pitchFamily="49" charset="0"/>
                <a:cs typeface="Courier New" panose="02070309020205020404" pitchFamily="49" charset="0"/>
              </a:rPr>
              <a:t>posedge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clk</a:t>
            </a:r>
            <a:r>
              <a:rPr lang="en-US" sz="180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synchronous write</a:t>
            </a:r>
          </a:p>
          <a:p>
            <a:r>
              <a:rPr lang="en-US" sz="1800" dirty="0">
                <a:latin typeface="Courier New" panose="02070309020205020404" pitchFamily="49" charset="0"/>
                <a:cs typeface="Courier New" panose="02070309020205020404" pitchFamily="49" charset="0"/>
              </a:rPr>
              <a:t>    if (we3)</a:t>
            </a:r>
          </a:p>
          <a:p>
            <a:r>
              <a:rPr lang="en-US" sz="1800" dirty="0">
                <a:latin typeface="Courier New" panose="02070309020205020404" pitchFamily="49" charset="0"/>
                <a:cs typeface="Courier New" panose="02070309020205020404" pitchFamily="49" charset="0"/>
              </a:rPr>
              <a:t>        RAM[a3] &lt;= wd3;</a:t>
            </a:r>
          </a:p>
          <a:p>
            <a:r>
              <a:rPr lang="en-US" dirty="0">
                <a:latin typeface="Courier New" panose="02070309020205020404" pitchFamily="49" charset="0"/>
                <a:cs typeface="Courier New" panose="02070309020205020404" pitchFamily="49" charset="0"/>
              </a:rPr>
              <a:t>  assign rd1 = RAM[a1];  // asynchronous read</a:t>
            </a:r>
          </a:p>
          <a:p>
            <a:r>
              <a:rPr lang="en-US" dirty="0">
                <a:latin typeface="Courier New" panose="02070309020205020404" pitchFamily="49" charset="0"/>
                <a:cs typeface="Courier New" panose="02070309020205020404" pitchFamily="49" charset="0"/>
              </a:rPr>
              <a:t>  assign rd2 = RAM[a2];</a:t>
            </a:r>
            <a:endParaRPr lang="en-US" sz="1800" dirty="0">
              <a:latin typeface="Courier New" panose="02070309020205020404" pitchFamily="49" charset="0"/>
              <a:cs typeface="Courier New" panose="02070309020205020404" pitchFamily="49" charset="0"/>
            </a:endParaRPr>
          </a:p>
          <a:p>
            <a:r>
              <a:rPr lang="en-US" sz="1800" dirty="0" err="1">
                <a:latin typeface="Courier New" panose="02070309020205020404" pitchFamily="49" charset="0"/>
                <a:cs typeface="Courier New" panose="02070309020205020404" pitchFamily="49" charset="0"/>
              </a:rPr>
              <a:t>endmodule</a:t>
            </a:r>
            <a:endParaRPr lang="en-US" sz="1800" dirty="0">
              <a:latin typeface="Courier New" panose="02070309020205020404" pitchFamily="49" charset="0"/>
              <a:cs typeface="Courier New" panose="02070309020205020404" pitchFamily="49"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SystemVerilog</a:t>
            </a:r>
            <a:r>
              <a:rPr lang="en-US" sz="4400" dirty="0">
                <a:solidFill>
                  <a:schemeClr val="bg1"/>
                </a:solidFill>
                <a:latin typeface="+mj-lt"/>
              </a:rPr>
              <a:t> Register File</a:t>
            </a:r>
          </a:p>
        </p:txBody>
      </p:sp>
    </p:spTree>
    <p:extLst>
      <p:ext uri="{BB962C8B-B14F-4D97-AF65-F5344CB8AC3E}">
        <p14:creationId xmlns:p14="http://schemas.microsoft.com/office/powerpoint/2010/main" val="339102329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069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0694" name="Rectangle 6"/>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PLAs </a:t>
            </a:r>
            <a:r>
              <a:rPr lang="en-US" sz="3200" dirty="0">
                <a:latin typeface="+mj-lt"/>
                <a:cs typeface="Arial" charset="0"/>
              </a:rPr>
              <a:t>(Programmable logic arrays)</a:t>
            </a:r>
          </a:p>
          <a:p>
            <a:pPr marL="742950" lvl="1" indent="-285750">
              <a:spcBef>
                <a:spcPct val="20000"/>
              </a:spcBef>
              <a:buFontTx/>
              <a:buChar char="–"/>
            </a:pPr>
            <a:r>
              <a:rPr lang="en-US" sz="2600" dirty="0">
                <a:latin typeface="+mj-lt"/>
                <a:cs typeface="Arial" charset="0"/>
              </a:rPr>
              <a:t>AND array followed by OR array</a:t>
            </a:r>
          </a:p>
          <a:p>
            <a:pPr marL="742950" lvl="1" indent="-285750">
              <a:spcBef>
                <a:spcPct val="20000"/>
              </a:spcBef>
              <a:buFontTx/>
              <a:buChar char="–"/>
            </a:pPr>
            <a:r>
              <a:rPr lang="en-US" sz="2600" dirty="0">
                <a:latin typeface="+mj-lt"/>
                <a:cs typeface="Arial" charset="0"/>
              </a:rPr>
              <a:t>Combinational logic only</a:t>
            </a:r>
          </a:p>
          <a:p>
            <a:pPr marL="742950" lvl="1" indent="-285750">
              <a:spcBef>
                <a:spcPct val="20000"/>
              </a:spcBef>
              <a:buFontTx/>
              <a:buChar char="–"/>
            </a:pPr>
            <a:r>
              <a:rPr lang="en-US" sz="2600" dirty="0">
                <a:latin typeface="+mj-lt"/>
                <a:cs typeface="Arial" charset="0"/>
              </a:rPr>
              <a:t>Fixed internal connections</a:t>
            </a:r>
          </a:p>
          <a:p>
            <a:pPr marL="342900" indent="-342900">
              <a:spcBef>
                <a:spcPct val="20000"/>
              </a:spcBef>
              <a:buFontTx/>
              <a:buChar char="•"/>
            </a:pPr>
            <a:r>
              <a:rPr lang="en-US" sz="3200" b="1" dirty="0">
                <a:latin typeface="+mj-lt"/>
                <a:cs typeface="Arial" charset="0"/>
              </a:rPr>
              <a:t>FPGAs </a:t>
            </a:r>
            <a:r>
              <a:rPr lang="en-US" sz="3200" dirty="0">
                <a:latin typeface="+mj-lt"/>
                <a:cs typeface="Arial" charset="0"/>
              </a:rPr>
              <a:t>(Field programmable gate arrays)</a:t>
            </a:r>
          </a:p>
          <a:p>
            <a:pPr marL="742950" lvl="1" indent="-285750">
              <a:spcBef>
                <a:spcPct val="20000"/>
              </a:spcBef>
              <a:buFontTx/>
              <a:buChar char="–"/>
            </a:pPr>
            <a:r>
              <a:rPr lang="en-US" sz="2600" dirty="0">
                <a:latin typeface="+mj-lt"/>
                <a:cs typeface="Times New Roman" pitchFamily="18" charset="0"/>
              </a:rPr>
              <a:t>Array of Logic Elements (LEs)</a:t>
            </a:r>
          </a:p>
          <a:p>
            <a:pPr marL="742950" lvl="1" indent="-285750">
              <a:spcBef>
                <a:spcPct val="20000"/>
              </a:spcBef>
              <a:buFontTx/>
              <a:buChar char="–"/>
            </a:pPr>
            <a:r>
              <a:rPr lang="en-US" sz="2600" dirty="0">
                <a:latin typeface="+mj-lt"/>
                <a:cs typeface="Times New Roman" pitchFamily="18" charset="0"/>
              </a:rPr>
              <a:t>Combinational and sequential logic</a:t>
            </a:r>
          </a:p>
          <a:p>
            <a:pPr marL="742950" lvl="1" indent="-285750">
              <a:spcBef>
                <a:spcPct val="20000"/>
              </a:spcBef>
              <a:buFontTx/>
              <a:buChar char="–"/>
            </a:pPr>
            <a:r>
              <a:rPr lang="en-US" sz="2600" dirty="0">
                <a:latin typeface="+mj-lt"/>
                <a:cs typeface="Times New Roman" pitchFamily="18" charset="0"/>
              </a:rPr>
              <a:t>Programmable internal connections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Arrays</a:t>
            </a:r>
          </a:p>
        </p:txBody>
      </p:sp>
    </p:spTree>
    <p:extLst>
      <p:ext uri="{BB962C8B-B14F-4D97-AF65-F5344CB8AC3E}">
        <p14:creationId xmlns:p14="http://schemas.microsoft.com/office/powerpoint/2010/main" val="18438222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8453" name="Object 5"/>
          <p:cNvGraphicFramePr>
            <a:graphicFrameLocks noGrp="1" noChangeAspect="1"/>
          </p:cNvGraphicFramePr>
          <p:nvPr>
            <p:ph sz="half" idx="4294967295"/>
            <p:custDataLst>
              <p:tags r:id="rId2"/>
            </p:custDataLst>
            <p:extLst/>
          </p:nvPr>
        </p:nvGraphicFramePr>
        <p:xfrm>
          <a:off x="2209800" y="3276600"/>
          <a:ext cx="4267200" cy="2622550"/>
        </p:xfrm>
        <a:graphic>
          <a:graphicData uri="http://schemas.openxmlformats.org/presentationml/2006/ole">
            <mc:AlternateContent xmlns:mc="http://schemas.openxmlformats.org/markup-compatibility/2006">
              <mc:Choice xmlns:v="urn:schemas-microsoft-com:vml" Requires="v">
                <p:oleObj spid="_x0000_s285721" name="VISIO" r:id="rId11" imgW="3675960" imgH="2259720" progId="Visio.Drawing.6">
                  <p:embed/>
                </p:oleObj>
              </mc:Choice>
              <mc:Fallback>
                <p:oleObj name="VISIO" r:id="rId11" imgW="3675960" imgH="2259720" progId="Visio.Drawing.6">
                  <p:embed/>
                  <p:pic>
                    <p:nvPicPr>
                      <p:cNvPr id="1128453"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276600"/>
                        <a:ext cx="4267200" cy="262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460" name="Object 12"/>
          <p:cNvGraphicFramePr>
            <a:graphicFrameLocks noGrp="1" noChangeAspect="1"/>
          </p:cNvGraphicFramePr>
          <p:nvPr>
            <p:ph sz="half" idx="4294967295"/>
            <p:custDataLst>
              <p:tags r:id="rId3"/>
            </p:custDataLst>
            <p:extLst/>
          </p:nvPr>
        </p:nvGraphicFramePr>
        <p:xfrm>
          <a:off x="2667000" y="1524000"/>
          <a:ext cx="3200400" cy="1747838"/>
        </p:xfrm>
        <a:graphic>
          <a:graphicData uri="http://schemas.openxmlformats.org/presentationml/2006/ole">
            <mc:AlternateContent xmlns:mc="http://schemas.openxmlformats.org/markup-compatibility/2006">
              <mc:Choice xmlns:v="urn:schemas-microsoft-com:vml" Requires="v">
                <p:oleObj spid="_x0000_s285722" name="VISIO" r:id="rId13" imgW="2447280" imgH="1335960" progId="Visio.Drawing.6">
                  <p:embed/>
                </p:oleObj>
              </mc:Choice>
              <mc:Fallback>
                <p:oleObj name="VISIO" r:id="rId13" imgW="2447280" imgH="1335960" progId="Visio.Drawing.6">
                  <p:embed/>
                  <p:pic>
                    <p:nvPicPr>
                      <p:cNvPr id="112846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1524000"/>
                        <a:ext cx="3200400" cy="1747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455" name="Rectangle 7"/>
          <p:cNvSpPr>
            <a:spLocks noChangeArrowheads="1"/>
          </p:cNvSpPr>
          <p:nvPr>
            <p:custDataLst>
              <p:tags r:id="rId4"/>
            </p:custDataLst>
          </p:nvPr>
        </p:nvSpPr>
        <p:spPr bwMode="auto">
          <a:xfrm>
            <a:off x="4572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X = ABC + ABC</a:t>
            </a:r>
          </a:p>
          <a:p>
            <a:pPr marL="342900" indent="-342900">
              <a:spcBef>
                <a:spcPct val="20000"/>
              </a:spcBef>
              <a:buFontTx/>
              <a:buChar char="•"/>
            </a:pPr>
            <a:r>
              <a:rPr lang="en-US" sz="2400" dirty="0">
                <a:latin typeface="+mj-lt"/>
                <a:cs typeface="Arial" charset="0"/>
              </a:rPr>
              <a:t>Y = AB</a:t>
            </a:r>
            <a:endParaRPr lang="en-US" sz="2400" dirty="0">
              <a:latin typeface="+mj-lt"/>
              <a:cs typeface="Times New Roman" pitchFamily="18" charset="0"/>
            </a:endParaRPr>
          </a:p>
        </p:txBody>
      </p:sp>
      <p:sp>
        <p:nvSpPr>
          <p:cNvPr id="1128456" name="Line 8"/>
          <p:cNvSpPr>
            <a:spLocks noChangeShapeType="1"/>
          </p:cNvSpPr>
          <p:nvPr>
            <p:custDataLst>
              <p:tags r:id="rId5"/>
            </p:custDataLst>
          </p:nvPr>
        </p:nvSpPr>
        <p:spPr bwMode="auto">
          <a:xfrm>
            <a:off x="1524000" y="16002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7" name="Line 9"/>
          <p:cNvSpPr>
            <a:spLocks noChangeShapeType="1"/>
          </p:cNvSpPr>
          <p:nvPr>
            <p:custDataLst>
              <p:tags r:id="rId6"/>
            </p:custDataLst>
          </p:nvPr>
        </p:nvSpPr>
        <p:spPr bwMode="auto">
          <a:xfrm>
            <a:off x="1295400" y="11430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8" name="Line 10"/>
          <p:cNvSpPr>
            <a:spLocks noChangeShapeType="1"/>
          </p:cNvSpPr>
          <p:nvPr>
            <p:custDataLst>
              <p:tags r:id="rId7"/>
            </p:custDataLst>
          </p:nvPr>
        </p:nvSpPr>
        <p:spPr bwMode="auto">
          <a:xfrm>
            <a:off x="1524000" y="11430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9" name="Line 11"/>
          <p:cNvSpPr>
            <a:spLocks noChangeShapeType="1"/>
          </p:cNvSpPr>
          <p:nvPr>
            <p:custDataLst>
              <p:tags r:id="rId8"/>
            </p:custDataLst>
          </p:nvPr>
        </p:nvSpPr>
        <p:spPr bwMode="auto">
          <a:xfrm>
            <a:off x="2514600" y="11430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PLAs</a:t>
            </a:r>
          </a:p>
        </p:txBody>
      </p:sp>
    </p:spTree>
    <p:extLst>
      <p:ext uri="{BB962C8B-B14F-4D97-AF65-F5344CB8AC3E}">
        <p14:creationId xmlns:p14="http://schemas.microsoft.com/office/powerpoint/2010/main" val="288407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25" name="Object 5"/>
          <p:cNvGraphicFramePr>
            <a:graphicFrameLocks noGrp="1" noChangeAspect="1"/>
          </p:cNvGraphicFramePr>
          <p:nvPr>
            <p:ph sz="half" idx="4294967295"/>
            <p:custDataLst>
              <p:tags r:id="rId2"/>
            </p:custDataLst>
            <p:extLst/>
          </p:nvPr>
        </p:nvGraphicFramePr>
        <p:xfrm>
          <a:off x="2286000" y="914400"/>
          <a:ext cx="4191000" cy="2290038"/>
        </p:xfrm>
        <a:graphic>
          <a:graphicData uri="http://schemas.openxmlformats.org/presentationml/2006/ole">
            <mc:AlternateContent xmlns:mc="http://schemas.openxmlformats.org/markup-compatibility/2006">
              <mc:Choice xmlns:v="urn:schemas-microsoft-com:vml" Requires="v">
                <p:oleObj spid="_x0000_s286745" name="VISIO" r:id="rId8" imgW="2447280" imgH="1335960" progId="Visio.Drawing.6">
                  <p:embed/>
                </p:oleObj>
              </mc:Choice>
              <mc:Fallback>
                <p:oleObj name="VISIO" r:id="rId8" imgW="2447280" imgH="1335960" progId="Visio.Drawing.6">
                  <p:embed/>
                  <p:pic>
                    <p:nvPicPr>
                      <p:cNvPr id="10035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914400"/>
                        <a:ext cx="4191000" cy="2290038"/>
                      </a:xfrm>
                      <a:prstGeom prst="rect">
                        <a:avLst/>
                      </a:prstGeom>
                    </p:spPr>
                  </p:pic>
                </p:oleObj>
              </mc:Fallback>
            </mc:AlternateContent>
          </a:graphicData>
        </a:graphic>
      </p:graphicFrame>
      <p:graphicFrame>
        <p:nvGraphicFramePr>
          <p:cNvPr id="1003526" name="Object 6"/>
          <p:cNvGraphicFramePr>
            <a:graphicFrameLocks noGrp="1" noChangeAspect="1"/>
          </p:cNvGraphicFramePr>
          <p:nvPr>
            <p:ph sz="half" idx="4294967295"/>
            <p:custDataLst>
              <p:tags r:id="rId3"/>
            </p:custDataLst>
            <p:extLst/>
          </p:nvPr>
        </p:nvGraphicFramePr>
        <p:xfrm>
          <a:off x="1981200" y="3048000"/>
          <a:ext cx="4648200" cy="2937859"/>
        </p:xfrm>
        <a:graphic>
          <a:graphicData uri="http://schemas.openxmlformats.org/presentationml/2006/ole">
            <mc:AlternateContent xmlns:mc="http://schemas.openxmlformats.org/markup-compatibility/2006">
              <mc:Choice xmlns:v="urn:schemas-microsoft-com:vml" Requires="v">
                <p:oleObj spid="_x0000_s286746" name="VISIO" r:id="rId10" imgW="3590280" imgH="2270880" progId="Visio.Drawing.6">
                  <p:embed/>
                </p:oleObj>
              </mc:Choice>
              <mc:Fallback>
                <p:oleObj name="VISIO" r:id="rId10" imgW="3590280" imgH="2270880" progId="Visio.Drawing.6">
                  <p:embed/>
                  <p:pic>
                    <p:nvPicPr>
                      <p:cNvPr id="100352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048000"/>
                        <a:ext cx="4648200" cy="2937859"/>
                      </a:xfrm>
                      <a:prstGeom prst="rect">
                        <a:avLst/>
                      </a:prstGeom>
                    </p:spPr>
                  </p:pic>
                </p:oleObj>
              </mc:Fallback>
            </mc:AlternateContent>
          </a:graphicData>
        </a:graphic>
      </p:graphicFrame>
      <p:sp>
        <p:nvSpPr>
          <p:cNvPr id="100352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352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PLAs: Dot Notation</a:t>
            </a:r>
          </a:p>
        </p:txBody>
      </p:sp>
    </p:spTree>
    <p:extLst>
      <p:ext uri="{BB962C8B-B14F-4D97-AF65-F5344CB8AC3E}">
        <p14:creationId xmlns:p14="http://schemas.microsoft.com/office/powerpoint/2010/main" val="6390186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8884"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8885"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8886" name="Rectangle 6"/>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Composed of:</a:t>
            </a:r>
          </a:p>
          <a:p>
            <a:pPr marL="742950" lvl="1" indent="-285750">
              <a:spcBef>
                <a:spcPct val="20000"/>
              </a:spcBef>
              <a:buFontTx/>
              <a:buChar char="–"/>
            </a:pPr>
            <a:r>
              <a:rPr lang="en-US" sz="2600" b="1" dirty="0">
                <a:solidFill>
                  <a:srgbClr val="0070C0"/>
                </a:solidFill>
                <a:latin typeface="+mj-lt"/>
                <a:cs typeface="Times New Roman" pitchFamily="18" charset="0"/>
              </a:rPr>
              <a:t>LEs</a:t>
            </a:r>
            <a:r>
              <a:rPr lang="en-US" sz="2600" dirty="0">
                <a:solidFill>
                  <a:schemeClr val="accent2"/>
                </a:solidFill>
                <a:latin typeface="+mj-lt"/>
                <a:cs typeface="Times New Roman" pitchFamily="18" charset="0"/>
              </a:rPr>
              <a:t> </a:t>
            </a:r>
            <a:r>
              <a:rPr lang="en-US" sz="2600" dirty="0">
                <a:latin typeface="+mj-lt"/>
                <a:cs typeface="Times New Roman" pitchFamily="18" charset="0"/>
              </a:rPr>
              <a:t>(Logic elements): perform logic</a:t>
            </a:r>
          </a:p>
          <a:p>
            <a:pPr marL="742950" lvl="1" indent="-285750">
              <a:spcBef>
                <a:spcPct val="20000"/>
              </a:spcBef>
              <a:buFontTx/>
              <a:buChar char="–"/>
            </a:pPr>
            <a:r>
              <a:rPr lang="en-US" sz="2600" b="1" dirty="0">
                <a:solidFill>
                  <a:srgbClr val="0070C0"/>
                </a:solidFill>
                <a:latin typeface="+mj-lt"/>
                <a:cs typeface="Times New Roman" pitchFamily="18" charset="0"/>
              </a:rPr>
              <a:t>IOEs</a:t>
            </a:r>
            <a:r>
              <a:rPr lang="en-US" sz="2600" dirty="0">
                <a:solidFill>
                  <a:srgbClr val="0070C0"/>
                </a:solidFill>
                <a:latin typeface="+mj-lt"/>
                <a:cs typeface="Times New Roman" pitchFamily="18" charset="0"/>
              </a:rPr>
              <a:t> </a:t>
            </a:r>
            <a:r>
              <a:rPr lang="en-US" sz="2600" dirty="0">
                <a:latin typeface="+mj-lt"/>
                <a:cs typeface="Times New Roman" pitchFamily="18" charset="0"/>
              </a:rPr>
              <a:t>(Input/output elements): interface with outside world</a:t>
            </a:r>
          </a:p>
          <a:p>
            <a:pPr marL="742950" lvl="1" indent="-285750">
              <a:spcBef>
                <a:spcPct val="20000"/>
              </a:spcBef>
              <a:buFontTx/>
              <a:buChar char="–"/>
            </a:pPr>
            <a:r>
              <a:rPr lang="en-US" sz="2600" b="1" dirty="0">
                <a:solidFill>
                  <a:srgbClr val="0070C0"/>
                </a:solidFill>
                <a:latin typeface="+mj-lt"/>
                <a:cs typeface="Times New Roman" pitchFamily="18" charset="0"/>
              </a:rPr>
              <a:t>Programmable interconnection:</a:t>
            </a:r>
            <a:r>
              <a:rPr lang="en-US" sz="2600" dirty="0">
                <a:latin typeface="+mj-lt"/>
                <a:cs typeface="Times New Roman" pitchFamily="18" charset="0"/>
              </a:rPr>
              <a:t> connect LEs and IOEs</a:t>
            </a:r>
          </a:p>
          <a:p>
            <a:pPr marL="742950" lvl="1" indent="-285750">
              <a:spcBef>
                <a:spcPct val="20000"/>
              </a:spcBef>
              <a:buFontTx/>
              <a:buChar char="–"/>
            </a:pPr>
            <a:r>
              <a:rPr lang="en-US" sz="2600" dirty="0">
                <a:latin typeface="+mj-lt"/>
                <a:cs typeface="Times New Roman" pitchFamily="18" charset="0"/>
              </a:rPr>
              <a:t>Some FPGAs include other building blocks such as multipliers and RAMs</a:t>
            </a:r>
          </a:p>
        </p:txBody>
      </p:sp>
      <p:sp>
        <p:nvSpPr>
          <p:cNvPr id="9" name="TextBox 8"/>
          <p:cNvSpPr txBox="1"/>
          <p:nvPr/>
        </p:nvSpPr>
        <p:spPr>
          <a:xfrm>
            <a:off x="457200" y="68759"/>
            <a:ext cx="7924800" cy="692497"/>
          </a:xfrm>
          <a:prstGeom prst="rect">
            <a:avLst/>
          </a:prstGeom>
          <a:noFill/>
        </p:spPr>
        <p:txBody>
          <a:bodyPr wrap="square" rtlCol="0">
            <a:spAutoFit/>
          </a:bodyPr>
          <a:lstStyle/>
          <a:p>
            <a:r>
              <a:rPr lang="en-US" sz="3900" dirty="0">
                <a:solidFill>
                  <a:schemeClr val="bg1"/>
                </a:solidFill>
                <a:latin typeface="+mj-lt"/>
              </a:rPr>
              <a:t>FPGA: Field Programmable Gate Array</a:t>
            </a:r>
          </a:p>
        </p:txBody>
      </p:sp>
    </p:spTree>
    <p:extLst>
      <p:ext uri="{BB962C8B-B14F-4D97-AF65-F5344CB8AC3E}">
        <p14:creationId xmlns:p14="http://schemas.microsoft.com/office/powerpoint/2010/main" val="5172469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171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171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General FPGA Layout</a:t>
            </a:r>
          </a:p>
        </p:txBody>
      </p:sp>
      <p:pic>
        <p:nvPicPr>
          <p:cNvPr id="1065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469" y="1066800"/>
            <a:ext cx="4716331" cy="4695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71564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274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274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2742" name="Rectangle 6"/>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Composed of:</a:t>
            </a:r>
          </a:p>
          <a:p>
            <a:pPr marL="742950" lvl="1" indent="-285750">
              <a:spcBef>
                <a:spcPct val="20000"/>
              </a:spcBef>
              <a:buFontTx/>
              <a:buChar char="–"/>
            </a:pPr>
            <a:r>
              <a:rPr lang="en-US" sz="2600" b="1" dirty="0">
                <a:solidFill>
                  <a:srgbClr val="0070C0"/>
                </a:solidFill>
                <a:latin typeface="+mj-lt"/>
                <a:cs typeface="Times New Roman" pitchFamily="18" charset="0"/>
              </a:rPr>
              <a:t>LUTs</a:t>
            </a:r>
            <a:r>
              <a:rPr lang="en-US" sz="2600" dirty="0">
                <a:solidFill>
                  <a:schemeClr val="accent2"/>
                </a:solidFill>
                <a:latin typeface="+mj-lt"/>
                <a:cs typeface="Times New Roman" pitchFamily="18" charset="0"/>
              </a:rPr>
              <a:t> </a:t>
            </a:r>
            <a:r>
              <a:rPr lang="en-US" sz="2600" dirty="0">
                <a:latin typeface="+mj-lt"/>
                <a:cs typeface="Times New Roman" pitchFamily="18" charset="0"/>
              </a:rPr>
              <a:t>(lookup tables): perform combinational logic</a:t>
            </a:r>
          </a:p>
          <a:p>
            <a:pPr marL="742950" lvl="1" indent="-285750">
              <a:spcBef>
                <a:spcPct val="20000"/>
              </a:spcBef>
              <a:buFontTx/>
              <a:buChar char="–"/>
            </a:pPr>
            <a:r>
              <a:rPr lang="en-US" sz="2600" b="1" dirty="0">
                <a:solidFill>
                  <a:srgbClr val="0070C0"/>
                </a:solidFill>
                <a:latin typeface="+mj-lt"/>
                <a:cs typeface="Times New Roman" pitchFamily="18" charset="0"/>
              </a:rPr>
              <a:t>Flip-flops:</a:t>
            </a:r>
            <a:r>
              <a:rPr lang="en-US" sz="2600" dirty="0">
                <a:latin typeface="+mj-lt"/>
                <a:cs typeface="Times New Roman" pitchFamily="18" charset="0"/>
              </a:rPr>
              <a:t> perform sequential logic</a:t>
            </a:r>
          </a:p>
          <a:p>
            <a:pPr marL="742950" lvl="1" indent="-285750">
              <a:spcBef>
                <a:spcPct val="20000"/>
              </a:spcBef>
              <a:buFontTx/>
              <a:buChar char="–"/>
            </a:pPr>
            <a:r>
              <a:rPr lang="en-US" sz="2600" b="1" dirty="0">
                <a:solidFill>
                  <a:srgbClr val="0070C0"/>
                </a:solidFill>
                <a:latin typeface="+mj-lt"/>
                <a:cs typeface="Times New Roman" pitchFamily="18" charset="0"/>
              </a:rPr>
              <a:t>Multiplexers:</a:t>
            </a:r>
            <a:r>
              <a:rPr lang="en-US" sz="2600" dirty="0">
                <a:latin typeface="+mj-lt"/>
                <a:cs typeface="Times New Roman" pitchFamily="18" charset="0"/>
              </a:rPr>
              <a:t> connect LUTs and flip-flops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Logic Element</a:t>
            </a:r>
          </a:p>
        </p:txBody>
      </p:sp>
    </p:spTree>
    <p:extLst>
      <p:ext uri="{BB962C8B-B14F-4D97-AF65-F5344CB8AC3E}">
        <p14:creationId xmlns:p14="http://schemas.microsoft.com/office/powerpoint/2010/main" val="315018900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659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659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6598"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Altera Cyclone IV LE</a:t>
            </a:r>
          </a:p>
        </p:txBody>
      </p:sp>
      <p:pic>
        <p:nvPicPr>
          <p:cNvPr id="10753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649" y="1117355"/>
            <a:ext cx="6695477" cy="4791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15637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478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478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4790" name="Rectangle 6"/>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The Altera Cyclone IV LE has:</a:t>
            </a:r>
          </a:p>
          <a:p>
            <a:pPr marL="742950" lvl="1" indent="-285750">
              <a:spcBef>
                <a:spcPct val="20000"/>
              </a:spcBef>
              <a:buFontTx/>
              <a:buChar char="–"/>
            </a:pPr>
            <a:r>
              <a:rPr lang="en-US" sz="2600" dirty="0">
                <a:latin typeface="+mj-lt"/>
                <a:cs typeface="Times New Roman" pitchFamily="18" charset="0"/>
              </a:rPr>
              <a:t>1 four-input LUT </a:t>
            </a:r>
            <a:endParaRPr lang="en-US" sz="2000" dirty="0">
              <a:latin typeface="+mj-lt"/>
              <a:cs typeface="Times New Roman" pitchFamily="18" charset="0"/>
            </a:endParaRPr>
          </a:p>
          <a:p>
            <a:pPr marL="742950" lvl="1" indent="-285750">
              <a:spcBef>
                <a:spcPct val="20000"/>
              </a:spcBef>
              <a:buFontTx/>
              <a:buChar char="–"/>
            </a:pPr>
            <a:r>
              <a:rPr lang="en-US" sz="2600" dirty="0">
                <a:latin typeface="+mj-lt"/>
                <a:cs typeface="Times New Roman" pitchFamily="18" charset="0"/>
              </a:rPr>
              <a:t>1 registered output </a:t>
            </a:r>
          </a:p>
          <a:p>
            <a:pPr marL="742950" lvl="1" indent="-285750">
              <a:spcBef>
                <a:spcPct val="20000"/>
              </a:spcBef>
              <a:buFontTx/>
              <a:buChar char="–"/>
            </a:pPr>
            <a:r>
              <a:rPr lang="en-US" sz="2600" dirty="0">
                <a:latin typeface="+mj-lt"/>
                <a:cs typeface="Times New Roman" pitchFamily="18" charset="0"/>
              </a:rPr>
              <a:t>1 combinational output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Altera Cyclone IV LE</a:t>
            </a:r>
          </a:p>
        </p:txBody>
      </p:sp>
    </p:spTree>
    <p:extLst>
      <p:ext uri="{BB962C8B-B14F-4D97-AF65-F5344CB8AC3E}">
        <p14:creationId xmlns:p14="http://schemas.microsoft.com/office/powerpoint/2010/main" val="21719177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Show how to configure a Cyclone IV LE to 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Configuration Example</a:t>
            </a:r>
          </a:p>
        </p:txBody>
      </p:sp>
    </p:spTree>
    <p:extLst>
      <p:ext uri="{BB962C8B-B14F-4D97-AF65-F5344CB8AC3E}">
        <p14:creationId xmlns:p14="http://schemas.microsoft.com/office/powerpoint/2010/main" val="10267183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nvPr>
        </p:nvGraphicFramePr>
        <p:xfrm>
          <a:off x="5249333" y="3469263"/>
          <a:ext cx="4007556" cy="2341691"/>
        </p:xfrm>
        <a:graphic>
          <a:graphicData uri="http://schemas.openxmlformats.org/presentationml/2006/ole">
            <mc:AlternateContent xmlns:mc="http://schemas.openxmlformats.org/markup-compatibility/2006">
              <mc:Choice xmlns:v="urn:schemas-microsoft-com:vml" Requires="v">
                <p:oleObj spid="_x0000_s260109" name="VISIO" r:id="rId8" imgW="2080800" imgH="1216440" progId="Visio.Drawing.6">
                  <p:embed/>
                </p:oleObj>
              </mc:Choice>
              <mc:Fallback>
                <p:oleObj name="VISIO" r:id="rId8" imgW="2080800" imgH="1216440" progId="Visio.Drawing.6">
                  <p:embed/>
                  <p:pic>
                    <p:nvPicPr>
                      <p:cNvPr id="9758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9333" y="3469263"/>
                        <a:ext cx="4007556" cy="2341691"/>
                      </a:xfrm>
                      <a:prstGeom prst="rect">
                        <a:avLst/>
                      </a:prstGeom>
                      <a:noFill/>
                      <a:ln>
                        <a:noFill/>
                      </a:ln>
                      <a:effectLs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5334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000" dirty="0">
                <a:latin typeface="Courier New"/>
                <a:cs typeface="Courier New"/>
              </a:rPr>
              <a:t>module counter (input  logic         </a:t>
            </a:r>
            <a:r>
              <a:rPr lang="en-US" sz="2000" dirty="0" err="1">
                <a:latin typeface="Courier New"/>
                <a:cs typeface="Courier New"/>
              </a:rPr>
              <a:t>clk</a:t>
            </a:r>
            <a:r>
              <a:rPr lang="en-US" sz="2000" dirty="0">
                <a:latin typeface="Courier New"/>
                <a:cs typeface="Courier New"/>
              </a:rPr>
              <a:t>, reset,</a:t>
            </a:r>
          </a:p>
          <a:p>
            <a:pPr>
              <a:spcBef>
                <a:spcPct val="20000"/>
              </a:spcBef>
            </a:pPr>
            <a:r>
              <a:rPr lang="en-US" sz="2000" dirty="0">
                <a:latin typeface="Courier New"/>
                <a:cs typeface="Courier New"/>
              </a:rPr>
              <a:t>                output logic [N-1:0] q);</a:t>
            </a:r>
          </a:p>
          <a:p>
            <a:pPr>
              <a:spcBef>
                <a:spcPct val="20000"/>
              </a:spcBef>
            </a:pPr>
            <a:r>
              <a:rPr lang="en-US" sz="2000" dirty="0" err="1">
                <a:latin typeface="Courier New"/>
                <a:cs typeface="Courier New"/>
              </a:rPr>
              <a:t>always_ff</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a:t>
            </a:r>
            <a:r>
              <a:rPr lang="en-US" sz="2000" dirty="0" err="1">
                <a:latin typeface="Courier New"/>
                <a:cs typeface="Courier New"/>
              </a:rPr>
              <a:t>clk</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reset) </a:t>
            </a:r>
          </a:p>
          <a:p>
            <a:pPr>
              <a:spcBef>
                <a:spcPct val="20000"/>
              </a:spcBef>
            </a:pPr>
            <a:r>
              <a:rPr lang="en-US" sz="2000" dirty="0">
                <a:latin typeface="Courier New"/>
                <a:cs typeface="Courier New"/>
              </a:rPr>
              <a:t>    if (reset) q &lt;= 0;</a:t>
            </a:r>
          </a:p>
          <a:p>
            <a:pPr>
              <a:spcBef>
                <a:spcPct val="20000"/>
              </a:spcBef>
            </a:pPr>
            <a:r>
              <a:rPr lang="en-US" sz="2000" dirty="0">
                <a:latin typeface="Courier New"/>
                <a:cs typeface="Courier New"/>
              </a:rPr>
              <a:t>    else       q &lt;= q+1;</a:t>
            </a:r>
          </a:p>
          <a:p>
            <a:pPr>
              <a:spcBef>
                <a:spcPct val="20000"/>
              </a:spcBef>
            </a:pPr>
            <a:r>
              <a:rPr lang="en-US" sz="2000" dirty="0" err="1">
                <a:latin typeface="Courier New"/>
                <a:cs typeface="Courier New"/>
              </a:rPr>
              <a:t>endmodule</a:t>
            </a:r>
            <a:endParaRPr lang="en-US" sz="2000" dirty="0">
              <a:latin typeface="Courier New"/>
              <a:cs typeface="Courier New"/>
            </a:endParaRPr>
          </a:p>
          <a:p>
            <a:pPr>
              <a:spcBef>
                <a:spcPct val="20000"/>
              </a:spcBef>
            </a:pPr>
            <a:r>
              <a:rPr lang="en-US" sz="2000" dirty="0">
                <a:latin typeface="Courier New"/>
                <a:cs typeface="Courier New"/>
              </a:rPr>
              <a:t>  </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Counter Verilog (better idiom)</a:t>
            </a:r>
          </a:p>
        </p:txBody>
      </p:sp>
    </p:spTree>
    <p:extLst>
      <p:ext uri="{BB962C8B-B14F-4D97-AF65-F5344CB8AC3E}">
        <p14:creationId xmlns:p14="http://schemas.microsoft.com/office/powerpoint/2010/main" val="326965088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Show how to configure a Cyclone IV LE to 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Configuration Example</a:t>
            </a:r>
          </a:p>
        </p:txBody>
      </p:sp>
      <p:pic>
        <p:nvPicPr>
          <p:cNvPr id="11366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0940" y="2362200"/>
            <a:ext cx="597206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17426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How many LEs are required to build a 5-input AND gate?</a:t>
            </a:r>
          </a:p>
          <a:p>
            <a:pPr>
              <a:spcBef>
                <a:spcPct val="20000"/>
              </a:spcBef>
            </a:pPr>
            <a:endParaRPr lang="en-US" sz="2400" dirty="0">
              <a:latin typeface="+mj-lt"/>
              <a:cs typeface="Arial" charset="0"/>
            </a:endParaRPr>
          </a:p>
          <a:p>
            <a:pPr>
              <a:spcBef>
                <a:spcPct val="20000"/>
              </a:spcBef>
            </a:pPr>
            <a:r>
              <a:rPr lang="en-US" sz="2400" dirty="0">
                <a:latin typeface="+mj-lt"/>
                <a:cs typeface="Arial" charset="0"/>
              </a:rPr>
              <a:t>Solution: 2.  First performs AND4 (function of 4 variables).  Second performs AND2 of the first result and the 5</a:t>
            </a:r>
            <a:r>
              <a:rPr lang="en-US" sz="2400" baseline="30000" dirty="0">
                <a:latin typeface="+mj-lt"/>
                <a:cs typeface="Arial" charset="0"/>
              </a:rPr>
              <a:t>th</a:t>
            </a:r>
            <a:r>
              <a:rPr lang="en-US" sz="2400" dirty="0">
                <a:latin typeface="+mj-lt"/>
                <a:cs typeface="Arial" charset="0"/>
              </a:rPr>
              <a:t> input.</a:t>
            </a:r>
          </a:p>
          <a:p>
            <a:pPr>
              <a:spcBef>
                <a:spcPct val="20000"/>
              </a:spcBef>
            </a:pPr>
            <a:endParaRPr lang="en-US" sz="2000" i="1" dirty="0">
              <a:latin typeface="Times New Roman" pitchFamily="18" charset="0"/>
              <a:cs typeface="Times New Roman" pitchFamily="18"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Example: AND5</a:t>
            </a:r>
          </a:p>
        </p:txBody>
      </p:sp>
      <p:sp>
        <p:nvSpPr>
          <p:cNvPr id="8" name="Rectangle 7"/>
          <p:cNvSpPr/>
          <p:nvPr/>
        </p:nvSpPr>
        <p:spPr>
          <a:xfrm>
            <a:off x="925688" y="2026868"/>
            <a:ext cx="7357534" cy="992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10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How many LEs are required to build an 8-bit shift register?</a:t>
            </a:r>
          </a:p>
          <a:p>
            <a:pPr>
              <a:spcBef>
                <a:spcPct val="20000"/>
              </a:spcBef>
            </a:pPr>
            <a:endParaRPr lang="en-US" sz="2400" dirty="0">
              <a:latin typeface="+mj-lt"/>
              <a:cs typeface="Arial" charset="0"/>
            </a:endParaRPr>
          </a:p>
          <a:p>
            <a:pPr>
              <a:spcBef>
                <a:spcPct val="20000"/>
              </a:spcBef>
            </a:pPr>
            <a:r>
              <a:rPr lang="en-US" sz="2400" dirty="0">
                <a:latin typeface="+mj-lt"/>
                <a:cs typeface="Arial" charset="0"/>
              </a:rPr>
              <a:t>Solution: 8.  The shift register has 8 flip-flops, so it requires at least 8 LEs.  There is no logic between flops, so 8 LEs is sufficient.</a:t>
            </a:r>
          </a:p>
          <a:p>
            <a:pPr>
              <a:spcBef>
                <a:spcPct val="20000"/>
              </a:spcBef>
            </a:pPr>
            <a:endParaRPr lang="en-US" sz="2000" i="1" dirty="0">
              <a:latin typeface="Times New Roman" pitchFamily="18" charset="0"/>
              <a:cs typeface="Times New Roman" pitchFamily="18"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Example: 8-bit shift register</a:t>
            </a:r>
          </a:p>
        </p:txBody>
      </p:sp>
      <p:sp>
        <p:nvSpPr>
          <p:cNvPr id="12" name="Rectangle 11"/>
          <p:cNvSpPr/>
          <p:nvPr/>
        </p:nvSpPr>
        <p:spPr>
          <a:xfrm>
            <a:off x="762000" y="2128837"/>
            <a:ext cx="8006645" cy="167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2554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How many LEs are required to build a 3-bit counter?</a:t>
            </a:r>
          </a:p>
          <a:p>
            <a:pPr>
              <a:spcBef>
                <a:spcPct val="20000"/>
              </a:spcBef>
            </a:pPr>
            <a:endParaRPr lang="en-US" sz="2400" dirty="0">
              <a:latin typeface="+mj-lt"/>
              <a:cs typeface="Arial" charset="0"/>
            </a:endParaRPr>
          </a:p>
          <a:p>
            <a:pPr>
              <a:spcBef>
                <a:spcPct val="20000"/>
              </a:spcBef>
            </a:pPr>
            <a:r>
              <a:rPr lang="en-US" sz="2400" dirty="0">
                <a:latin typeface="+mj-lt"/>
                <a:cs typeface="Arial" charset="0"/>
              </a:rPr>
              <a:t>Solution: 3.  The counter has 3 flip-flops, so it requires at least 3 LEs.  The add logic for each bit is a function of less than 4 variables, so it can fit in the LUT before the flop.  Hence, 3 LEs is sufficient.</a:t>
            </a:r>
            <a:endParaRPr lang="en-US" sz="2000" i="1" dirty="0">
              <a:latin typeface="Times New Roman" pitchFamily="18" charset="0"/>
              <a:cs typeface="Times New Roman" pitchFamily="18"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Example: 3-bit counter</a:t>
            </a:r>
          </a:p>
        </p:txBody>
      </p:sp>
      <p:sp>
        <p:nvSpPr>
          <p:cNvPr id="12" name="Rectangle 11"/>
          <p:cNvSpPr/>
          <p:nvPr/>
        </p:nvSpPr>
        <p:spPr>
          <a:xfrm>
            <a:off x="925687" y="2026868"/>
            <a:ext cx="8006645" cy="167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562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990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990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99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Times New Roman" pitchFamily="18" charset="0"/>
              </a:rPr>
              <a:t>Using a CAD tool (such as Altera’s </a:t>
            </a:r>
            <a:r>
              <a:rPr lang="en-US" sz="2400" dirty="0" err="1">
                <a:latin typeface="+mj-lt"/>
                <a:cs typeface="Times New Roman" pitchFamily="18" charset="0"/>
              </a:rPr>
              <a:t>Quartus</a:t>
            </a:r>
            <a:r>
              <a:rPr lang="en-US" sz="2400" dirty="0">
                <a:latin typeface="+mj-lt"/>
                <a:cs typeface="Times New Roman" pitchFamily="18" charset="0"/>
              </a:rPr>
              <a:t> II)</a:t>
            </a:r>
          </a:p>
          <a:p>
            <a:pPr marL="800100" lvl="1" indent="-342900">
              <a:spcBef>
                <a:spcPct val="20000"/>
              </a:spcBef>
              <a:buFontTx/>
              <a:buChar char="•"/>
            </a:pPr>
            <a:r>
              <a:rPr lang="en-US" sz="2400" b="1" dirty="0">
                <a:latin typeface="+mj-lt"/>
                <a:cs typeface="Times New Roman" pitchFamily="18" charset="0"/>
              </a:rPr>
              <a:t>Enter the design</a:t>
            </a:r>
            <a:r>
              <a:rPr lang="en-US" sz="2400" dirty="0">
                <a:latin typeface="+mj-lt"/>
                <a:cs typeface="Times New Roman" pitchFamily="18" charset="0"/>
              </a:rPr>
              <a:t> with a HDL	</a:t>
            </a:r>
          </a:p>
          <a:p>
            <a:pPr marL="800100" lvl="1" indent="-342900">
              <a:spcBef>
                <a:spcPct val="20000"/>
              </a:spcBef>
              <a:buFontTx/>
              <a:buChar char="•"/>
            </a:pPr>
            <a:r>
              <a:rPr lang="en-US" sz="2400" b="1" dirty="0">
                <a:latin typeface="+mj-lt"/>
                <a:cs typeface="Times New Roman" pitchFamily="18" charset="0"/>
              </a:rPr>
              <a:t>Simulate</a:t>
            </a:r>
            <a:r>
              <a:rPr lang="en-US" sz="2400" dirty="0">
                <a:latin typeface="+mj-lt"/>
                <a:cs typeface="Times New Roman" pitchFamily="18" charset="0"/>
              </a:rPr>
              <a:t> the design</a:t>
            </a:r>
          </a:p>
          <a:p>
            <a:pPr marL="800100" lvl="1" indent="-342900">
              <a:spcBef>
                <a:spcPct val="20000"/>
              </a:spcBef>
              <a:buFontTx/>
              <a:buChar char="•"/>
            </a:pPr>
            <a:r>
              <a:rPr lang="en-US" sz="2400" b="1" dirty="0">
                <a:latin typeface="+mj-lt"/>
                <a:cs typeface="Times New Roman" pitchFamily="18" charset="0"/>
              </a:rPr>
              <a:t>Synthesize</a:t>
            </a:r>
            <a:r>
              <a:rPr lang="en-US" sz="2400" dirty="0">
                <a:latin typeface="+mj-lt"/>
                <a:cs typeface="Times New Roman" pitchFamily="18" charset="0"/>
              </a:rPr>
              <a:t> design and map it onto FPGA</a:t>
            </a:r>
          </a:p>
          <a:p>
            <a:pPr marL="800100" lvl="1" indent="-342900">
              <a:spcBef>
                <a:spcPct val="20000"/>
              </a:spcBef>
              <a:buFontTx/>
              <a:buChar char="•"/>
            </a:pPr>
            <a:r>
              <a:rPr lang="en-US" sz="2400" b="1" dirty="0">
                <a:latin typeface="+mj-lt"/>
                <a:cs typeface="Times New Roman" pitchFamily="18" charset="0"/>
              </a:rPr>
              <a:t>Download the configuration </a:t>
            </a:r>
            <a:r>
              <a:rPr lang="en-US" sz="2400" dirty="0">
                <a:latin typeface="+mj-lt"/>
                <a:cs typeface="Times New Roman" pitchFamily="18" charset="0"/>
              </a:rPr>
              <a:t>onto the FPGA</a:t>
            </a:r>
          </a:p>
          <a:p>
            <a:pPr marL="800100" lvl="1" indent="-342900">
              <a:spcBef>
                <a:spcPct val="20000"/>
              </a:spcBef>
              <a:buFontTx/>
              <a:buChar char="•"/>
            </a:pPr>
            <a:r>
              <a:rPr lang="en-US" sz="2400" b="1" dirty="0">
                <a:latin typeface="+mj-lt"/>
                <a:cs typeface="Times New Roman" pitchFamily="18" charset="0"/>
              </a:rPr>
              <a:t>Test</a:t>
            </a:r>
            <a:r>
              <a:rPr lang="en-US" sz="2400" dirty="0">
                <a:latin typeface="+mj-lt"/>
                <a:cs typeface="Times New Roman" pitchFamily="18" charset="0"/>
              </a:rPr>
              <a:t> the design</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FPGA Design Flow</a:t>
            </a:r>
          </a:p>
        </p:txBody>
      </p:sp>
      <p:sp>
        <p:nvSpPr>
          <p:cNvPr id="2" name="TextBox 1"/>
          <p:cNvSpPr txBox="1"/>
          <p:nvPr/>
        </p:nvSpPr>
        <p:spPr>
          <a:xfrm>
            <a:off x="2781300" y="4078128"/>
            <a:ext cx="4105275" cy="492443"/>
          </a:xfrm>
          <a:prstGeom prst="rect">
            <a:avLst/>
          </a:prstGeom>
          <a:noFill/>
        </p:spPr>
        <p:txBody>
          <a:bodyPr wrap="square" rtlCol="0">
            <a:spAutoFit/>
          </a:bodyPr>
          <a:lstStyle/>
          <a:p>
            <a:r>
              <a:rPr lang="en-US" sz="2600" b="1" dirty="0">
                <a:solidFill>
                  <a:schemeClr val="accent1"/>
                </a:solidFill>
              </a:rPr>
              <a:t>This is an iterative process!</a:t>
            </a:r>
          </a:p>
        </p:txBody>
      </p:sp>
    </p:spTree>
    <p:extLst>
      <p:ext uri="{BB962C8B-B14F-4D97-AF65-F5344CB8AC3E}">
        <p14:creationId xmlns:p14="http://schemas.microsoft.com/office/powerpoint/2010/main" val="12913833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3"/>
            </p:custDataLst>
          </p:nvPr>
        </p:nvSpPr>
        <p:spPr bwMode="auto">
          <a:xfrm>
            <a:off x="5334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Most significant bit of an N-bit counter toggles every 2</a:t>
            </a:r>
            <a:r>
              <a:rPr lang="en-US" sz="2600" baseline="30000" dirty="0">
                <a:latin typeface="+mj-lt"/>
                <a:cs typeface="Arial" charset="0"/>
              </a:rPr>
              <a:t>N</a:t>
            </a:r>
            <a:r>
              <a:rPr lang="en-US" sz="2600" dirty="0">
                <a:latin typeface="+mj-lt"/>
                <a:cs typeface="Arial" charset="0"/>
              </a:rPr>
              <a:t> cycles.</a:t>
            </a:r>
          </a:p>
          <a:p>
            <a:pPr marL="342900" indent="-342900">
              <a:spcBef>
                <a:spcPct val="20000"/>
              </a:spcBef>
              <a:buFontTx/>
              <a:buChar char="•"/>
            </a:pPr>
            <a:r>
              <a:rPr lang="en-US" sz="2600" dirty="0">
                <a:latin typeface="+mj-lt"/>
                <a:cs typeface="Arial" charset="0"/>
              </a:rPr>
              <a:t>Useful for slowing a clock.  Ex: blink an LED</a:t>
            </a:r>
          </a:p>
          <a:p>
            <a:pPr marL="342900" indent="-342900">
              <a:spcBef>
                <a:spcPct val="20000"/>
              </a:spcBef>
              <a:buFontTx/>
              <a:buChar char="•"/>
            </a:pPr>
            <a:r>
              <a:rPr lang="en-US" sz="2600" dirty="0">
                <a:latin typeface="+mj-lt"/>
                <a:cs typeface="Arial" charset="0"/>
              </a:rPr>
              <a:t>Example: 50 MHz clock, 24-bit counter</a:t>
            </a:r>
          </a:p>
          <a:p>
            <a:pPr marL="800100" lvl="1" indent="-342900">
              <a:spcBef>
                <a:spcPct val="20000"/>
              </a:spcBef>
              <a:buFontTx/>
              <a:buChar char="•"/>
            </a:pPr>
            <a:r>
              <a:rPr lang="en-US" sz="2000" dirty="0">
                <a:latin typeface="+mj-lt"/>
                <a:cs typeface="Arial" charset="0"/>
              </a:rPr>
              <a:t>2.98 Hz</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Divide-by-2</a:t>
            </a:r>
            <a:r>
              <a:rPr lang="en-US" sz="4400" baseline="30000" dirty="0">
                <a:solidFill>
                  <a:schemeClr val="bg1"/>
                </a:solidFill>
                <a:latin typeface="+mj-lt"/>
              </a:rPr>
              <a:t>N</a:t>
            </a:r>
            <a:r>
              <a:rPr lang="en-US" sz="4400" dirty="0">
                <a:solidFill>
                  <a:schemeClr val="bg1"/>
                </a:solidFill>
                <a:latin typeface="+mj-lt"/>
              </a:rPr>
              <a:t> Counter</a:t>
            </a:r>
          </a:p>
        </p:txBody>
      </p:sp>
    </p:spTree>
    <p:extLst>
      <p:ext uri="{BB962C8B-B14F-4D97-AF65-F5344CB8AC3E}">
        <p14:creationId xmlns:p14="http://schemas.microsoft.com/office/powerpoint/2010/main" val="38233092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7" name="Rectangle 5"/>
          <p:cNvSpPr>
            <a:spLocks noChangeArrowheads="1"/>
          </p:cNvSpPr>
          <p:nvPr>
            <p:custDataLst>
              <p:tags r:id="rId2"/>
            </p:custDataLst>
          </p:nvPr>
        </p:nvSpPr>
        <p:spPr bwMode="auto">
          <a:xfrm>
            <a:off x="533400" y="990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N-bit counter</a:t>
            </a:r>
          </a:p>
          <a:p>
            <a:pPr marL="342900" indent="-342900">
              <a:spcBef>
                <a:spcPct val="20000"/>
              </a:spcBef>
              <a:buFontTx/>
              <a:buChar char="•"/>
            </a:pPr>
            <a:r>
              <a:rPr lang="en-US" sz="2600" dirty="0">
                <a:latin typeface="+mj-lt"/>
                <a:cs typeface="Arial" charset="0"/>
              </a:rPr>
              <a:t>Add p on each cycle, instead of 1</a:t>
            </a:r>
          </a:p>
          <a:p>
            <a:pPr marL="342900" indent="-342900">
              <a:spcBef>
                <a:spcPct val="20000"/>
              </a:spcBef>
              <a:buFontTx/>
              <a:buChar char="•"/>
            </a:pPr>
            <a:r>
              <a:rPr lang="en-US" sz="2600" dirty="0">
                <a:latin typeface="+mj-lt"/>
                <a:cs typeface="Arial" charset="0"/>
              </a:rPr>
              <a:t>Most significant bit toggles at </a:t>
            </a:r>
            <a:r>
              <a:rPr lang="en-US" sz="2600" dirty="0" err="1">
                <a:latin typeface="+mj-lt"/>
                <a:cs typeface="Arial" charset="0"/>
              </a:rPr>
              <a:t>f</a:t>
            </a:r>
            <a:r>
              <a:rPr lang="en-US" sz="2600" baseline="-25000" dirty="0" err="1">
                <a:latin typeface="+mj-lt"/>
                <a:cs typeface="Arial" charset="0"/>
              </a:rPr>
              <a:t>out</a:t>
            </a:r>
            <a:r>
              <a:rPr lang="en-US" sz="2600" dirty="0">
                <a:latin typeface="+mj-lt"/>
                <a:cs typeface="Arial" charset="0"/>
              </a:rPr>
              <a:t> = </a:t>
            </a:r>
            <a:r>
              <a:rPr lang="en-US" sz="2600" dirty="0" err="1">
                <a:latin typeface="+mj-lt"/>
                <a:cs typeface="Arial" charset="0"/>
              </a:rPr>
              <a:t>f</a:t>
            </a:r>
            <a:r>
              <a:rPr lang="en-US" sz="2600" baseline="-25000" dirty="0" err="1">
                <a:latin typeface="+mj-lt"/>
                <a:cs typeface="Arial" charset="0"/>
              </a:rPr>
              <a:t>clk</a:t>
            </a:r>
            <a:r>
              <a:rPr lang="en-US" sz="2600" dirty="0">
                <a:latin typeface="+mj-lt"/>
                <a:cs typeface="Arial" charset="0"/>
              </a:rPr>
              <a:t> * p / 2</a:t>
            </a:r>
            <a:r>
              <a:rPr lang="en-US" sz="2600" baseline="30000" dirty="0">
                <a:latin typeface="+mj-lt"/>
                <a:cs typeface="Arial" charset="0"/>
              </a:rPr>
              <a:t>N</a:t>
            </a:r>
            <a:endParaRPr lang="en-US" sz="2600" dirty="0">
              <a:latin typeface="+mj-lt"/>
              <a:cs typeface="Arial" charset="0"/>
            </a:endParaRPr>
          </a:p>
          <a:p>
            <a:pPr marL="342900" indent="-342900">
              <a:spcBef>
                <a:spcPct val="20000"/>
              </a:spcBef>
              <a:buFontTx/>
              <a:buChar char="•"/>
            </a:pPr>
            <a:endParaRPr lang="en-US" sz="2600" dirty="0">
              <a:latin typeface="+mj-lt"/>
              <a:cs typeface="Arial" charset="0"/>
            </a:endParaRPr>
          </a:p>
          <a:p>
            <a:pPr marL="342900" indent="-342900">
              <a:spcBef>
                <a:spcPct val="20000"/>
              </a:spcBef>
              <a:buFontTx/>
              <a:buChar char="•"/>
            </a:pPr>
            <a:r>
              <a:rPr lang="en-US" sz="2600" dirty="0">
                <a:latin typeface="+mj-lt"/>
                <a:cs typeface="Arial" charset="0"/>
              </a:rPr>
              <a:t>Example: </a:t>
            </a:r>
            <a:r>
              <a:rPr lang="en-US" sz="2600" dirty="0" err="1">
                <a:latin typeface="+mj-lt"/>
                <a:cs typeface="Arial" charset="0"/>
              </a:rPr>
              <a:t>f</a:t>
            </a:r>
            <a:r>
              <a:rPr lang="en-US" sz="2600" baseline="-25000" dirty="0" err="1">
                <a:latin typeface="+mj-lt"/>
                <a:cs typeface="Arial" charset="0"/>
              </a:rPr>
              <a:t>clk</a:t>
            </a:r>
            <a:r>
              <a:rPr lang="en-US" sz="2600" dirty="0">
                <a:latin typeface="+mj-lt"/>
                <a:cs typeface="Arial" charset="0"/>
              </a:rPr>
              <a:t> = 50 MHz clock</a:t>
            </a:r>
          </a:p>
          <a:p>
            <a:pPr marL="800100" lvl="1" indent="-342900">
              <a:spcBef>
                <a:spcPct val="20000"/>
              </a:spcBef>
              <a:buFontTx/>
              <a:buChar char="•"/>
            </a:pPr>
            <a:r>
              <a:rPr lang="en-US" sz="2600" dirty="0">
                <a:latin typeface="+mj-lt"/>
                <a:cs typeface="Arial" charset="0"/>
              </a:rPr>
              <a:t>How to generate a </a:t>
            </a:r>
            <a:r>
              <a:rPr lang="en-US" sz="2600" dirty="0" err="1">
                <a:latin typeface="+mj-lt"/>
                <a:cs typeface="Arial" charset="0"/>
              </a:rPr>
              <a:t>f</a:t>
            </a:r>
            <a:r>
              <a:rPr lang="en-US" sz="2600" baseline="-25000" dirty="0" err="1">
                <a:latin typeface="+mj-lt"/>
                <a:cs typeface="Arial" charset="0"/>
              </a:rPr>
              <a:t>out</a:t>
            </a:r>
            <a:r>
              <a:rPr lang="en-US" sz="2600" dirty="0">
                <a:latin typeface="+mj-lt"/>
                <a:cs typeface="Arial" charset="0"/>
              </a:rPr>
              <a:t> = 200 Hz signal?</a:t>
            </a:r>
          </a:p>
          <a:p>
            <a:pPr marL="800100" lvl="1" indent="-342900">
              <a:spcBef>
                <a:spcPct val="20000"/>
              </a:spcBef>
              <a:buFontTx/>
              <a:buChar char="•"/>
            </a:pPr>
            <a:r>
              <a:rPr lang="en-US" sz="2600" dirty="0">
                <a:latin typeface="+mj-lt"/>
                <a:cs typeface="Arial" charset="0"/>
              </a:rPr>
              <a:t>p/2</a:t>
            </a:r>
            <a:r>
              <a:rPr lang="en-US" sz="2600" baseline="30000" dirty="0">
                <a:latin typeface="+mj-lt"/>
                <a:cs typeface="Arial" charset="0"/>
              </a:rPr>
              <a:t>N</a:t>
            </a:r>
            <a:r>
              <a:rPr lang="en-US" sz="2600" dirty="0">
                <a:latin typeface="+mj-lt"/>
                <a:cs typeface="Arial" charset="0"/>
              </a:rPr>
              <a:t> = 200 / 50 MHz </a:t>
            </a:r>
          </a:p>
          <a:p>
            <a:pPr marL="342900" indent="-342900">
              <a:spcBef>
                <a:spcPct val="20000"/>
              </a:spcBef>
              <a:buFontTx/>
              <a:buChar char="•"/>
            </a:pPr>
            <a:r>
              <a:rPr lang="en-US" sz="2600" dirty="0">
                <a:latin typeface="+mj-lt"/>
                <a:cs typeface="Arial" charset="0"/>
              </a:rPr>
              <a:t>Try N = 24, p = 67 </a:t>
            </a:r>
            <a:r>
              <a:rPr lang="en-US" sz="2600" dirty="0">
                <a:latin typeface="Wingdings"/>
                <a:ea typeface="Wingdings"/>
                <a:cs typeface="Wingdings"/>
                <a:sym typeface="Wingdings"/>
              </a:rPr>
              <a:t></a:t>
            </a:r>
            <a:r>
              <a:rPr lang="en-US" sz="2600" dirty="0">
                <a:latin typeface="+mj-lt"/>
                <a:cs typeface="Arial" charset="0"/>
                <a:sym typeface="Wingdings"/>
              </a:rPr>
              <a:t> </a:t>
            </a:r>
            <a:r>
              <a:rPr lang="en-US" sz="2600" dirty="0" err="1">
                <a:latin typeface="+mj-lt"/>
                <a:cs typeface="Arial" charset="0"/>
              </a:rPr>
              <a:t>f</a:t>
            </a:r>
            <a:r>
              <a:rPr lang="en-US" sz="2600" baseline="-25000" dirty="0" err="1">
                <a:latin typeface="+mj-lt"/>
                <a:cs typeface="Arial" charset="0"/>
              </a:rPr>
              <a:t>out</a:t>
            </a:r>
            <a:r>
              <a:rPr lang="en-US" sz="2600" dirty="0">
                <a:latin typeface="+mj-lt"/>
                <a:cs typeface="Arial" charset="0"/>
              </a:rPr>
              <a:t> = 199.676 Hz</a:t>
            </a:r>
          </a:p>
          <a:p>
            <a:pPr marL="342900" indent="-342900">
              <a:spcBef>
                <a:spcPct val="20000"/>
              </a:spcBef>
              <a:buFontTx/>
              <a:buChar char="•"/>
            </a:pPr>
            <a:r>
              <a:rPr lang="en-US" sz="2600" dirty="0">
                <a:latin typeface="+mj-lt"/>
                <a:cs typeface="Arial" charset="0"/>
              </a:rPr>
              <a:t>Or  N = 32, p = 17179 </a:t>
            </a:r>
            <a:r>
              <a:rPr lang="en-US" sz="2600" dirty="0">
                <a:latin typeface="Wingdings"/>
                <a:ea typeface="Wingdings"/>
                <a:cs typeface="Wingdings"/>
                <a:sym typeface="Wingdings"/>
              </a:rPr>
              <a:t></a:t>
            </a:r>
            <a:r>
              <a:rPr lang="en-US" sz="2600" dirty="0">
                <a:latin typeface="+mj-lt"/>
                <a:cs typeface="Arial" charset="0"/>
              </a:rPr>
              <a:t> </a:t>
            </a:r>
            <a:r>
              <a:rPr lang="en-US" sz="2600" dirty="0" err="1">
                <a:latin typeface="+mj-lt"/>
                <a:cs typeface="Arial" charset="0"/>
              </a:rPr>
              <a:t>f</a:t>
            </a:r>
            <a:r>
              <a:rPr lang="en-US" sz="2600" baseline="-25000" dirty="0" err="1">
                <a:latin typeface="+mj-lt"/>
                <a:cs typeface="Arial" charset="0"/>
              </a:rPr>
              <a:t>out</a:t>
            </a:r>
            <a:r>
              <a:rPr lang="en-US" sz="2600" dirty="0">
                <a:latin typeface="+mj-lt"/>
                <a:cs typeface="Arial" charset="0"/>
              </a:rPr>
              <a:t> = 199.990 Hz</a:t>
            </a:r>
          </a:p>
          <a:p>
            <a:pPr marL="342900" indent="-342900">
              <a:spcBef>
                <a:spcPct val="20000"/>
              </a:spcBef>
              <a:buFontTx/>
              <a:buChar char="•"/>
            </a:pPr>
            <a:endParaRPr lang="en-US" sz="2600" dirty="0">
              <a:latin typeface="+mj-lt"/>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Digitally Controlled Oscillator</a:t>
            </a:r>
          </a:p>
        </p:txBody>
      </p:sp>
    </p:spTree>
    <p:extLst>
      <p:ext uri="{BB962C8B-B14F-4D97-AF65-F5344CB8AC3E}">
        <p14:creationId xmlns:p14="http://schemas.microsoft.com/office/powerpoint/2010/main" val="25798247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6900" name="Object 4"/>
          <p:cNvGraphicFramePr>
            <a:graphicFrameLocks noGrp="1" noChangeAspect="1"/>
          </p:cNvGraphicFramePr>
          <p:nvPr>
            <p:ph sz="half" idx="4294967295"/>
            <p:custDataLst>
              <p:tags r:id="rId2"/>
            </p:custDataLst>
            <p:extLst/>
          </p:nvPr>
        </p:nvGraphicFramePr>
        <p:xfrm>
          <a:off x="1524000" y="3876020"/>
          <a:ext cx="1360488" cy="1528762"/>
        </p:xfrm>
        <a:graphic>
          <a:graphicData uri="http://schemas.openxmlformats.org/presentationml/2006/ole">
            <mc:AlternateContent xmlns:mc="http://schemas.openxmlformats.org/markup-compatibility/2006">
              <mc:Choice xmlns:v="urn:schemas-microsoft-com:vml" Requires="v">
                <p:oleObj spid="_x0000_s261145" name="VISIO" r:id="rId11" imgW="612360" imgH="720360" progId="Visio.Drawing.6">
                  <p:embed/>
                </p:oleObj>
              </mc:Choice>
              <mc:Fallback>
                <p:oleObj name="VISIO" r:id="rId11" imgW="612360" imgH="720360" progId="Visio.Drawing.6">
                  <p:embed/>
                  <p:pic>
                    <p:nvPicPr>
                      <p:cNvPr id="97690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3876020"/>
                        <a:ext cx="1360488" cy="1528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6904" name="Object 8"/>
          <p:cNvGraphicFramePr>
            <a:graphicFrameLocks noGrp="1" noChangeAspect="1"/>
          </p:cNvGraphicFramePr>
          <p:nvPr>
            <p:ph sz="half" idx="4294967295"/>
            <p:custDataLst>
              <p:tags r:id="rId3"/>
            </p:custDataLst>
            <p:extLst/>
          </p:nvPr>
        </p:nvGraphicFramePr>
        <p:xfrm>
          <a:off x="3042138" y="3644856"/>
          <a:ext cx="5257800" cy="1949450"/>
        </p:xfrm>
        <a:graphic>
          <a:graphicData uri="http://schemas.openxmlformats.org/presentationml/2006/ole">
            <mc:AlternateContent xmlns:mc="http://schemas.openxmlformats.org/markup-compatibility/2006">
              <mc:Choice xmlns:v="urn:schemas-microsoft-com:vml" Requires="v">
                <p:oleObj spid="_x0000_s261146" name="VISIO" r:id="rId13" imgW="1914480" imgH="743040" progId="Visio.Drawing.6">
                  <p:embed/>
                </p:oleObj>
              </mc:Choice>
              <mc:Fallback>
                <p:oleObj name="VISIO" r:id="rId13" imgW="1914480" imgH="743040" progId="Visio.Drawing.6">
                  <p:embed/>
                  <p:pic>
                    <p:nvPicPr>
                      <p:cNvPr id="976904"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2138" y="3644856"/>
                        <a:ext cx="5257800" cy="1949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68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690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6903" name="Text Box 7"/>
          <p:cNvSpPr txBox="1">
            <a:spLocks noChangeArrowheads="1"/>
          </p:cNvSpPr>
          <p:nvPr>
            <p:custDataLst>
              <p:tags r:id="rId6"/>
            </p:custDataLst>
          </p:nvPr>
        </p:nvSpPr>
        <p:spPr bwMode="auto">
          <a:xfrm>
            <a:off x="4038600" y="3204507"/>
            <a:ext cx="3048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1D40EF"/>
                </a:solidFill>
              </a:rPr>
              <a:t>Implementation:</a:t>
            </a:r>
          </a:p>
        </p:txBody>
      </p:sp>
      <p:sp>
        <p:nvSpPr>
          <p:cNvPr id="976905" name="Rectangle 9"/>
          <p:cNvSpPr>
            <a:spLocks noChangeArrowheads="1"/>
          </p:cNvSpPr>
          <p:nvPr>
            <p:custDataLst>
              <p:tags r:id="rId7"/>
            </p:custDataLst>
          </p:nvPr>
        </p:nvSpPr>
        <p:spPr bwMode="auto">
          <a:xfrm>
            <a:off x="914400" y="11430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Shift a new bit in on each clock edge</a:t>
            </a:r>
          </a:p>
          <a:p>
            <a:pPr marL="342900" indent="-342900">
              <a:spcBef>
                <a:spcPct val="20000"/>
              </a:spcBef>
              <a:buFontTx/>
              <a:buChar char="•"/>
            </a:pPr>
            <a:r>
              <a:rPr lang="en-US" sz="2600" dirty="0">
                <a:latin typeface="+mj-lt"/>
                <a:cs typeface="Arial" charset="0"/>
              </a:rPr>
              <a:t>Shift a bit out on each clock edge</a:t>
            </a:r>
          </a:p>
          <a:p>
            <a:pPr marL="342900" indent="-342900">
              <a:spcBef>
                <a:spcPct val="20000"/>
              </a:spcBef>
              <a:buFontTx/>
              <a:buChar char="•"/>
            </a:pPr>
            <a:r>
              <a:rPr lang="en-US" sz="2600" i="1" dirty="0">
                <a:latin typeface="+mj-lt"/>
                <a:cs typeface="Arial" charset="0"/>
              </a:rPr>
              <a:t>Serial-to-parallel converter</a:t>
            </a:r>
            <a:r>
              <a:rPr lang="en-US" sz="2600" dirty="0">
                <a:latin typeface="+mj-lt"/>
                <a:cs typeface="Arial" charset="0"/>
              </a:rPr>
              <a:t>: converts serial input (</a:t>
            </a:r>
            <a:r>
              <a:rPr lang="en-US" sz="2600" i="1" dirty="0">
                <a:latin typeface="+mj-lt"/>
                <a:cs typeface="Arial" charset="0"/>
              </a:rPr>
              <a:t>S</a:t>
            </a:r>
            <a:r>
              <a:rPr lang="en-US" sz="2600" baseline="-25000" dirty="0">
                <a:latin typeface="+mj-lt"/>
                <a:cs typeface="Arial" charset="0"/>
              </a:rPr>
              <a:t>in</a:t>
            </a:r>
            <a:r>
              <a:rPr lang="en-US" sz="2600" dirty="0">
                <a:latin typeface="+mj-lt"/>
                <a:cs typeface="Arial" charset="0"/>
              </a:rPr>
              <a:t>) to parallel output (</a:t>
            </a:r>
            <a:r>
              <a:rPr lang="en-US" sz="2600" i="1" dirty="0">
                <a:latin typeface="+mj-lt"/>
                <a:cs typeface="Arial" charset="0"/>
              </a:rPr>
              <a:t>Q</a:t>
            </a:r>
            <a:r>
              <a:rPr lang="en-US" sz="2600" baseline="-25000" dirty="0">
                <a:latin typeface="+mj-lt"/>
                <a:cs typeface="Arial" charset="0"/>
              </a:rPr>
              <a:t>0:</a:t>
            </a:r>
            <a:r>
              <a:rPr lang="en-US" sz="2600" i="1" baseline="-25000" dirty="0">
                <a:latin typeface="+mj-lt"/>
                <a:cs typeface="Arial" charset="0"/>
              </a:rPr>
              <a:t>N</a:t>
            </a:r>
            <a:r>
              <a:rPr lang="en-US" sz="2600" baseline="-25000" dirty="0">
                <a:latin typeface="+mj-lt"/>
                <a:cs typeface="Arial" charset="0"/>
              </a:rPr>
              <a:t>-1</a:t>
            </a:r>
            <a:r>
              <a:rPr lang="en-US" sz="2600" dirty="0">
                <a:latin typeface="+mj-lt"/>
                <a:cs typeface="Arial" charset="0"/>
              </a:rPr>
              <a:t>)</a:t>
            </a:r>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Shift Registers</a:t>
            </a:r>
          </a:p>
        </p:txBody>
      </p:sp>
      <p:sp>
        <p:nvSpPr>
          <p:cNvPr id="13" name="Text Box 7"/>
          <p:cNvSpPr txBox="1">
            <a:spLocks noChangeArrowheads="1"/>
          </p:cNvSpPr>
          <p:nvPr>
            <p:custDataLst>
              <p:tags r:id="rId8"/>
            </p:custDataLst>
          </p:nvPr>
        </p:nvSpPr>
        <p:spPr bwMode="auto">
          <a:xfrm>
            <a:off x="1524000" y="3200400"/>
            <a:ext cx="190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1D40EF"/>
                </a:solidFill>
              </a:rPr>
              <a:t>Symbol:</a:t>
            </a:r>
          </a:p>
        </p:txBody>
      </p:sp>
    </p:spTree>
    <p:extLst>
      <p:ext uri="{BB962C8B-B14F-4D97-AF65-F5344CB8AC3E}">
        <p14:creationId xmlns:p14="http://schemas.microsoft.com/office/powerpoint/2010/main" val="9219374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7925" name="Object 5"/>
          <p:cNvGraphicFramePr>
            <a:graphicFrameLocks noGrp="1" noChangeAspect="1"/>
          </p:cNvGraphicFramePr>
          <p:nvPr>
            <p:ph sz="half" idx="4294967295"/>
            <p:custDataLst>
              <p:tags r:id="rId2"/>
            </p:custDataLst>
            <p:extLst/>
          </p:nvPr>
        </p:nvGraphicFramePr>
        <p:xfrm>
          <a:off x="1295400" y="3416300"/>
          <a:ext cx="7315200" cy="2146300"/>
        </p:xfrm>
        <a:graphic>
          <a:graphicData uri="http://schemas.openxmlformats.org/presentationml/2006/ole">
            <mc:AlternateContent xmlns:mc="http://schemas.openxmlformats.org/markup-compatibility/2006">
              <mc:Choice xmlns:v="urn:schemas-microsoft-com:vml" Requires="v">
                <p:oleObj spid="_x0000_s262157" name="VISIO" r:id="rId8" imgW="3257640" imgH="1000080" progId="Visio.Drawing.6">
                  <p:embed/>
                </p:oleObj>
              </mc:Choice>
              <mc:Fallback>
                <p:oleObj name="VISIO" r:id="rId8" imgW="3257640" imgH="1000080" progId="Visio.Drawing.6">
                  <p:embed/>
                  <p:pic>
                    <p:nvPicPr>
                      <p:cNvPr id="9779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416300"/>
                        <a:ext cx="7315200" cy="2146300"/>
                      </a:xfrm>
                      <a:prstGeom prst="rect">
                        <a:avLst/>
                      </a:prstGeom>
                    </p:spPr>
                  </p:pic>
                </p:oleObj>
              </mc:Fallback>
            </mc:AlternateContent>
          </a:graphicData>
        </a:graphic>
      </p:graphicFrame>
      <p:sp>
        <p:nvSpPr>
          <p:cNvPr id="97792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792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7926" name="Rectangle 6"/>
          <p:cNvSpPr>
            <a:spLocks noChangeArrowheads="1"/>
          </p:cNvSpPr>
          <p:nvPr>
            <p:custDataLst>
              <p:tags r:id="rId5"/>
            </p:custDataLst>
          </p:nvPr>
        </p:nvSpPr>
        <p:spPr bwMode="auto">
          <a:xfrm>
            <a:off x="914400" y="11430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When </a:t>
            </a:r>
            <a:r>
              <a:rPr lang="en-US" sz="2400" i="1" dirty="0">
                <a:latin typeface="+mj-lt"/>
                <a:cs typeface="Arial" charset="0"/>
              </a:rPr>
              <a:t>Load</a:t>
            </a:r>
            <a:r>
              <a:rPr lang="en-US" sz="2400" dirty="0">
                <a:latin typeface="+mj-lt"/>
                <a:cs typeface="Arial" charset="0"/>
              </a:rPr>
              <a:t> = 1, acts as a normal </a:t>
            </a:r>
            <a:r>
              <a:rPr lang="en-US" sz="2400" i="1" dirty="0">
                <a:latin typeface="+mj-lt"/>
                <a:cs typeface="Arial" charset="0"/>
              </a:rPr>
              <a:t>N</a:t>
            </a:r>
            <a:r>
              <a:rPr lang="en-US" sz="2400" dirty="0">
                <a:latin typeface="+mj-lt"/>
                <a:cs typeface="Arial" charset="0"/>
              </a:rPr>
              <a:t>-bit register</a:t>
            </a:r>
          </a:p>
          <a:p>
            <a:pPr marL="342900" indent="-342900">
              <a:spcBef>
                <a:spcPct val="20000"/>
              </a:spcBef>
              <a:buFontTx/>
              <a:buChar char="•"/>
            </a:pPr>
            <a:r>
              <a:rPr lang="en-US" sz="2400" dirty="0">
                <a:latin typeface="+mj-lt"/>
                <a:cs typeface="Arial" charset="0"/>
              </a:rPr>
              <a:t>When </a:t>
            </a:r>
            <a:r>
              <a:rPr lang="en-US" sz="2400" i="1" dirty="0">
                <a:latin typeface="+mj-lt"/>
                <a:cs typeface="Arial" charset="0"/>
              </a:rPr>
              <a:t>Load</a:t>
            </a:r>
            <a:r>
              <a:rPr lang="en-US" sz="2400" dirty="0">
                <a:latin typeface="+mj-lt"/>
                <a:cs typeface="Arial" charset="0"/>
              </a:rPr>
              <a:t> = 0, acts as a shift register</a:t>
            </a:r>
          </a:p>
          <a:p>
            <a:pPr marL="342900" indent="-342900">
              <a:spcBef>
                <a:spcPct val="20000"/>
              </a:spcBef>
              <a:buFontTx/>
              <a:buChar char="•"/>
            </a:pPr>
            <a:r>
              <a:rPr lang="en-US" sz="2400" dirty="0">
                <a:latin typeface="+mj-lt"/>
                <a:cs typeface="Arial" charset="0"/>
              </a:rPr>
              <a:t>Now can act as a </a:t>
            </a:r>
            <a:r>
              <a:rPr lang="en-US" sz="2400" i="1" dirty="0">
                <a:latin typeface="+mj-lt"/>
                <a:cs typeface="Arial" charset="0"/>
              </a:rPr>
              <a:t>serial-to-parallel converter</a:t>
            </a:r>
            <a:r>
              <a:rPr lang="en-US" sz="2400" dirty="0">
                <a:latin typeface="+mj-lt"/>
                <a:cs typeface="Arial" charset="0"/>
              </a:rPr>
              <a:t> (S</a:t>
            </a:r>
            <a:r>
              <a:rPr lang="en-US" sz="2400" baseline="-25000" dirty="0">
                <a:latin typeface="+mj-lt"/>
                <a:cs typeface="Arial" charset="0"/>
              </a:rPr>
              <a:t>in</a:t>
            </a:r>
            <a:r>
              <a:rPr lang="en-US" sz="2400" dirty="0">
                <a:latin typeface="+mj-lt"/>
                <a:cs typeface="Arial" charset="0"/>
              </a:rPr>
              <a:t> to </a:t>
            </a:r>
            <a:r>
              <a:rPr lang="en-US" sz="2400" i="1" dirty="0">
                <a:latin typeface="+mj-lt"/>
                <a:cs typeface="Arial" charset="0"/>
              </a:rPr>
              <a:t>Q</a:t>
            </a:r>
            <a:r>
              <a:rPr lang="en-US" sz="2400" baseline="-25000" dirty="0">
                <a:latin typeface="+mj-lt"/>
                <a:cs typeface="Arial" charset="0"/>
              </a:rPr>
              <a:t>0:</a:t>
            </a:r>
            <a:r>
              <a:rPr lang="en-US" sz="2400" i="1" baseline="-25000" dirty="0">
                <a:latin typeface="+mj-lt"/>
                <a:cs typeface="Arial" charset="0"/>
              </a:rPr>
              <a:t>N</a:t>
            </a:r>
            <a:r>
              <a:rPr lang="en-US" sz="2400" baseline="-25000" dirty="0">
                <a:latin typeface="+mj-lt"/>
                <a:cs typeface="Arial" charset="0"/>
              </a:rPr>
              <a:t>-1</a:t>
            </a:r>
            <a:r>
              <a:rPr lang="en-US" sz="2400" dirty="0">
                <a:latin typeface="+mj-lt"/>
                <a:cs typeface="Arial" charset="0"/>
              </a:rPr>
              <a:t>) or a </a:t>
            </a:r>
            <a:r>
              <a:rPr lang="en-US" sz="2400" i="1" dirty="0">
                <a:latin typeface="+mj-lt"/>
                <a:cs typeface="Arial" charset="0"/>
              </a:rPr>
              <a:t>parallel-to-serial converter</a:t>
            </a:r>
            <a:r>
              <a:rPr lang="en-US" sz="2400" dirty="0">
                <a:latin typeface="+mj-lt"/>
                <a:cs typeface="Arial" charset="0"/>
              </a:rPr>
              <a:t> (</a:t>
            </a:r>
            <a:r>
              <a:rPr lang="en-US" sz="2400" i="1" dirty="0">
                <a:latin typeface="+mj-lt"/>
                <a:cs typeface="Arial" charset="0"/>
              </a:rPr>
              <a:t>D</a:t>
            </a:r>
            <a:r>
              <a:rPr lang="en-US" sz="2400" baseline="-25000" dirty="0">
                <a:latin typeface="+mj-lt"/>
                <a:cs typeface="Arial" charset="0"/>
              </a:rPr>
              <a:t>0:</a:t>
            </a:r>
            <a:r>
              <a:rPr lang="en-US" sz="2400" i="1" baseline="-25000" dirty="0">
                <a:latin typeface="+mj-lt"/>
                <a:cs typeface="Arial" charset="0"/>
              </a:rPr>
              <a:t>N</a:t>
            </a:r>
            <a:r>
              <a:rPr lang="en-US" sz="2400" baseline="-25000" dirty="0">
                <a:latin typeface="+mj-lt"/>
                <a:cs typeface="Arial" charset="0"/>
              </a:rPr>
              <a:t>-1</a:t>
            </a:r>
            <a:r>
              <a:rPr lang="en-US" sz="2400" dirty="0">
                <a:latin typeface="+mj-lt"/>
                <a:cs typeface="Arial" charset="0"/>
              </a:rPr>
              <a:t> to </a:t>
            </a:r>
            <a:r>
              <a:rPr lang="en-US" sz="2400" i="1" dirty="0" err="1">
                <a:latin typeface="+mj-lt"/>
                <a:cs typeface="Arial" charset="0"/>
              </a:rPr>
              <a:t>S</a:t>
            </a:r>
            <a:r>
              <a:rPr lang="en-US" sz="2400" baseline="-25000" dirty="0" err="1">
                <a:latin typeface="+mj-lt"/>
                <a:cs typeface="Arial" charset="0"/>
              </a:rPr>
              <a:t>out</a:t>
            </a:r>
            <a:r>
              <a:rPr lang="en-US" sz="2400" dirty="0">
                <a:latin typeface="+mj-lt"/>
                <a:cs typeface="Arial" charset="0"/>
              </a:rPr>
              <a: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Shift Register with Parallel Load</a:t>
            </a:r>
          </a:p>
        </p:txBody>
      </p:sp>
    </p:spTree>
    <p:extLst>
      <p:ext uri="{BB962C8B-B14F-4D97-AF65-F5344CB8AC3E}">
        <p14:creationId xmlns:p14="http://schemas.microsoft.com/office/powerpoint/2010/main" val="1042565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17836</TotalTime>
  <Words>1870</Words>
  <Application>Microsoft Macintosh PowerPoint</Application>
  <PresentationFormat>On-screen Show (4:3)</PresentationFormat>
  <Paragraphs>398</Paragraphs>
  <Slides>54</Slides>
  <Notes>54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5" baseType="lpstr">
      <vt:lpstr>ＭＳ Ｐゴシック</vt:lpstr>
      <vt:lpstr>Arial</vt:lpstr>
      <vt:lpstr>Arial Black</vt:lpstr>
      <vt:lpstr>Calibri</vt:lpstr>
      <vt:lpstr>Courier New</vt:lpstr>
      <vt:lpstr>Symbol</vt:lpstr>
      <vt:lpstr>Times New Roman</vt:lpstr>
      <vt:lpstr>Wingdings</vt:lpstr>
      <vt:lpstr>Office Theme</vt:lpstr>
      <vt:lpstr>VISIO</vt:lpstr>
      <vt:lpstr>Visio</vt:lpstr>
      <vt:lpstr>Lecture 10:  Sequential Blocks Arrays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Microsoft Office User</cp:lastModifiedBy>
  <cp:revision>163</cp:revision>
  <cp:lastPrinted>2018-01-16T16:40:17Z</cp:lastPrinted>
  <dcterms:created xsi:type="dcterms:W3CDTF">2012-08-07T04:56:47Z</dcterms:created>
  <dcterms:modified xsi:type="dcterms:W3CDTF">2019-09-16T14:45:09Z</dcterms:modified>
</cp:coreProperties>
</file>