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6.xml" ContentType="application/vnd.openxmlformats-officedocument.presentationml.notesSlide+xml"/>
  <Override PartName="/ppt/tags/tag47.xml" ContentType="application/vnd.openxmlformats-officedocument.presentationml.tags+xml"/>
  <Override PartName="/ppt/notesSlides/notesSlide2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9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40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4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4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44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45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6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4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84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258" r:id="rId11"/>
    <p:sldId id="260" r:id="rId12"/>
    <p:sldId id="261" r:id="rId13"/>
    <p:sldId id="262" r:id="rId14"/>
    <p:sldId id="361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273" r:id="rId23"/>
    <p:sldId id="378" r:id="rId24"/>
    <p:sldId id="274" r:id="rId25"/>
    <p:sldId id="376" r:id="rId26"/>
    <p:sldId id="381" r:id="rId27"/>
    <p:sldId id="277" r:id="rId28"/>
    <p:sldId id="363" r:id="rId29"/>
    <p:sldId id="280" r:id="rId30"/>
    <p:sldId id="282" r:id="rId31"/>
    <p:sldId id="283" r:id="rId32"/>
    <p:sldId id="284" r:id="rId33"/>
    <p:sldId id="286" r:id="rId34"/>
    <p:sldId id="362" r:id="rId35"/>
    <p:sldId id="289" r:id="rId36"/>
    <p:sldId id="290" r:id="rId37"/>
    <p:sldId id="291" r:id="rId38"/>
    <p:sldId id="365" r:id="rId39"/>
    <p:sldId id="294" r:id="rId40"/>
    <p:sldId id="295" r:id="rId41"/>
    <p:sldId id="367" r:id="rId42"/>
    <p:sldId id="368" r:id="rId43"/>
    <p:sldId id="369" r:id="rId44"/>
    <p:sldId id="302" r:id="rId45"/>
    <p:sldId id="303" r:id="rId46"/>
    <p:sldId id="304" r:id="rId47"/>
    <p:sldId id="305" r:id="rId48"/>
    <p:sldId id="306" r:id="rId49"/>
    <p:sldId id="307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4" autoAdjust="0"/>
    <p:restoredTop sz="90787" autoAdjust="0"/>
  </p:normalViewPr>
  <p:slideViewPr>
    <p:cSldViewPr>
      <p:cViewPr varScale="1">
        <p:scale>
          <a:sx n="86" d="100"/>
          <a:sy n="86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B557E0-04ED-4DD6-BE7E-549CE9FF4F43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05548-152E-4744-A3EA-B22B905FD732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09BFF7-25AE-4F28-9571-4D1575142BE4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21376A-9235-459F-9EEF-E435CD3F2A62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39DFA-09D8-45AE-AF3C-A417B5C075BE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CBF49D-D58F-40B2-8D65-6660682D97F2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6A480A-1991-415C-9DC8-0C9A82E0FC6B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17A317-E611-48B8-864E-A7147738E169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77FF55-6D47-485E-A169-7AA98629BC0F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7079C1-9890-4ABE-84A9-0DF2CD4C7F8A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A1951D-89A3-4897-955C-54C22CCA78F1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31AEFE-CFFB-4813-BD81-B8BE1CA6C693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8F31FC-A4B5-4841-A68E-31207F3929AD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BD8F3F-F50B-4D2D-9088-20983DC5CDB3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30C677-1DE6-4DC4-8C19-8E725DEB7533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F139FA-840F-4B42-8A3A-EA6EEE9A30BF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6ED039-A1F1-44BE-8E16-1A39D5826A03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2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1E3FB6-9A85-4B1C-9E09-1A180F2215D9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5088C4-3084-40AD-9F6F-70700F29887E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938063-1D29-4B05-9212-3D783BAEE8ED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447544-2DD3-4828-8D05-3DC499B78283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AA32E3-F1F4-48E7-9A2C-16548E9979D3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1435A7-99F8-4630-901C-D04F7ADA3649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035135-D519-44EB-8BBC-75CDFE0DE662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39334B-667E-4594-8258-137D32A046CA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35FA3-67BB-4B04-A76B-39A6E620BF9C}" type="slidenum">
              <a:rPr lang="en-US" sz="1200">
                <a:latin typeface="Times New Roman" pitchFamily="18" charset="0"/>
              </a:rPr>
              <a:pPr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F91A6F-0A81-42D9-BBC6-DD8E71355CC8}" type="slidenum">
              <a:rPr lang="en-US" sz="1200">
                <a:latin typeface="Times New Roman" pitchFamily="18" charset="0"/>
              </a:rPr>
              <a:pPr eaLnBrk="1" hangingPunct="1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592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53544F-2C95-4111-865C-3BBF9FCAE9AF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4E06FF-C554-4B41-BA7D-66095FF1D435}" type="slidenum">
              <a:rPr lang="en-US" sz="1200">
                <a:latin typeface="Times New Roman" pitchFamily="18" charset="0"/>
              </a:rPr>
              <a:pPr eaLnBrk="1" hangingPunct="1"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E3A068-D972-43A1-84DA-2F21E1A7801D}" type="slidenum">
              <a:rPr lang="en-US" sz="1200">
                <a:latin typeface="Times New Roman" pitchFamily="18" charset="0"/>
              </a:rPr>
              <a:pPr eaLnBrk="1" hangingPunct="1"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393523-AE5F-4CC2-8C01-8DB325F3D588}" type="slidenum">
              <a:rPr lang="en-US" sz="1200">
                <a:latin typeface="Times New Roman" pitchFamily="18" charset="0"/>
              </a:rPr>
              <a:pPr eaLnBrk="1" hangingPunct="1"/>
              <a:t>43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DDCE0E-3B5F-4D31-9115-C75D58EBF9C3}" type="slidenum">
              <a:rPr lang="en-US" sz="1200">
                <a:latin typeface="Times New Roman" pitchFamily="18" charset="0"/>
              </a:rPr>
              <a:pPr eaLnBrk="1" hangingPunct="1"/>
              <a:t>44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8DB572-2D98-4747-8FB9-A71BF1000741}" type="slidenum">
              <a:rPr lang="en-US" sz="1200">
                <a:latin typeface="Times New Roman" pitchFamily="18" charset="0"/>
              </a:rPr>
              <a:pPr eaLnBrk="1" hangingPunct="1"/>
              <a:t>45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023A50-BFCC-4310-9FD0-57FA7B27842B}" type="slidenum">
              <a:rPr lang="en-US" sz="1200">
                <a:latin typeface="Times New Roman" pitchFamily="18" charset="0"/>
              </a:rPr>
              <a:pPr eaLnBrk="1" hangingPunct="1"/>
              <a:t>46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210D49-1C52-4C6E-9816-42C6EC609C7F}" type="slidenum">
              <a:rPr lang="en-US" sz="1200">
                <a:latin typeface="Times New Roman" pitchFamily="18" charset="0"/>
              </a:rPr>
              <a:pPr eaLnBrk="1" hangingPunct="1"/>
              <a:t>47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0B6C57-ECBA-4633-8A56-B9E37246B3C4}" type="slidenum">
              <a:rPr lang="en-US" sz="1200">
                <a:latin typeface="Times New Roman" pitchFamily="18" charset="0"/>
              </a:rPr>
              <a:pPr eaLnBrk="1" hangingPunct="1"/>
              <a:t>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80E4FC-1DE9-40A3-B263-D26044C04868}" type="slidenum">
              <a:rPr lang="en-US" sz="1200">
                <a:latin typeface="Times New Roman" pitchFamily="18" charset="0"/>
              </a:rPr>
              <a:pPr eaLnBrk="1" hangingPunct="1"/>
              <a:t>49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5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1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4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6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>
                <a:solidFill>
                  <a:schemeClr val="bg1"/>
                </a:solidFill>
              </a:rPr>
              <a:t>Lecture 0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E0733-E7CE-8A4B-993C-38564D01BA3B}"/>
              </a:ext>
            </a:extLst>
          </p:cNvPr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4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3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wmf"/><Relationship Id="rId5" Type="http://schemas.openxmlformats.org/officeDocument/2006/relationships/tags" Target="../tags/tag35.xml"/><Relationship Id="rId10" Type="http://schemas.openxmlformats.org/officeDocument/2006/relationships/oleObject" Target="../embeddings/oleObject2.bin"/><Relationship Id="rId4" Type="http://schemas.openxmlformats.org/officeDocument/2006/relationships/tags" Target="../tags/tag34.xml"/><Relationship Id="rId9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13" Type="http://schemas.openxmlformats.org/officeDocument/2006/relationships/oleObject" Target="../embeddings/oleObject5.bin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wmf"/><Relationship Id="rId2" Type="http://schemas.openxmlformats.org/officeDocument/2006/relationships/tags" Target="../tags/tag54.xml"/><Relationship Id="rId1" Type="http://schemas.openxmlformats.org/officeDocument/2006/relationships/vmlDrawing" Target="../drawings/vmlDrawing2.vml"/><Relationship Id="rId6" Type="http://schemas.openxmlformats.org/officeDocument/2006/relationships/tags" Target="../tags/tag58.xml"/><Relationship Id="rId11" Type="http://schemas.openxmlformats.org/officeDocument/2006/relationships/oleObject" Target="../embeddings/oleObject4.bin"/><Relationship Id="rId5" Type="http://schemas.openxmlformats.org/officeDocument/2006/relationships/tags" Target="../tags/tag57.xml"/><Relationship Id="rId10" Type="http://schemas.openxmlformats.org/officeDocument/2006/relationships/image" Target="../media/image18.wmf"/><Relationship Id="rId4" Type="http://schemas.openxmlformats.org/officeDocument/2006/relationships/tags" Target="../tags/tag56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64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wmf"/><Relationship Id="rId5" Type="http://schemas.openxmlformats.org/officeDocument/2006/relationships/tags" Target="../tags/tag66.xml"/><Relationship Id="rId10" Type="http://schemas.openxmlformats.org/officeDocument/2006/relationships/oleObject" Target="../embeddings/oleObject7.bin"/><Relationship Id="rId4" Type="http://schemas.openxmlformats.org/officeDocument/2006/relationships/tags" Target="../tags/tag65.xml"/><Relationship Id="rId9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68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67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emf"/><Relationship Id="rId5" Type="http://schemas.openxmlformats.org/officeDocument/2006/relationships/tags" Target="../tags/tag70.xml"/><Relationship Id="rId10" Type="http://schemas.openxmlformats.org/officeDocument/2006/relationships/oleObject" Target="../embeddings/oleObject9.bin"/><Relationship Id="rId4" Type="http://schemas.openxmlformats.org/officeDocument/2006/relationships/tags" Target="../tags/tag69.xml"/><Relationship Id="rId9" Type="http://schemas.openxmlformats.org/officeDocument/2006/relationships/image" Target="../media/image2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tags" Target="../tags/tag92.xml"/><Relationship Id="rId7" Type="http://schemas.openxmlformats.org/officeDocument/2006/relationships/oleObject" Target="../embeddings/oleObject10.bin"/><Relationship Id="rId2" Type="http://schemas.openxmlformats.org/officeDocument/2006/relationships/tags" Target="../tags/tag91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wmf"/><Relationship Id="rId4" Type="http://schemas.openxmlformats.org/officeDocument/2006/relationships/tags" Target="../tags/tag93.xml"/><Relationship Id="rId9" Type="http://schemas.openxmlformats.org/officeDocument/2006/relationships/oleObject" Target="../embeddings/oleObject1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tags" Target="../tags/tag95.xml"/><Relationship Id="rId7" Type="http://schemas.openxmlformats.org/officeDocument/2006/relationships/oleObject" Target="../embeddings/oleObject12.bin"/><Relationship Id="rId2" Type="http://schemas.openxmlformats.org/officeDocument/2006/relationships/tags" Target="../tags/tag94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wmf"/><Relationship Id="rId4" Type="http://schemas.openxmlformats.org/officeDocument/2006/relationships/tags" Target="../tags/tag96.xml"/><Relationship Id="rId9" Type="http://schemas.openxmlformats.org/officeDocument/2006/relationships/oleObject" Target="../embeddings/oleObject1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04.xml"/><Relationship Id="rId7" Type="http://schemas.openxmlformats.org/officeDocument/2006/relationships/notesSlide" Target="../notesSlides/notesSlide49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9" Type="http://schemas.openxmlformats.org/officeDocument/2006/relationships/image" Target="../media/image3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0: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Introduction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0.gstatic.com/images?q=tbn:ANd9GcSzT8e8hJI1F1NrpqvsckecSRkhEwaoV1Oy6HFbiTjh3_4ztjr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44" y="2882462"/>
            <a:ext cx="3569056" cy="2024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066800"/>
            <a:ext cx="77724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/>
              <a:t>Microprocessors have revolutionized our world</a:t>
            </a:r>
          </a:p>
          <a:p>
            <a:pPr lvl="1" eaLnBrk="1" hangingPunct="1"/>
            <a:r>
              <a:rPr lang="en-US" sz="2200" dirty="0"/>
              <a:t>Cell phones, Internet, rapid advances in medicine, etc.</a:t>
            </a:r>
          </a:p>
          <a:p>
            <a:pPr eaLnBrk="1" hangingPunct="1"/>
            <a:r>
              <a:rPr lang="en-US" sz="2600" dirty="0"/>
              <a:t>The semiconductor industry has grown from $21 billion in 1985 to $412 billion in 2017</a:t>
            </a:r>
          </a:p>
        </p:txBody>
      </p:sp>
      <p:pic>
        <p:nvPicPr>
          <p:cNvPr id="26631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49" y="3353622"/>
            <a:ext cx="2439495" cy="24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Background</a:t>
            </a:r>
          </a:p>
        </p:txBody>
      </p:sp>
      <p:pic>
        <p:nvPicPr>
          <p:cNvPr id="2663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4" y="2819400"/>
            <a:ext cx="1864450" cy="28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97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Abstraction</a:t>
            </a:r>
          </a:p>
          <a:p>
            <a:pPr eaLnBrk="1" hangingPunct="1"/>
            <a:r>
              <a:rPr lang="en-US" dirty="0"/>
              <a:t>Discipline</a:t>
            </a:r>
          </a:p>
          <a:p>
            <a:pPr eaLnBrk="1" hangingPunct="1"/>
            <a:r>
              <a:rPr lang="en-US" dirty="0"/>
              <a:t>The Three –y’s</a:t>
            </a:r>
          </a:p>
          <a:p>
            <a:pPr lvl="1" eaLnBrk="1" hangingPunct="1"/>
            <a:r>
              <a:rPr lang="en-US" dirty="0"/>
              <a:t>Hierarch</a:t>
            </a:r>
            <a:r>
              <a:rPr lang="en-US" b="1" dirty="0">
                <a:solidFill>
                  <a:srgbClr val="0070C0"/>
                </a:solidFill>
              </a:rPr>
              <a:t>y</a:t>
            </a:r>
          </a:p>
          <a:p>
            <a:pPr lvl="1" eaLnBrk="1" hangingPunct="1"/>
            <a:r>
              <a:rPr lang="en-US" dirty="0"/>
              <a:t>Modularit</a:t>
            </a:r>
            <a:r>
              <a:rPr lang="en-US" b="1" dirty="0">
                <a:solidFill>
                  <a:srgbClr val="0070C0"/>
                </a:solidFill>
              </a:rPr>
              <a:t>y</a:t>
            </a:r>
          </a:p>
          <a:p>
            <a:pPr lvl="1" eaLnBrk="1" hangingPunct="1"/>
            <a:r>
              <a:rPr lang="en-US" dirty="0"/>
              <a:t>Regularit</a:t>
            </a:r>
            <a:r>
              <a:rPr lang="en-US" b="1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Art of Managing Complexity</a:t>
            </a:r>
          </a:p>
        </p:txBody>
      </p:sp>
    </p:spTree>
    <p:extLst>
      <p:ext uri="{BB962C8B-B14F-4D97-AF65-F5344CB8AC3E}">
        <p14:creationId xmlns:p14="http://schemas.microsoft.com/office/powerpoint/2010/main" val="95764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181100"/>
            <a:ext cx="441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</a:rPr>
              <a:t>Hiding details when they aren’t important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69" y="998227"/>
            <a:ext cx="3528431" cy="486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Abstraction</a:t>
            </a:r>
          </a:p>
        </p:txBody>
      </p:sp>
    </p:spTree>
    <p:extLst>
      <p:ext uri="{BB962C8B-B14F-4D97-AF65-F5344CB8AC3E}">
        <p14:creationId xmlns:p14="http://schemas.microsoft.com/office/powerpoint/2010/main" val="8430551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072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78867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Intentionally restrict design choices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Example: Digital discipline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Discrete voltages instead of continuous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Simpler to design than analog circuits – can build more sophisticated systems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Digital systems replacing analog predecessors: i.e., digital cameras, digital television, cell phones, CDs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Discipline</a:t>
            </a:r>
          </a:p>
        </p:txBody>
      </p:sp>
    </p:spTree>
    <p:extLst>
      <p:ext uri="{BB962C8B-B14F-4D97-AF65-F5344CB8AC3E}">
        <p14:creationId xmlns:p14="http://schemas.microsoft.com/office/powerpoint/2010/main" val="6667661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A system divided into modules and </a:t>
            </a:r>
            <a:r>
              <a:rPr lang="en-US" sz="2800" dirty="0" err="1">
                <a:latin typeface="+mj-lt"/>
              </a:rPr>
              <a:t>submodules</a:t>
            </a:r>
            <a:endParaRPr lang="en-US" sz="28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Having well-defined functions and interfaces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Encouraging uniformity, so modules can be easily reused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Three -y’s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4114800"/>
            <a:ext cx="7162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2971800"/>
            <a:ext cx="7162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1828800"/>
            <a:ext cx="7162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9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</a:rPr>
              <a:t>Three main modules: </a:t>
            </a:r>
            <a:r>
              <a:rPr lang="en-US" sz="3200" dirty="0">
                <a:latin typeface="+mj-lt"/>
              </a:rPr>
              <a:t>lock, stock, and barrel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 err="1">
                <a:latin typeface="+mj-lt"/>
              </a:rPr>
              <a:t>Submodules</a:t>
            </a:r>
            <a:r>
              <a:rPr lang="en-US" sz="3200" b="1" dirty="0">
                <a:latin typeface="+mj-lt"/>
              </a:rPr>
              <a:t> of lock: </a:t>
            </a:r>
            <a:r>
              <a:rPr lang="en-US" sz="3200" dirty="0">
                <a:latin typeface="+mj-lt"/>
              </a:rPr>
              <a:t>hammer, flint, </a:t>
            </a:r>
            <a:r>
              <a:rPr lang="en-US" sz="3200" dirty="0" err="1">
                <a:latin typeface="+mj-lt"/>
              </a:rPr>
              <a:t>frizzen</a:t>
            </a:r>
            <a:r>
              <a:rPr lang="en-US" sz="3200" dirty="0">
                <a:latin typeface="+mj-lt"/>
              </a:rPr>
              <a:t>, etc. </a:t>
            </a:r>
          </a:p>
        </p:txBody>
      </p:sp>
      <p:pic>
        <p:nvPicPr>
          <p:cNvPr id="3277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The Flintlock Rifle</a:t>
            </a:r>
          </a:p>
        </p:txBody>
      </p:sp>
    </p:spTree>
    <p:extLst>
      <p:ext uri="{BB962C8B-B14F-4D97-AF65-F5344CB8AC3E}">
        <p14:creationId xmlns:p14="http://schemas.microsoft.com/office/powerpoint/2010/main" val="9942995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37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388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+mj-lt"/>
              </a:rPr>
              <a:t>Function of stock: </a:t>
            </a:r>
            <a:r>
              <a:rPr lang="en-US" sz="2800" dirty="0">
                <a:latin typeface="+mj-lt"/>
              </a:rPr>
              <a:t>mount barrel and lock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+mj-lt"/>
              </a:rPr>
              <a:t>Interface of stock: </a:t>
            </a:r>
            <a:r>
              <a:rPr lang="en-US" sz="2800" dirty="0">
                <a:latin typeface="+mj-lt"/>
              </a:rPr>
              <a:t>length and location of mounting pins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Interchangeable parts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+mj-lt"/>
            </a:endParaRPr>
          </a:p>
        </p:txBody>
      </p:sp>
      <p:pic>
        <p:nvPicPr>
          <p:cNvPr id="3379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The Flintlock Rifle</a:t>
            </a:r>
          </a:p>
        </p:txBody>
      </p:sp>
    </p:spTree>
    <p:extLst>
      <p:ext uri="{BB962C8B-B14F-4D97-AF65-F5344CB8AC3E}">
        <p14:creationId xmlns:p14="http://schemas.microsoft.com/office/powerpoint/2010/main" val="18037247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219200"/>
            <a:ext cx="7488115" cy="4525963"/>
          </a:xfrm>
        </p:spPr>
        <p:txBody>
          <a:bodyPr/>
          <a:lstStyle/>
          <a:p>
            <a:pPr eaLnBrk="1" hangingPunct="1"/>
            <a:r>
              <a:rPr lang="en-US" dirty="0"/>
              <a:t>Most physical variables are </a:t>
            </a:r>
            <a:r>
              <a:rPr lang="en-US" b="1" dirty="0"/>
              <a:t>continuous</a:t>
            </a:r>
          </a:p>
          <a:p>
            <a:pPr lvl="1" eaLnBrk="1" hangingPunct="1"/>
            <a:r>
              <a:rPr lang="en-US" dirty="0"/>
              <a:t>Voltage on a wire</a:t>
            </a:r>
          </a:p>
          <a:p>
            <a:pPr lvl="1" eaLnBrk="1" hangingPunct="1"/>
            <a:r>
              <a:rPr lang="en-US" dirty="0"/>
              <a:t>Frequency of an oscillation</a:t>
            </a:r>
          </a:p>
          <a:p>
            <a:pPr lvl="1" eaLnBrk="1" hangingPunct="1"/>
            <a:r>
              <a:rPr lang="en-US" dirty="0"/>
              <a:t>Position of a mass</a:t>
            </a:r>
          </a:p>
          <a:p>
            <a:pPr eaLnBrk="1" hangingPunct="1"/>
            <a:r>
              <a:rPr lang="en-US" dirty="0"/>
              <a:t>Digital abstraction considers </a:t>
            </a:r>
            <a:r>
              <a:rPr lang="en-US" b="1" dirty="0"/>
              <a:t>discrete subset</a:t>
            </a:r>
            <a:r>
              <a:rPr lang="en-US" dirty="0"/>
              <a:t> of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Digital Abstraction</a:t>
            </a:r>
          </a:p>
        </p:txBody>
      </p:sp>
    </p:spTree>
    <p:extLst>
      <p:ext uri="{BB962C8B-B14F-4D97-AF65-F5344CB8AC3E}">
        <p14:creationId xmlns:p14="http://schemas.microsoft.com/office/powerpoint/2010/main" val="210265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066800"/>
            <a:ext cx="4953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/>
              <a:t>Designed by Charles Babbage from 1834 – 1871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Considered to be the first digital computer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Built from mechanical gears, where each gear represented a discrete value (0-9)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Babbage died before it was finished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07" y="990600"/>
            <a:ext cx="271176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91" y="3823459"/>
            <a:ext cx="1676400" cy="197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Analytical Engine</a:t>
            </a:r>
          </a:p>
        </p:txBody>
      </p:sp>
    </p:spTree>
    <p:extLst>
      <p:ext uri="{BB962C8B-B14F-4D97-AF65-F5344CB8AC3E}">
        <p14:creationId xmlns:p14="http://schemas.microsoft.com/office/powerpoint/2010/main" val="419211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430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/>
              <a:t>Two discrete values:</a:t>
            </a:r>
          </a:p>
          <a:p>
            <a:pPr lvl="1" eaLnBrk="1" hangingPunct="1"/>
            <a:r>
              <a:rPr lang="en-US" dirty="0"/>
              <a:t>1’s and 0’s</a:t>
            </a:r>
          </a:p>
          <a:p>
            <a:pPr lvl="1" eaLnBrk="1" hangingPunct="1"/>
            <a:r>
              <a:rPr lang="en-US" dirty="0"/>
              <a:t>1, TRUE, HIGH</a:t>
            </a:r>
          </a:p>
          <a:p>
            <a:pPr lvl="1" eaLnBrk="1" hangingPunct="1"/>
            <a:r>
              <a:rPr lang="en-US" dirty="0"/>
              <a:t>0, FALSE, LOW</a:t>
            </a:r>
          </a:p>
          <a:p>
            <a:pPr eaLnBrk="1" hangingPunct="1"/>
            <a:r>
              <a:rPr lang="en-US" b="1" dirty="0"/>
              <a:t>1 and 0: </a:t>
            </a:r>
            <a:r>
              <a:rPr lang="en-US" dirty="0"/>
              <a:t>voltage levels, rotating gears, fluid levels, etc. </a:t>
            </a:r>
          </a:p>
          <a:p>
            <a:pPr eaLnBrk="1" hangingPunct="1"/>
            <a:r>
              <a:rPr lang="en-US" dirty="0"/>
              <a:t>Digital circuits use </a:t>
            </a:r>
            <a:r>
              <a:rPr lang="en-US" b="1" dirty="0"/>
              <a:t>voltage</a:t>
            </a:r>
            <a:r>
              <a:rPr lang="en-US" dirty="0"/>
              <a:t> levels to represent 1 and 0</a:t>
            </a:r>
            <a:endParaRPr lang="en-US" i="1" dirty="0"/>
          </a:p>
          <a:p>
            <a:pPr eaLnBrk="1" hangingPunct="1"/>
            <a:r>
              <a:rPr lang="en-US" b="1" i="1" dirty="0"/>
              <a:t>Bit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inary dig</a:t>
            </a:r>
            <a:r>
              <a:rPr lang="en-US" i="1" dirty="0"/>
              <a:t>it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Digital Discipline: Binary Values</a:t>
            </a:r>
          </a:p>
        </p:txBody>
      </p:sp>
    </p:spTree>
    <p:extLst>
      <p:ext uri="{BB962C8B-B14F-4D97-AF65-F5344CB8AC3E}">
        <p14:creationId xmlns:p14="http://schemas.microsoft.com/office/powerpoint/2010/main" val="345745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Course Overview</a:t>
            </a:r>
          </a:p>
          <a:p>
            <a:pPr lvl="1" eaLnBrk="1" hangingPunct="1"/>
            <a:r>
              <a:rPr lang="en-US" b="1" dirty="0"/>
              <a:t>Learning Objectives</a:t>
            </a:r>
          </a:p>
          <a:p>
            <a:pPr lvl="1" eaLnBrk="1" hangingPunct="1"/>
            <a:r>
              <a:rPr lang="en-US" b="1" dirty="0"/>
              <a:t>Schedule</a:t>
            </a:r>
          </a:p>
          <a:p>
            <a:pPr lvl="1" eaLnBrk="1" hangingPunct="1"/>
            <a:r>
              <a:rPr lang="en-US" b="1" dirty="0"/>
              <a:t>Assignments</a:t>
            </a:r>
          </a:p>
          <a:p>
            <a:pPr eaLnBrk="1" hangingPunct="1"/>
            <a:r>
              <a:rPr lang="en-US" b="1" dirty="0"/>
              <a:t>The Game Plan</a:t>
            </a:r>
            <a:endParaRPr lang="en-US" dirty="0"/>
          </a:p>
          <a:p>
            <a:pPr eaLnBrk="1" hangingPunct="1"/>
            <a:r>
              <a:rPr lang="en-US" b="1" dirty="0"/>
              <a:t>The Art of Managing Complexity</a:t>
            </a:r>
            <a:endParaRPr lang="en-US" dirty="0"/>
          </a:p>
          <a:p>
            <a:pPr eaLnBrk="1" hangingPunct="1"/>
            <a:r>
              <a:rPr lang="en-US" b="1" dirty="0"/>
              <a:t>The Digital Abstraction</a:t>
            </a:r>
            <a:endParaRPr lang="en-US" dirty="0"/>
          </a:p>
          <a:p>
            <a:pPr eaLnBrk="1" hangingPunct="1"/>
            <a:r>
              <a:rPr lang="en-US" b="1" dirty="0"/>
              <a:t>Number Systems</a:t>
            </a:r>
            <a:endParaRPr lang="en-US" dirty="0"/>
          </a:p>
          <a:p>
            <a:pPr eaLnBrk="1" hangingPunct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0</a:t>
            </a:r>
          </a:p>
        </p:txBody>
      </p:sp>
    </p:spTree>
    <p:extLst>
      <p:ext uri="{BB962C8B-B14F-4D97-AF65-F5344CB8AC3E}">
        <p14:creationId xmlns:p14="http://schemas.microsoft.com/office/powerpoint/2010/main" val="63198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143000"/>
            <a:ext cx="55530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Born to working class parents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Taught himself mathematics and joined the faculty of Queen’s College in Ireland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Wrote </a:t>
            </a:r>
            <a:r>
              <a:rPr lang="en-US" sz="2800" i="1" dirty="0">
                <a:latin typeface="+mj-lt"/>
              </a:rPr>
              <a:t>An Investigation of the Laws of Thought</a:t>
            </a:r>
            <a:r>
              <a:rPr lang="en-US" sz="2800" dirty="0">
                <a:latin typeface="+mj-lt"/>
              </a:rPr>
              <a:t> (1854)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Introduced binary variables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Introduced the three fundamental logic operations: AND, OR, and NOT</a:t>
            </a:r>
          </a:p>
        </p:txBody>
      </p:sp>
      <p:sp>
        <p:nvSpPr>
          <p:cNvPr id="3789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676400"/>
            <a:ext cx="2571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George Boole, 1815-1864</a:t>
            </a:r>
          </a:p>
        </p:txBody>
      </p:sp>
    </p:spTree>
    <p:extLst>
      <p:ext uri="{BB962C8B-B14F-4D97-AF65-F5344CB8AC3E}">
        <p14:creationId xmlns:p14="http://schemas.microsoft.com/office/powerpoint/2010/main" val="387064679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4602515"/>
              </p:ext>
            </p:extLst>
          </p:nvPr>
        </p:nvGraphicFramePr>
        <p:xfrm>
          <a:off x="971550" y="16144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VISIO" r:id="rId8" imgW="3546348" imgH="1112520" progId="Visio.Drawing.6">
                  <p:embed/>
                </p:oleObj>
              </mc:Choice>
              <mc:Fallback>
                <p:oleObj name="VISIO" r:id="rId8" imgW="3546348" imgH="1112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144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990317"/>
              </p:ext>
            </p:extLst>
          </p:nvPr>
        </p:nvGraphicFramePr>
        <p:xfrm>
          <a:off x="914400" y="42037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VISIO" r:id="rId10" imgW="3546348" imgH="955548" progId="Visio.Drawing.6">
                  <p:embed/>
                </p:oleObj>
              </mc:Choice>
              <mc:Fallback>
                <p:oleObj name="VISIO" r:id="rId10" imgW="3546348" imgH="955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037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Decimal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Number Systems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0" y="4800600"/>
            <a:ext cx="5715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17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0</a:t>
            </a:r>
            <a:r>
              <a:rPr lang="en-US" sz="3200" dirty="0">
                <a:latin typeface="+mj-lt"/>
              </a:rPr>
              <a:t>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</a:t>
            </a:r>
            <a:r>
              <a:rPr lang="en-US" sz="3200" dirty="0">
                <a:latin typeface="+mj-lt"/>
              </a:rPr>
              <a:t> = 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 = 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3</a:t>
            </a:r>
            <a:r>
              <a:rPr lang="en-US" sz="3200" dirty="0">
                <a:latin typeface="+mj-lt"/>
              </a:rPr>
              <a:t> = 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4</a:t>
            </a:r>
            <a:r>
              <a:rPr lang="en-US" sz="3200" dirty="0">
                <a:latin typeface="+mj-lt"/>
              </a:rPr>
              <a:t> =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5</a:t>
            </a:r>
            <a:r>
              <a:rPr lang="en-US" sz="3200" dirty="0">
                <a:latin typeface="+mj-lt"/>
              </a:rPr>
              <a:t> = 32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6</a:t>
            </a:r>
            <a:r>
              <a:rPr lang="en-US" sz="3200" dirty="0">
                <a:latin typeface="+mj-lt"/>
              </a:rPr>
              <a:t> = 64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7</a:t>
            </a:r>
            <a:r>
              <a:rPr lang="en-US" sz="3200" dirty="0">
                <a:latin typeface="+mj-lt"/>
              </a:rPr>
              <a:t> = 128</a:t>
            </a:r>
          </a:p>
        </p:txBody>
      </p:sp>
      <p:sp>
        <p:nvSpPr>
          <p:cNvPr id="4198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1991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8  </a:t>
            </a:r>
            <a:r>
              <a:rPr lang="en-US" sz="3200" dirty="0">
                <a:latin typeface="+mj-lt"/>
              </a:rPr>
              <a:t> = 256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9 </a:t>
            </a:r>
            <a:r>
              <a:rPr lang="en-US" sz="3200" dirty="0">
                <a:latin typeface="+mj-lt"/>
              </a:rPr>
              <a:t>  = 512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= 1024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11</a:t>
            </a:r>
            <a:r>
              <a:rPr lang="en-US" sz="3200" dirty="0">
                <a:latin typeface="+mj-lt"/>
              </a:rPr>
              <a:t> = 2048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12</a:t>
            </a:r>
            <a:r>
              <a:rPr lang="en-US" sz="3200" dirty="0">
                <a:latin typeface="+mj-lt"/>
              </a:rPr>
              <a:t> = 4096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13</a:t>
            </a:r>
            <a:r>
              <a:rPr lang="en-US" sz="3200" dirty="0">
                <a:latin typeface="+mj-lt"/>
              </a:rPr>
              <a:t> = 8192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14</a:t>
            </a:r>
            <a:r>
              <a:rPr lang="en-US" sz="3200" dirty="0">
                <a:latin typeface="+mj-lt"/>
              </a:rPr>
              <a:t> = 16384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15</a:t>
            </a:r>
            <a:r>
              <a:rPr lang="en-US" sz="3200" dirty="0">
                <a:latin typeface="+mj-lt"/>
              </a:rPr>
              <a:t> = 32768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Powers of Two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9000" y="2286000"/>
            <a:ext cx="2332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Handy to memorize</a:t>
            </a:r>
            <a:endParaRPr lang="en-US" sz="3200" b="1" baseline="30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2192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17526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22098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2819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3429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3962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4572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33600" y="5105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0" y="12192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0" y="17526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00" y="22098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0" y="2819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00" y="3429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0" y="3962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4572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0" y="5105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Binary to decimal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10011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16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+ 8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+ 4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= 19</a:t>
            </a:r>
            <a:r>
              <a:rPr lang="en-US" sz="2400" baseline="-25000" dirty="0">
                <a:latin typeface="+mj-lt"/>
              </a:rPr>
              <a:t>10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baseline="-25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47</a:t>
            </a:r>
            <a:r>
              <a:rPr lang="en-US" sz="2400" baseline="-25000" dirty="0">
                <a:latin typeface="+mj-lt"/>
              </a:rPr>
              <a:t>10</a:t>
            </a:r>
            <a:r>
              <a:rPr lang="en-US" sz="2400" dirty="0">
                <a:latin typeface="+mj-lt"/>
              </a:rPr>
              <a:t>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32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+ 16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+ 8</a:t>
            </a:r>
            <a:r>
              <a:rPr lang="en-US" sz="2400" dirty="0">
                <a:latin typeface="+mj-lt"/>
                <a:cs typeface="Times New Roman" pitchFamily="18" charset="0"/>
              </a:rPr>
              <a:t>×1</a:t>
            </a:r>
            <a:r>
              <a:rPr lang="en-US" sz="2400" dirty="0">
                <a:latin typeface="+mj-lt"/>
              </a:rPr>
              <a:t> + 4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= 101111</a:t>
            </a:r>
            <a:r>
              <a:rPr lang="en-US" sz="2400" baseline="-25000" dirty="0">
                <a:latin typeface="+mj-lt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4403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Number Conversion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95400" y="2209800"/>
            <a:ext cx="7391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1600" y="4572000"/>
            <a:ext cx="7391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3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Two methods: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latin typeface="+mj-lt"/>
              </a:rPr>
              <a:t>Method 1: </a:t>
            </a:r>
            <a:r>
              <a:rPr lang="en-US" sz="2600" dirty="0">
                <a:latin typeface="+mj-lt"/>
              </a:rPr>
              <a:t>Find the largest power of 2 that fits, subtract and repeat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latin typeface="+mj-lt"/>
              </a:rPr>
              <a:t>Method 2: </a:t>
            </a:r>
            <a:r>
              <a:rPr lang="en-US" sz="2600" dirty="0">
                <a:latin typeface="+mj-lt"/>
              </a:rPr>
              <a:t>Repeatedly divide by 2, remainder goes in next most significant bit</a:t>
            </a: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Decimal to Binary Conversion</a:t>
            </a:r>
          </a:p>
        </p:txBody>
      </p:sp>
    </p:spTree>
    <p:extLst>
      <p:ext uri="{BB962C8B-B14F-4D97-AF65-F5344CB8AC3E}">
        <p14:creationId xmlns:p14="http://schemas.microsoft.com/office/powerpoint/2010/main" val="142521617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spcBef>
                <a:spcPct val="20000"/>
              </a:spcBef>
            </a:pPr>
            <a:r>
              <a:rPr lang="en-US" sz="2000" dirty="0"/>
              <a:t>53</a:t>
            </a:r>
            <a:r>
              <a:rPr lang="en-US" sz="2000" baseline="-25000" dirty="0"/>
              <a:t>10</a:t>
            </a:r>
            <a:r>
              <a:rPr lang="en-US" sz="2000" dirty="0"/>
              <a:t> </a:t>
            </a:r>
            <a:endParaRPr lang="en-US" sz="2000" b="1" dirty="0">
              <a:latin typeface="+mj-lt"/>
            </a:endParaRPr>
          </a:p>
          <a:p>
            <a:pPr marL="0" lvl="1">
              <a:spcBef>
                <a:spcPct val="20000"/>
              </a:spcBef>
            </a:pPr>
            <a:r>
              <a:rPr lang="en-US" sz="2000" b="1" dirty="0">
                <a:latin typeface="+mj-lt"/>
              </a:rPr>
              <a:t>Method 1: </a:t>
            </a:r>
            <a:r>
              <a:rPr lang="en-US" sz="2000" dirty="0">
                <a:latin typeface="+mj-lt"/>
              </a:rPr>
              <a:t>Find the largest power of 2 that fits, subtract and repeat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53</a:t>
            </a:r>
            <a:r>
              <a:rPr lang="en-US" sz="2000" baseline="-25000" dirty="0">
                <a:latin typeface="+mj-lt"/>
              </a:rPr>
              <a:t>10</a:t>
            </a:r>
            <a:r>
              <a:rPr lang="en-US" sz="2000" dirty="0">
                <a:latin typeface="+mj-lt"/>
              </a:rPr>
              <a:t> 		 32×1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53-32 = 21 		 16×1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21-16 = 5 		 4×1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5-4 = 1 		 1×1                         </a:t>
            </a:r>
            <a:r>
              <a:rPr lang="en-US" sz="2000" b="1" dirty="0">
                <a:latin typeface="+mj-lt"/>
              </a:rPr>
              <a:t>= 110101</a:t>
            </a:r>
            <a:r>
              <a:rPr lang="en-US" sz="2000" b="1" baseline="-25000" dirty="0">
                <a:latin typeface="+mj-lt"/>
              </a:rPr>
              <a:t>2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+mj-lt"/>
              </a:rPr>
              <a:t>Method 2: </a:t>
            </a:r>
            <a:r>
              <a:rPr lang="en-US" sz="2000" dirty="0">
                <a:latin typeface="+mj-lt"/>
              </a:rPr>
              <a:t>Repeatedly divide by 2, remainder goes in next most significant bit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53</a:t>
            </a:r>
            <a:r>
              <a:rPr lang="en-US" sz="2000" baseline="-25000" dirty="0">
                <a:latin typeface="+mj-lt"/>
              </a:rPr>
              <a:t>10</a:t>
            </a:r>
            <a:r>
              <a:rPr lang="en-US" sz="2000" dirty="0">
                <a:latin typeface="+mj-lt"/>
              </a:rPr>
              <a:t> = 	53/2 = 26 R1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 		26/2 = 13 R0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13/2 = 6   R1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6/2   = 3   R0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3/2   = 1   R1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1/2   = 0   R1		</a:t>
            </a:r>
            <a:r>
              <a:rPr lang="en-US" sz="2000" b="1" dirty="0">
                <a:latin typeface="+mj-lt"/>
              </a:rPr>
              <a:t>= 110101</a:t>
            </a:r>
            <a:r>
              <a:rPr lang="en-US" sz="2000" b="1" baseline="-25000" dirty="0">
                <a:latin typeface="+mj-lt"/>
              </a:rPr>
              <a:t>2</a:t>
            </a:r>
          </a:p>
          <a:p>
            <a:pPr lvl="1">
              <a:spcBef>
                <a:spcPct val="20000"/>
              </a:spcBef>
            </a:pPr>
            <a:endParaRPr lang="en-US" sz="2000" dirty="0">
              <a:latin typeface="+mj-lt"/>
            </a:endParaRPr>
          </a:p>
          <a:p>
            <a:pPr>
              <a:spcBef>
                <a:spcPct val="20000"/>
              </a:spcBef>
            </a:pPr>
            <a:endParaRPr lang="en-US" sz="2600" dirty="0">
              <a:latin typeface="+mj-lt"/>
            </a:endParaRP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Decimal to Binary Conversion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828800"/>
            <a:ext cx="7391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3733800"/>
            <a:ext cx="73914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43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/>
            <a:r>
              <a:rPr lang="en-US" sz="3200" b="1" dirty="0">
                <a:latin typeface="+mj-lt"/>
              </a:rPr>
              <a:t>Another example: </a:t>
            </a:r>
            <a:r>
              <a:rPr lang="en-US" sz="3200" dirty="0">
                <a:latin typeface="+mj-lt"/>
              </a:rPr>
              <a:t>Convert 75</a:t>
            </a:r>
            <a:r>
              <a:rPr lang="en-US" sz="3200" baseline="-25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to binary.</a:t>
            </a:r>
          </a:p>
          <a:p>
            <a:pPr marL="0" lvl="1"/>
            <a:endParaRPr lang="en-US" sz="2000" dirty="0">
              <a:latin typeface="+mj-lt"/>
            </a:endParaRPr>
          </a:p>
          <a:p>
            <a:pPr marL="0" lvl="1"/>
            <a:r>
              <a:rPr lang="en-US" sz="2400" dirty="0">
                <a:latin typeface="+mj-lt"/>
              </a:rPr>
              <a:t>75</a:t>
            </a:r>
            <a:r>
              <a:rPr lang="en-US" sz="2400" baseline="-25000" dirty="0">
                <a:latin typeface="+mj-lt"/>
              </a:rPr>
              <a:t>10</a:t>
            </a:r>
            <a:r>
              <a:rPr lang="en-US" sz="2400" dirty="0">
                <a:latin typeface="+mj-lt"/>
              </a:rPr>
              <a:t>= 64 + 8 + 2 + 1 = 1001011</a:t>
            </a:r>
            <a:r>
              <a:rPr lang="en-US" sz="2400" baseline="-25000" dirty="0">
                <a:latin typeface="+mj-lt"/>
              </a:rPr>
              <a:t>2</a:t>
            </a:r>
          </a:p>
          <a:p>
            <a:endParaRPr lang="en-US" sz="10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or</a:t>
            </a:r>
          </a:p>
          <a:p>
            <a:endParaRPr lang="en-US" sz="1000" dirty="0">
              <a:latin typeface="+mj-lt"/>
            </a:endParaRPr>
          </a:p>
          <a:p>
            <a:r>
              <a:rPr lang="en-US" sz="2400" dirty="0">
                <a:latin typeface="+mj-lt"/>
              </a:rPr>
              <a:t>75/2 	= 37 	R1</a:t>
            </a:r>
          </a:p>
          <a:p>
            <a:r>
              <a:rPr lang="en-US" sz="2400" dirty="0">
                <a:latin typeface="+mj-lt"/>
              </a:rPr>
              <a:t>37/2 	= 18	R1</a:t>
            </a:r>
          </a:p>
          <a:p>
            <a:r>
              <a:rPr lang="en-US" sz="2400" dirty="0">
                <a:latin typeface="+mj-lt"/>
              </a:rPr>
              <a:t>18/2 	= 9	R0</a:t>
            </a:r>
          </a:p>
          <a:p>
            <a:r>
              <a:rPr lang="en-US" sz="2400" dirty="0">
                <a:latin typeface="+mj-lt"/>
              </a:rPr>
              <a:t>9/2	= 4	R1</a:t>
            </a:r>
          </a:p>
          <a:p>
            <a:r>
              <a:rPr lang="en-US" sz="2400" dirty="0">
                <a:latin typeface="+mj-lt"/>
              </a:rPr>
              <a:t>4/2	= 2	R0</a:t>
            </a:r>
          </a:p>
          <a:p>
            <a:r>
              <a:rPr lang="en-US" sz="2400" dirty="0">
                <a:latin typeface="+mj-lt"/>
              </a:rPr>
              <a:t>2/2	= 1	R0</a:t>
            </a:r>
          </a:p>
          <a:p>
            <a:r>
              <a:rPr lang="en-US" sz="2400" dirty="0">
                <a:latin typeface="+mj-lt"/>
              </a:rPr>
              <a:t>1/2	= 0	R1</a:t>
            </a:r>
          </a:p>
          <a:p>
            <a:endParaRPr lang="en-US" sz="2000" b="1" dirty="0">
              <a:latin typeface="+mj-lt"/>
            </a:endParaRP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Decimal to Binary Conversion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739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2819400"/>
            <a:ext cx="73914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44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/>
              <a:t>N</a:t>
            </a:r>
            <a:r>
              <a:rPr lang="en-US" b="1" dirty="0"/>
              <a:t>-digit decimal number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How many values? </a:t>
            </a:r>
            <a:r>
              <a:rPr lang="en-US" b="1" dirty="0">
                <a:solidFill>
                  <a:schemeClr val="accent1"/>
                </a:solidFill>
              </a:rPr>
              <a:t>10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  <a:endParaRPr lang="en-US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Range?  </a:t>
            </a:r>
            <a:r>
              <a:rPr lang="en-US" b="1" dirty="0">
                <a:solidFill>
                  <a:schemeClr val="accent1"/>
                </a:solidFill>
              </a:rPr>
              <a:t>[0, 10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Example: 3-digit decimal number: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10</a:t>
            </a:r>
            <a:r>
              <a:rPr lang="en-US" b="1" baseline="30000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= 1000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Range: [0, 999]</a:t>
            </a:r>
          </a:p>
          <a:p>
            <a:pPr lvl="2" eaLnBrk="1" hangingPunct="1">
              <a:lnSpc>
                <a:spcPct val="90000"/>
              </a:lnSpc>
            </a:pPr>
            <a:endParaRPr lang="en-US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/>
              <a:t>N</a:t>
            </a:r>
            <a:r>
              <a:rPr lang="en-US" b="1" dirty="0"/>
              <a:t>-bit binary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How many values?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  <a:endParaRPr lang="en-US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Range: </a:t>
            </a:r>
            <a:r>
              <a:rPr lang="en-US" b="1" dirty="0">
                <a:solidFill>
                  <a:schemeClr val="accent1"/>
                </a:solidFill>
              </a:rPr>
              <a:t>[0, 2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Example: 3-digit binary number: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b="1" baseline="30000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= 8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Range: [0, 7] = [000</a:t>
            </a:r>
            <a:r>
              <a:rPr lang="en-US" b="1" baseline="-25000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to 111</a:t>
            </a:r>
            <a:r>
              <a:rPr lang="en-US" b="1" baseline="-25000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Binary Values and Range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00" y="1676400"/>
            <a:ext cx="419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20574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2743200"/>
            <a:ext cx="419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4038600"/>
            <a:ext cx="419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44196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5105400"/>
            <a:ext cx="419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Hexadecimal Numbers</a:t>
            </a:r>
          </a:p>
        </p:txBody>
      </p:sp>
      <p:graphicFrame>
        <p:nvGraphicFramePr>
          <p:cNvPr id="5" name="Group 4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3147849"/>
              </p:ext>
            </p:extLst>
          </p:nvPr>
        </p:nvGraphicFramePr>
        <p:xfrm>
          <a:off x="1752600" y="1082040"/>
          <a:ext cx="5562600" cy="475488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Hex 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Binary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18659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8134" name="Rectangl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33854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Base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Shorthand for binary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Hexadecimal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6114461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Build digital systems at all levels of abstraction from transistors through circuits, logic, microarchitecture, architecture, and C culminating with implementing and programming a microprocessor soft core on a field programable gate array.</a:t>
            </a:r>
          </a:p>
          <a:p>
            <a:pPr lvl="0"/>
            <a:r>
              <a:rPr lang="en-US" dirty="0"/>
              <a:t>Manage complexity using the digital abstraction, data types, static and dynamic disciplines, and hierarchical design.</a:t>
            </a:r>
          </a:p>
          <a:p>
            <a:pPr lvl="0"/>
            <a:r>
              <a:rPr lang="en-US" dirty="0"/>
              <a:t>Design and implement combinational and sequential digital circuits using schematics and hardware description languages.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432871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Hexadecimal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4AF</a:t>
            </a:r>
            <a:r>
              <a:rPr lang="en-US" sz="2400" baseline="-25000" dirty="0">
                <a:latin typeface="+mj-lt"/>
              </a:rPr>
              <a:t>16</a:t>
            </a:r>
            <a:r>
              <a:rPr lang="en-US" sz="2400" dirty="0">
                <a:latin typeface="+mj-lt"/>
              </a:rPr>
              <a:t> (also written 0x4AF)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0100 1010 1111</a:t>
            </a:r>
            <a:r>
              <a:rPr lang="en-US" sz="2400" baseline="-25000" dirty="0">
                <a:latin typeface="+mj-lt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Hexadecimal to decimal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4AF</a:t>
            </a:r>
            <a:r>
              <a:rPr lang="en-US" sz="2400" baseline="-25000" dirty="0">
                <a:latin typeface="+mj-lt"/>
              </a:rPr>
              <a:t>16</a:t>
            </a:r>
            <a:r>
              <a:rPr lang="en-US" sz="2400" dirty="0">
                <a:latin typeface="+mj-lt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16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4 + 16</a:t>
            </a:r>
            <a:r>
              <a:rPr lang="en-US" sz="2400" baseline="30000" dirty="0">
                <a:latin typeface="+mj-lt"/>
              </a:rPr>
              <a:t>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10 + 16</a:t>
            </a:r>
            <a:r>
              <a:rPr lang="en-US" sz="2400" baseline="30000" dirty="0">
                <a:latin typeface="+mj-lt"/>
              </a:rPr>
              <a:t>0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15 = 1199</a:t>
            </a:r>
            <a:r>
              <a:rPr lang="en-US" sz="2400" baseline="-25000" dirty="0">
                <a:latin typeface="+mj-lt"/>
              </a:rPr>
              <a:t>10</a:t>
            </a:r>
            <a:endParaRPr lang="en-US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5018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Hexadecimal to Binary Conversion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22098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4267200"/>
            <a:ext cx="434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4"/>
          <p:cNvSpPr>
            <a:spLocks noGrp="1" noChangeArrowheads="1"/>
          </p:cNvSpPr>
          <p:nvPr>
            <p:ph sz="quarter" idx="4294967295"/>
            <p:custDataLst>
              <p:tags r:id="rId2"/>
            </p:custDataLst>
          </p:nvPr>
        </p:nvSpPr>
        <p:spPr>
          <a:xfrm>
            <a:off x="609600" y="10668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/>
              <a:t>Bits</a:t>
            </a:r>
          </a:p>
          <a:p>
            <a:pPr marL="0" indent="0" eaLnBrk="1" hangingPunct="1">
              <a:buNone/>
            </a:pPr>
            <a:endParaRPr lang="en-US" sz="3000" dirty="0"/>
          </a:p>
          <a:p>
            <a:pPr marL="0" indent="0" eaLnBrk="1" hangingPunct="1">
              <a:buNone/>
            </a:pPr>
            <a:endParaRPr lang="en-US" sz="3000" dirty="0"/>
          </a:p>
          <a:p>
            <a:pPr eaLnBrk="1" hangingPunct="1"/>
            <a:r>
              <a:rPr lang="en-US" sz="3200" dirty="0"/>
              <a:t>Bytes &amp; Nibbles</a:t>
            </a:r>
          </a:p>
          <a:p>
            <a:pPr marL="0" indent="0" eaLnBrk="1" hangingPunct="1">
              <a:buNone/>
            </a:pPr>
            <a:endParaRPr lang="en-US" sz="3000" dirty="0"/>
          </a:p>
          <a:p>
            <a:pPr marL="0" indent="0" eaLnBrk="1" hangingPunct="1">
              <a:buNone/>
            </a:pPr>
            <a:endParaRPr lang="en-US" sz="3000" dirty="0"/>
          </a:p>
          <a:p>
            <a:pPr eaLnBrk="1" hangingPunct="1"/>
            <a:r>
              <a:rPr lang="en-US" sz="3200" dirty="0"/>
              <a:t>Bytes</a:t>
            </a:r>
          </a:p>
        </p:txBody>
      </p:sp>
      <p:graphicFrame>
        <p:nvGraphicFramePr>
          <p:cNvPr id="5120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3693161"/>
              </p:ext>
            </p:extLst>
          </p:nvPr>
        </p:nvGraphicFramePr>
        <p:xfrm>
          <a:off x="4800600" y="2362200"/>
          <a:ext cx="25908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" name="VISIO" r:id="rId9" imgW="937260" imgH="638556" progId="Visio.Drawing.6">
                  <p:embed/>
                </p:oleObj>
              </mc:Choice>
              <mc:Fallback>
                <p:oleObj name="VISIO" r:id="rId9" imgW="937260" imgH="6385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362200"/>
                        <a:ext cx="25908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34436170"/>
              </p:ext>
            </p:extLst>
          </p:nvPr>
        </p:nvGraphicFramePr>
        <p:xfrm>
          <a:off x="4267200" y="4364037"/>
          <a:ext cx="36576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" name="VISIO" r:id="rId11" imgW="1301496" imgH="560832" progId="Visio.Drawing.6">
                  <p:embed/>
                </p:oleObj>
              </mc:Choice>
              <mc:Fallback>
                <p:oleObj name="VISIO" r:id="rId11" imgW="1301496" imgH="5608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64037"/>
                        <a:ext cx="365760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7"/>
          <p:cNvGraphicFramePr>
            <a:graphicFrameLocks noGrp="1" noChangeAspect="1"/>
          </p:cNvGraphicFramePr>
          <p:nvPr>
            <p:ph sz="quarter" idx="4294967295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55756685"/>
              </p:ext>
            </p:extLst>
          </p:nvPr>
        </p:nvGraphicFramePr>
        <p:xfrm>
          <a:off x="4191000" y="1017587"/>
          <a:ext cx="35814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" name="VISIO" r:id="rId13" imgW="1286256" imgH="562356" progId="Visio.Drawing.6">
                  <p:embed/>
                </p:oleObj>
              </mc:Choice>
              <mc:Fallback>
                <p:oleObj name="VISIO" r:id="rId13" imgW="1286256" imgH="5623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017587"/>
                        <a:ext cx="35814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Bits, Bytes, Nibbles…</a:t>
            </a:r>
          </a:p>
        </p:txBody>
      </p:sp>
    </p:spTree>
    <p:extLst>
      <p:ext uri="{BB962C8B-B14F-4D97-AF65-F5344CB8AC3E}">
        <p14:creationId xmlns:p14="http://schemas.microsoft.com/office/powerpoint/2010/main" val="337935169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5334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/>
              <a:t>2</a:t>
            </a:r>
            <a:r>
              <a:rPr lang="en-US" sz="3200" baseline="30000" dirty="0"/>
              <a:t>10</a:t>
            </a:r>
            <a:r>
              <a:rPr lang="en-US" sz="3200" dirty="0"/>
              <a:t> = 1 kilo 	</a:t>
            </a:r>
            <a:r>
              <a:rPr lang="en-US" sz="2000" dirty="0"/>
              <a:t>≈</a:t>
            </a:r>
            <a:r>
              <a:rPr lang="en-US" sz="3200" dirty="0"/>
              <a:t> 1000  (1024)</a:t>
            </a:r>
          </a:p>
          <a:p>
            <a:pPr eaLnBrk="1" hangingPunct="1"/>
            <a:r>
              <a:rPr lang="en-US" sz="3200" dirty="0"/>
              <a:t>2</a:t>
            </a:r>
            <a:r>
              <a:rPr lang="en-US" sz="3200" baseline="30000" dirty="0"/>
              <a:t>20</a:t>
            </a:r>
            <a:r>
              <a:rPr lang="en-US" sz="3200" dirty="0"/>
              <a:t> = 1 mega 	</a:t>
            </a:r>
            <a:r>
              <a:rPr lang="en-US" sz="2000" dirty="0"/>
              <a:t>≈</a:t>
            </a:r>
            <a:r>
              <a:rPr lang="en-US" sz="3200" dirty="0"/>
              <a:t> 1 million  (1,048,576)</a:t>
            </a:r>
          </a:p>
          <a:p>
            <a:pPr eaLnBrk="1" hangingPunct="1"/>
            <a:r>
              <a:rPr lang="en-US" sz="3200" dirty="0"/>
              <a:t>2</a:t>
            </a:r>
            <a:r>
              <a:rPr lang="en-US" sz="3200" baseline="30000" dirty="0"/>
              <a:t>30</a:t>
            </a:r>
            <a:r>
              <a:rPr lang="en-US" sz="3200" dirty="0"/>
              <a:t> = 1 </a:t>
            </a:r>
            <a:r>
              <a:rPr lang="en-US" sz="3200" dirty="0" err="1"/>
              <a:t>giga</a:t>
            </a:r>
            <a:r>
              <a:rPr lang="en-US" sz="3200" dirty="0"/>
              <a:t> 	</a:t>
            </a:r>
            <a:r>
              <a:rPr lang="en-US" sz="2000" dirty="0"/>
              <a:t>≈</a:t>
            </a:r>
            <a:r>
              <a:rPr lang="en-US" sz="3200" dirty="0"/>
              <a:t> 1 billion (1,073,741,824)</a:t>
            </a:r>
          </a:p>
          <a:p>
            <a:r>
              <a:rPr lang="en-US" dirty="0"/>
              <a:t>2</a:t>
            </a:r>
            <a:r>
              <a:rPr lang="en-US" baseline="30000" dirty="0"/>
              <a:t>40</a:t>
            </a:r>
            <a:r>
              <a:rPr lang="en-US" dirty="0"/>
              <a:t> = 1 tera 	</a:t>
            </a:r>
            <a:r>
              <a:rPr lang="en-US" sz="2000" dirty="0"/>
              <a:t>≈</a:t>
            </a:r>
            <a:r>
              <a:rPr lang="en-US" dirty="0"/>
              <a:t> 1 trillion </a:t>
            </a:r>
          </a:p>
          <a:p>
            <a:r>
              <a:rPr lang="en-US" dirty="0"/>
              <a:t>2</a:t>
            </a:r>
            <a:r>
              <a:rPr lang="en-US" baseline="30000" dirty="0"/>
              <a:t>50</a:t>
            </a:r>
            <a:r>
              <a:rPr lang="en-US" dirty="0"/>
              <a:t> = 1 peta 	</a:t>
            </a:r>
            <a:r>
              <a:rPr lang="en-US" sz="2000" dirty="0"/>
              <a:t>≈</a:t>
            </a:r>
            <a:r>
              <a:rPr lang="en-US" dirty="0"/>
              <a:t> 1 quadrillion </a:t>
            </a:r>
          </a:p>
          <a:p>
            <a:r>
              <a:rPr lang="en-US" dirty="0"/>
              <a:t>2</a:t>
            </a:r>
            <a:r>
              <a:rPr lang="en-US" baseline="30000" dirty="0"/>
              <a:t>60</a:t>
            </a:r>
            <a:r>
              <a:rPr lang="en-US" dirty="0"/>
              <a:t> = 1 </a:t>
            </a:r>
            <a:r>
              <a:rPr lang="en-US" dirty="0" err="1"/>
              <a:t>exa</a:t>
            </a:r>
            <a:r>
              <a:rPr lang="en-US" dirty="0"/>
              <a:t> 	</a:t>
            </a:r>
            <a:r>
              <a:rPr lang="en-US" sz="2000" dirty="0"/>
              <a:t>≈</a:t>
            </a:r>
            <a:r>
              <a:rPr lang="en-US" dirty="0"/>
              <a:t> 1 quintillion</a:t>
            </a:r>
            <a:endParaRPr lang="en-US" sz="3200" dirty="0"/>
          </a:p>
          <a:p>
            <a:pPr eaLnBrk="1" hangingPunct="1"/>
            <a:endParaRPr lang="en-US" sz="3200" dirty="0"/>
          </a:p>
        </p:txBody>
      </p:sp>
      <p:sp>
        <p:nvSpPr>
          <p:cNvPr id="5222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Large Powers of Two</a:t>
            </a:r>
          </a:p>
        </p:txBody>
      </p:sp>
    </p:spTree>
    <p:extLst>
      <p:ext uri="{BB962C8B-B14F-4D97-AF65-F5344CB8AC3E}">
        <p14:creationId xmlns:p14="http://schemas.microsoft.com/office/powerpoint/2010/main" val="24616923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5334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/>
              <a:t>What is the value of 2</a:t>
            </a:r>
            <a:r>
              <a:rPr lang="en-US" sz="3200" baseline="30000" dirty="0"/>
              <a:t>24</a:t>
            </a:r>
            <a:r>
              <a:rPr lang="en-US" sz="3200" dirty="0"/>
              <a:t>?</a:t>
            </a:r>
          </a:p>
          <a:p>
            <a:pPr eaLnBrk="1" hangingPunct="1">
              <a:buFontTx/>
              <a:buNone/>
            </a:pPr>
            <a:r>
              <a:rPr lang="en-US" sz="3200" dirty="0">
                <a:solidFill>
                  <a:schemeClr val="accent2"/>
                </a:solidFill>
              </a:rPr>
              <a:t>	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2</a:t>
            </a:r>
            <a:r>
              <a:rPr lang="en-US" sz="3200" b="1" baseline="30000" dirty="0">
                <a:solidFill>
                  <a:schemeClr val="accent1"/>
                </a:solidFill>
              </a:rPr>
              <a:t>4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>
                <a:solidFill>
                  <a:schemeClr val="accent1"/>
                </a:solidFill>
              </a:rPr>
              <a:t> 2</a:t>
            </a:r>
            <a:r>
              <a:rPr lang="en-US" sz="3200" b="1" baseline="30000" dirty="0">
                <a:solidFill>
                  <a:schemeClr val="accent1"/>
                </a:solidFill>
              </a:rPr>
              <a:t>20</a:t>
            </a:r>
            <a:r>
              <a:rPr lang="en-US" sz="3200" b="1" dirty="0">
                <a:solidFill>
                  <a:schemeClr val="accent1"/>
                </a:solidFill>
              </a:rPr>
              <a:t> ≈ 16 million</a:t>
            </a:r>
          </a:p>
          <a:p>
            <a:pPr eaLnBrk="1" hangingPunct="1">
              <a:buFontTx/>
              <a:buNone/>
            </a:pPr>
            <a:endParaRPr lang="en-US" sz="32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dirty="0"/>
              <a:t>How many values can a 32-bit variable represent?</a:t>
            </a:r>
          </a:p>
          <a:p>
            <a:pPr eaLnBrk="1" hangingPunct="1">
              <a:buFontTx/>
              <a:buNone/>
            </a:pPr>
            <a:r>
              <a:rPr lang="en-US" sz="3200" dirty="0">
                <a:solidFill>
                  <a:schemeClr val="accent1"/>
                </a:solidFill>
              </a:rPr>
              <a:t>	</a:t>
            </a:r>
            <a:r>
              <a:rPr lang="en-US" sz="3200" b="1" dirty="0">
                <a:solidFill>
                  <a:schemeClr val="accent1"/>
                </a:solidFill>
              </a:rPr>
              <a:t>2</a:t>
            </a:r>
            <a:r>
              <a:rPr lang="en-US" sz="3200" b="1" baseline="30000" dirty="0">
                <a:solidFill>
                  <a:schemeClr val="accent1"/>
                </a:solidFill>
              </a:rPr>
              <a:t>2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>
                <a:solidFill>
                  <a:schemeClr val="accent1"/>
                </a:solidFill>
              </a:rPr>
              <a:t> 2</a:t>
            </a:r>
            <a:r>
              <a:rPr lang="en-US" sz="3200" b="1" baseline="30000" dirty="0">
                <a:solidFill>
                  <a:schemeClr val="accent1"/>
                </a:solidFill>
              </a:rPr>
              <a:t>30</a:t>
            </a:r>
            <a:r>
              <a:rPr lang="en-US" sz="3200" b="1" dirty="0">
                <a:solidFill>
                  <a:schemeClr val="accent1"/>
                </a:solidFill>
              </a:rPr>
              <a:t> ≈ 4 billion</a:t>
            </a:r>
          </a:p>
          <a:p>
            <a:pPr eaLnBrk="1" hangingPunct="1">
              <a:buFontTx/>
              <a:buNone/>
            </a:pPr>
            <a:endParaRPr lang="en-US" sz="3200" dirty="0"/>
          </a:p>
        </p:txBody>
      </p:sp>
      <p:sp>
        <p:nvSpPr>
          <p:cNvPr id="5427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Estimating Powers of Two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419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962400"/>
            <a:ext cx="419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73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5445869"/>
              </p:ext>
            </p:extLst>
          </p:nvPr>
        </p:nvGraphicFramePr>
        <p:xfrm>
          <a:off x="2925763" y="1365250"/>
          <a:ext cx="3246437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9" name="VISIO" r:id="rId8" imgW="854964" imgH="527304" progId="Visio.Drawing.6">
                  <p:embed/>
                </p:oleObj>
              </mc:Choice>
              <mc:Fallback>
                <p:oleObj name="VISIO" r:id="rId8" imgW="854964" imgH="52730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365250"/>
                        <a:ext cx="3246437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70400450"/>
              </p:ext>
            </p:extLst>
          </p:nvPr>
        </p:nvGraphicFramePr>
        <p:xfrm>
          <a:off x="3048000" y="3713163"/>
          <a:ext cx="3124200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0" name="VISIO" r:id="rId10" imgW="858012" imgH="536448" progId="Visio.Drawing.6">
                  <p:embed/>
                </p:oleObj>
              </mc:Choice>
              <mc:Fallback>
                <p:oleObj name="VISIO" r:id="rId10" imgW="858012" imgH="5364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13163"/>
                        <a:ext cx="3124200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5530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Addition</a:t>
            </a:r>
          </a:p>
        </p:txBody>
      </p:sp>
    </p:spTree>
    <p:extLst>
      <p:ext uri="{BB962C8B-B14F-4D97-AF65-F5344CB8AC3E}">
        <p14:creationId xmlns:p14="http://schemas.microsoft.com/office/powerpoint/2010/main" val="121275675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0317479"/>
              </p:ext>
            </p:extLst>
          </p:nvPr>
        </p:nvGraphicFramePr>
        <p:xfrm>
          <a:off x="5486401" y="1023938"/>
          <a:ext cx="21336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VISIO" r:id="rId8" imgW="503605" imgH="590328" progId="Visio.Drawing.6">
                  <p:embed/>
                </p:oleObj>
              </mc:Choice>
              <mc:Fallback>
                <p:oleObj name="VISIO" r:id="rId8" imgW="503605" imgH="59032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1023938"/>
                        <a:ext cx="2133600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800566"/>
              </p:ext>
            </p:extLst>
          </p:nvPr>
        </p:nvGraphicFramePr>
        <p:xfrm>
          <a:off x="5334000" y="3429000"/>
          <a:ext cx="223678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VISIO" r:id="rId10" imgW="503640" imgH="514080" progId="Visio.Drawing.6">
                  <p:embed/>
                </p:oleObj>
              </mc:Choice>
              <mc:Fallback>
                <p:oleObj name="VISIO" r:id="rId10" imgW="503640" imgH="514080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223678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5734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Binary Addition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0" y="1066800"/>
            <a:ext cx="1524000" cy="2057400"/>
            <a:chOff x="6096000" y="1066800"/>
            <a:chExt cx="1524000" cy="2057400"/>
          </a:xfrm>
        </p:grpSpPr>
        <p:sp>
          <p:nvSpPr>
            <p:cNvPr id="7" name="Rectangle 6"/>
            <p:cNvSpPr/>
            <p:nvPr/>
          </p:nvSpPr>
          <p:spPr>
            <a:xfrm>
              <a:off x="6096000" y="25908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10668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67400" y="3505200"/>
            <a:ext cx="1524000" cy="2057400"/>
            <a:chOff x="5867400" y="3505200"/>
            <a:chExt cx="1524000" cy="2057400"/>
          </a:xfrm>
        </p:grpSpPr>
        <p:sp>
          <p:nvSpPr>
            <p:cNvPr id="11" name="Rectangle 10"/>
            <p:cNvSpPr/>
            <p:nvPr/>
          </p:nvSpPr>
          <p:spPr>
            <a:xfrm>
              <a:off x="5867400" y="50292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67400" y="35052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4136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83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Digital systems operate on a </a:t>
            </a:r>
            <a:r>
              <a:rPr lang="en-US" sz="3200" b="1" dirty="0">
                <a:latin typeface="+mj-lt"/>
              </a:rPr>
              <a:t>fixed number of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Overflow: when result is too big to fit in the available number of bits</a:t>
            </a:r>
            <a:endParaRPr lang="en-US" sz="16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See previous example of 11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107676801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93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Sign/Magnitude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Two’s Complement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Signed Binary Numbers</a:t>
            </a:r>
          </a:p>
        </p:txBody>
      </p:sp>
    </p:spTree>
    <p:extLst>
      <p:ext uri="{BB962C8B-B14F-4D97-AF65-F5344CB8AC3E}">
        <p14:creationId xmlns:p14="http://schemas.microsoft.com/office/powerpoint/2010/main" val="307096059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144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1 sign bit, </a:t>
            </a:r>
            <a:r>
              <a:rPr lang="en-US" sz="2800" i="1" dirty="0">
                <a:latin typeface="+mj-lt"/>
              </a:rPr>
              <a:t>N</a:t>
            </a:r>
            <a:r>
              <a:rPr lang="en-US" sz="2800" b="1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1 magnitude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Sign bit is the most significant (left-most) 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Positive number: sign bit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Negative number: sign bit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Example, 4</a:t>
            </a:r>
            <a:r>
              <a:rPr lang="en-US" sz="2800" b="1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bit sign/mag representations of ± 6: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+mj-lt"/>
              </a:rPr>
              <a:t>	    +6 =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0110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+mj-lt"/>
              </a:rPr>
              <a:t>          </a:t>
            </a:r>
            <a:r>
              <a:rPr lang="en-US" b="1" dirty="0">
                <a:latin typeface="+mj-lt"/>
              </a:rPr>
              <a:t>- </a:t>
            </a:r>
            <a:r>
              <a:rPr lang="en-US" dirty="0">
                <a:latin typeface="+mj-lt"/>
              </a:rPr>
              <a:t>6 =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1110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Range of an </a:t>
            </a:r>
            <a:r>
              <a:rPr lang="en-US" sz="2800" i="1" dirty="0">
                <a:latin typeface="+mj-lt"/>
              </a:rPr>
              <a:t>N</a:t>
            </a:r>
            <a:r>
              <a:rPr lang="en-US" sz="2800" dirty="0">
                <a:latin typeface="+mj-lt"/>
              </a:rPr>
              <a:t>-bit sign/magnitude number: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+mj-lt"/>
              </a:rPr>
              <a:t>		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[-(2</a:t>
            </a:r>
            <a:r>
              <a:rPr lang="en-US" b="1" baseline="30000" dirty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-1), 2</a:t>
            </a:r>
            <a:r>
              <a:rPr lang="en-US" b="1" baseline="30000" dirty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-1]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Sign/Magnitude Numbers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41148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44958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5257800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057400"/>
            <a:ext cx="3124200" cy="16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8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</a:endParaRPr>
          </a:p>
        </p:txBody>
      </p:sp>
      <p:sp>
        <p:nvSpPr>
          <p:cNvPr id="6247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Problems: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Addition doesn’t work, for example -6 + 6: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1110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+ 0110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10100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(wrong!)</a:t>
            </a: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Two representations of 0 (± 0):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1000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0000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+mj-lt"/>
            </a:endParaRPr>
          </a:p>
        </p:txBody>
      </p:sp>
      <p:sp>
        <p:nvSpPr>
          <p:cNvPr id="6247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4478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Sign/Magnitude Numbers</a:t>
            </a:r>
          </a:p>
        </p:txBody>
      </p:sp>
    </p:spTree>
    <p:extLst>
      <p:ext uri="{BB962C8B-B14F-4D97-AF65-F5344CB8AC3E}">
        <p14:creationId xmlns:p14="http://schemas.microsoft.com/office/powerpoint/2010/main" val="5180051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Program a commercial microcontroller in C and assembly language and use it in a physical system.</a:t>
            </a:r>
          </a:p>
          <a:p>
            <a:pPr lvl="0"/>
            <a:r>
              <a:rPr lang="en-US" dirty="0"/>
              <a:t>Begin the practice of implementing and debugging digital systems with appropriate lab techniques including breadboarding, interpreting datasheets, and using field-programmable gate arrays and microcontroller boards, simulators, debuggers, and test-and-measurement equipment.  </a:t>
            </a:r>
          </a:p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Learning Objectives Cont.</a:t>
            </a:r>
          </a:p>
        </p:txBody>
      </p:sp>
    </p:spTree>
    <p:extLst>
      <p:ext uri="{BB962C8B-B14F-4D97-AF65-F5344CB8AC3E}">
        <p14:creationId xmlns:p14="http://schemas.microsoft.com/office/powerpoint/2010/main" val="2731091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349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Don’t have same problems as sign/magnitude numbers: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</a:rPr>
              <a:t>Addition works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</a:rPr>
              <a:t>Single representation for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Two’s Complement Numbers</a:t>
            </a:r>
          </a:p>
        </p:txBody>
      </p:sp>
    </p:spTree>
    <p:extLst>
      <p:ext uri="{BB962C8B-B14F-4D97-AF65-F5344CB8AC3E}">
        <p14:creationId xmlns:p14="http://schemas.microsoft.com/office/powerpoint/2010/main" val="118820699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451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 err="1">
                <a:latin typeface="+mj-lt"/>
              </a:rPr>
              <a:t>msb</a:t>
            </a:r>
            <a:r>
              <a:rPr lang="en-US" sz="3100" dirty="0">
                <a:latin typeface="+mj-lt"/>
              </a:rPr>
              <a:t> has value of </a:t>
            </a:r>
            <a:r>
              <a:rPr lang="en-US" sz="3100" b="1" dirty="0">
                <a:latin typeface="+mj-lt"/>
              </a:rPr>
              <a:t>-</a:t>
            </a:r>
            <a:r>
              <a:rPr lang="en-US" sz="3100" dirty="0">
                <a:latin typeface="+mj-lt"/>
              </a:rPr>
              <a:t>2</a:t>
            </a:r>
            <a:r>
              <a:rPr lang="en-US" sz="3100" i="1" baseline="30000" dirty="0">
                <a:latin typeface="+mj-lt"/>
              </a:rPr>
              <a:t>N</a:t>
            </a:r>
            <a:r>
              <a:rPr lang="en-US" sz="3100" baseline="30000" dirty="0">
                <a:latin typeface="+mj-lt"/>
              </a:rPr>
              <a:t>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1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1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Most positive 4-bit number: </a:t>
            </a:r>
            <a:r>
              <a:rPr lang="en-US" sz="3100" b="1" dirty="0">
                <a:solidFill>
                  <a:schemeClr val="accent1"/>
                </a:solidFill>
                <a:latin typeface="+mj-lt"/>
              </a:rPr>
              <a:t>0111</a:t>
            </a:r>
            <a:endParaRPr lang="en-US" sz="31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Most negative 4-bit number: </a:t>
            </a:r>
            <a:r>
              <a:rPr lang="en-US" sz="3100" b="1" dirty="0">
                <a:solidFill>
                  <a:schemeClr val="accent1"/>
                </a:solidFill>
                <a:latin typeface="+mj-lt"/>
              </a:rPr>
              <a:t>1000</a:t>
            </a:r>
            <a:endParaRPr lang="en-US" sz="31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The most significant bit still indicates the sign (1 = negative, 0 = positive)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Range of an </a:t>
            </a:r>
            <a:r>
              <a:rPr lang="en-US" sz="3100" i="1" dirty="0">
                <a:latin typeface="+mj-lt"/>
              </a:rPr>
              <a:t>N</a:t>
            </a:r>
            <a:r>
              <a:rPr lang="en-US" sz="3100" dirty="0">
                <a:latin typeface="+mj-lt"/>
              </a:rPr>
              <a:t>-bit two’s complement number:</a:t>
            </a:r>
          </a:p>
          <a:p>
            <a:pPr marL="0" lvl="1">
              <a:spcBef>
                <a:spcPct val="20000"/>
              </a:spcBef>
            </a:pPr>
            <a:r>
              <a:rPr lang="en-US" sz="3100" b="1" dirty="0">
                <a:solidFill>
                  <a:schemeClr val="accent1"/>
                </a:solidFill>
                <a:latin typeface="+mj-lt"/>
              </a:rPr>
              <a:t>                        [-(2</a:t>
            </a:r>
            <a:r>
              <a:rPr lang="en-US" sz="3100" b="1" baseline="30000" dirty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sz="3100" b="1" dirty="0">
                <a:solidFill>
                  <a:schemeClr val="accent1"/>
                </a:solidFill>
                <a:latin typeface="+mj-lt"/>
              </a:rPr>
              <a:t>), 2</a:t>
            </a:r>
            <a:r>
              <a:rPr lang="en-US" sz="3100" b="1" baseline="30000" dirty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sz="3100" b="1" dirty="0">
                <a:solidFill>
                  <a:schemeClr val="accent1"/>
                </a:solidFill>
                <a:latin typeface="+mj-lt"/>
              </a:rPr>
              <a:t>-1]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1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Two’s Complement Numbers</a:t>
            </a:r>
          </a:p>
        </p:txBody>
      </p:sp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657726" cy="14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17946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600" y="27432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32766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5334000"/>
            <a:ext cx="2362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5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759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“Taking the Two’s complement” </a:t>
            </a:r>
            <a:r>
              <a:rPr lang="en-US" sz="3200" b="1" dirty="0">
                <a:latin typeface="+mj-lt"/>
              </a:rPr>
              <a:t>flips the sign</a:t>
            </a:r>
            <a:r>
              <a:rPr lang="en-US" sz="3200" dirty="0">
                <a:latin typeface="+mj-lt"/>
              </a:rPr>
              <a:t> of a two’s complement number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Method: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</a:rPr>
              <a:t>Invert the bits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</a:rPr>
              <a:t>Add 1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Example:</a:t>
            </a:r>
            <a:r>
              <a:rPr lang="en-US" sz="3200" dirty="0">
                <a:latin typeface="+mj-lt"/>
              </a:rPr>
              <a:t> Flip the sign of 3</a:t>
            </a:r>
            <a:r>
              <a:rPr lang="en-US" sz="3200" baseline="-25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= 0011</a:t>
            </a:r>
            <a:r>
              <a:rPr lang="en-US" sz="3200" baseline="-25000" dirty="0">
                <a:latin typeface="+mj-lt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1100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en-US" sz="1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1101 = -3</a:t>
            </a:r>
            <a:r>
              <a:rPr lang="en-US" sz="2400" b="1" baseline="-25000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sp>
        <p:nvSpPr>
          <p:cNvPr id="6759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5029200"/>
            <a:ext cx="9144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“Taking the Two’s Complement”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41910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4724400"/>
            <a:ext cx="152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1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96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Take the two’s complement of 6</a:t>
            </a:r>
            <a:r>
              <a:rPr lang="en-US" sz="3200" baseline="-25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= 0110</a:t>
            </a:r>
            <a:r>
              <a:rPr lang="en-US" sz="3200" baseline="-25000" dirty="0">
                <a:latin typeface="+mj-lt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1001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en-US" sz="1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1010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= -6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10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What is the decimal value of the two’s complement number 1001</a:t>
            </a:r>
            <a:r>
              <a:rPr lang="en-US" sz="3200" baseline="-25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?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0110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en-US" sz="1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0111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= 7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10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, so 1001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= -7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sp>
        <p:nvSpPr>
          <p:cNvPr id="6963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05000" y="5410200"/>
            <a:ext cx="9144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905000" y="2438400"/>
            <a:ext cx="9144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Two’s Complement Examples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16764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20574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45720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4953000"/>
            <a:ext cx="3429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03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2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6504950"/>
              </p:ext>
            </p:extLst>
          </p:nvPr>
        </p:nvGraphicFramePr>
        <p:xfrm>
          <a:off x="2971800" y="1538287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" name="VISIO" r:id="rId7" imgW="550770" imgH="502083" progId="Visio.Drawing.6">
                  <p:embed/>
                </p:oleObj>
              </mc:Choice>
              <mc:Fallback>
                <p:oleObj name="VISIO" r:id="rId7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38287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28265381"/>
              </p:ext>
            </p:extLst>
          </p:nvPr>
        </p:nvGraphicFramePr>
        <p:xfrm>
          <a:off x="2895600" y="3832225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" name="VISIO" r:id="rId9" imgW="550770" imgH="502083" progId="Visio.Drawing.6">
                  <p:embed/>
                </p:oleObj>
              </mc:Choice>
              <mc:Fallback>
                <p:oleObj name="VISIO" r:id="rId9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32225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Two’s Complement Addition</a:t>
            </a: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</a:t>
            </a:r>
            <a:r>
              <a:rPr lang="en-US" sz="3200" b="1" dirty="0">
                <a:latin typeface="+mj-lt"/>
              </a:rPr>
              <a:t>-</a:t>
            </a:r>
            <a:r>
              <a:rPr lang="en-US" sz="3200" dirty="0">
                <a:latin typeface="+mj-lt"/>
              </a:rPr>
              <a:t>2 + 3 using two’s complement numbers</a:t>
            </a:r>
          </a:p>
        </p:txBody>
      </p:sp>
    </p:spTree>
    <p:extLst>
      <p:ext uri="{BB962C8B-B14F-4D97-AF65-F5344CB8AC3E}">
        <p14:creationId xmlns:p14="http://schemas.microsoft.com/office/powerpoint/2010/main" val="82491750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3949985"/>
              </p:ext>
            </p:extLst>
          </p:nvPr>
        </p:nvGraphicFramePr>
        <p:xfrm>
          <a:off x="2971800" y="1538287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" name="VISIO" r:id="rId7" imgW="551688" imgH="501396" progId="Visio.Drawing.6">
                  <p:embed/>
                </p:oleObj>
              </mc:Choice>
              <mc:Fallback>
                <p:oleObj name="VISIO" r:id="rId7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38287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4464298"/>
              </p:ext>
            </p:extLst>
          </p:nvPr>
        </p:nvGraphicFramePr>
        <p:xfrm>
          <a:off x="2895600" y="3832225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" name="VISIO" r:id="rId9" imgW="551688" imgH="501396" progId="Visio.Drawing.6">
                  <p:embed/>
                </p:oleObj>
              </mc:Choice>
              <mc:Fallback>
                <p:oleObj name="VISIO" r:id="rId9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32225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</a:t>
            </a:r>
            <a:r>
              <a:rPr lang="en-US" sz="3200" b="1" dirty="0">
                <a:latin typeface="+mj-lt"/>
              </a:rPr>
              <a:t>-</a:t>
            </a:r>
            <a:r>
              <a:rPr lang="en-US" sz="3200" dirty="0">
                <a:latin typeface="+mj-lt"/>
              </a:rPr>
              <a:t>2 + 3 using two’s complement numbers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Two’s Complement Addition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57600" y="1676400"/>
            <a:ext cx="1600200" cy="1905000"/>
            <a:chOff x="3657600" y="1676400"/>
            <a:chExt cx="1600200" cy="1905000"/>
          </a:xfrm>
        </p:grpSpPr>
        <p:sp>
          <p:nvSpPr>
            <p:cNvPr id="6" name="Rectangle 5"/>
            <p:cNvSpPr/>
            <p:nvPr/>
          </p:nvSpPr>
          <p:spPr>
            <a:xfrm>
              <a:off x="3657600" y="16764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31242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1400" y="4038600"/>
            <a:ext cx="1600200" cy="1828800"/>
            <a:chOff x="3657600" y="1676400"/>
            <a:chExt cx="1600200" cy="1828800"/>
          </a:xfrm>
        </p:grpSpPr>
        <p:sp>
          <p:nvSpPr>
            <p:cNvPr id="12" name="Rectangle 11"/>
            <p:cNvSpPr/>
            <p:nvPr/>
          </p:nvSpPr>
          <p:spPr>
            <a:xfrm>
              <a:off x="3657600" y="16764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33800" y="31242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8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Copyright © 2012  Elsevier</a:t>
            </a:r>
            <a:endParaRPr lang="en-GB" sz="1000"/>
          </a:p>
        </p:txBody>
      </p:sp>
      <p:sp>
        <p:nvSpPr>
          <p:cNvPr id="727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27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200" b="1" dirty="0">
                <a:latin typeface="+mj-lt"/>
              </a:rPr>
              <a:t>Extend number from </a:t>
            </a:r>
            <a:r>
              <a:rPr lang="en-US" sz="3200" b="1" i="1" dirty="0">
                <a:latin typeface="+mj-lt"/>
              </a:rPr>
              <a:t>N</a:t>
            </a:r>
            <a:r>
              <a:rPr lang="en-US" sz="3200" b="1" dirty="0">
                <a:latin typeface="+mj-lt"/>
              </a:rPr>
              <a:t> to </a:t>
            </a:r>
            <a:r>
              <a:rPr lang="en-US" sz="3200" b="1" i="1" dirty="0">
                <a:latin typeface="+mj-lt"/>
              </a:rPr>
              <a:t>M</a:t>
            </a:r>
            <a:r>
              <a:rPr lang="en-US" sz="3200" b="1" dirty="0">
                <a:latin typeface="+mj-lt"/>
              </a:rPr>
              <a:t> bits (</a:t>
            </a:r>
            <a:r>
              <a:rPr lang="en-US" sz="3200" b="1" i="1" dirty="0">
                <a:latin typeface="+mj-lt"/>
              </a:rPr>
              <a:t>M</a:t>
            </a:r>
            <a:r>
              <a:rPr lang="en-US" sz="3200" b="1" dirty="0">
                <a:latin typeface="+mj-lt"/>
              </a:rPr>
              <a:t> &gt; </a:t>
            </a:r>
            <a:r>
              <a:rPr lang="en-US" sz="3200" b="1" i="1" dirty="0">
                <a:latin typeface="+mj-lt"/>
              </a:rPr>
              <a:t>N</a:t>
            </a:r>
            <a:r>
              <a:rPr lang="en-US" sz="3200" b="1" dirty="0">
                <a:latin typeface="+mj-lt"/>
              </a:rPr>
              <a:t>) 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</a:rPr>
              <a:t>Sign-extension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</a:rPr>
              <a:t>Zero-extension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Increasing Bit Width</a:t>
            </a:r>
          </a:p>
        </p:txBody>
      </p:sp>
    </p:spTree>
    <p:extLst>
      <p:ext uri="{BB962C8B-B14F-4D97-AF65-F5344CB8AC3E}">
        <p14:creationId xmlns:p14="http://schemas.microsoft.com/office/powerpoint/2010/main" val="422419284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373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Sign bit copied to </a:t>
            </a:r>
            <a:r>
              <a:rPr lang="en-US" sz="3200" dirty="0" err="1">
                <a:latin typeface="+mj-lt"/>
              </a:rPr>
              <a:t>msb’s</a:t>
            </a:r>
            <a:endParaRPr lang="en-US" sz="32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Number value is same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5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representation of 3 =         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</a:t>
            </a:r>
            <a:r>
              <a:rPr lang="en-US" sz="2400" dirty="0">
                <a:latin typeface="+mj-lt"/>
              </a:rPr>
              <a:t>011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sign-extended value: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0000</a:t>
            </a:r>
            <a:r>
              <a:rPr lang="en-US" sz="2400" dirty="0">
                <a:latin typeface="+mj-lt"/>
              </a:rPr>
              <a:t>0011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representation of -5 =        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1</a:t>
            </a:r>
            <a:r>
              <a:rPr lang="en-US" sz="2400" dirty="0">
                <a:latin typeface="+mj-lt"/>
              </a:rPr>
              <a:t>011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sign-extended value: 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1111</a:t>
            </a:r>
            <a:r>
              <a:rPr lang="en-US" sz="2400" dirty="0">
                <a:latin typeface="+mj-lt"/>
              </a:rPr>
              <a:t>1011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Sign-Extension</a:t>
            </a:r>
          </a:p>
        </p:txBody>
      </p:sp>
    </p:spTree>
    <p:extLst>
      <p:ext uri="{BB962C8B-B14F-4D97-AF65-F5344CB8AC3E}">
        <p14:creationId xmlns:p14="http://schemas.microsoft.com/office/powerpoint/2010/main" val="416004485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475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Zeros copied to </a:t>
            </a:r>
            <a:r>
              <a:rPr lang="en-US" sz="3200" dirty="0" err="1">
                <a:latin typeface="+mj-lt"/>
              </a:rPr>
              <a:t>msb’s</a:t>
            </a:r>
            <a:endParaRPr lang="en-US" sz="32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Value changes for negative numbers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5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value =                                   0011 = 3</a:t>
            </a:r>
            <a:r>
              <a:rPr lang="en-US" sz="2400" baseline="-25000" dirty="0">
                <a:latin typeface="+mj-lt"/>
              </a:rPr>
              <a:t>10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zero-extended value: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0000</a:t>
            </a:r>
            <a:r>
              <a:rPr lang="en-US" sz="2400" dirty="0">
                <a:latin typeface="+mj-lt"/>
              </a:rPr>
              <a:t>0011 = 3</a:t>
            </a:r>
            <a:r>
              <a:rPr lang="en-US" sz="2400" baseline="-25000" dirty="0">
                <a:latin typeface="+mj-lt"/>
              </a:rPr>
              <a:t>10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value =                                   1011 = -5</a:t>
            </a:r>
            <a:r>
              <a:rPr lang="en-US" sz="2400" baseline="-25000" dirty="0">
                <a:latin typeface="+mj-lt"/>
              </a:rPr>
              <a:t>10</a:t>
            </a:r>
            <a:endParaRPr lang="en-US" sz="2400" dirty="0">
              <a:latin typeface="+mj-lt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zero-extended value: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0000</a:t>
            </a:r>
            <a:r>
              <a:rPr lang="en-US" sz="2400" dirty="0">
                <a:latin typeface="+mj-lt"/>
              </a:rPr>
              <a:t>1011 = 11</a:t>
            </a:r>
            <a:r>
              <a:rPr lang="en-US" sz="2400" baseline="-25000" dirty="0">
                <a:latin typeface="+mj-lt"/>
              </a:rPr>
              <a:t>10</a:t>
            </a:r>
            <a:endParaRPr lang="en-US" sz="24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Zero-Extension</a:t>
            </a:r>
          </a:p>
        </p:txBody>
      </p:sp>
    </p:spTree>
    <p:extLst>
      <p:ext uri="{BB962C8B-B14F-4D97-AF65-F5344CB8AC3E}">
        <p14:creationId xmlns:p14="http://schemas.microsoft.com/office/powerpoint/2010/main" val="195869857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2983078"/>
              </p:ext>
            </p:extLst>
          </p:nvPr>
        </p:nvGraphicFramePr>
        <p:xfrm>
          <a:off x="-152400" y="3581400"/>
          <a:ext cx="9412611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VISIO" r:id="rId8" imgW="5744386" imgH="1346412" progId="Visio.Drawing.6">
                  <p:embed/>
                </p:oleObj>
              </mc:Choice>
              <mc:Fallback>
                <p:oleObj name="VISIO" r:id="rId8" imgW="5744386" imgH="1346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3581400"/>
                        <a:ext cx="9412611" cy="220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94" name="Group 102"/>
          <p:cNvGraphicFramePr>
            <a:graphicFrameLocks noGrp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84983086"/>
              </p:ext>
            </p:extLst>
          </p:nvPr>
        </p:nvGraphicFramePr>
        <p:xfrm>
          <a:off x="1981200" y="1096961"/>
          <a:ext cx="4876800" cy="1646239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Number System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Range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Unsigned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[0, 2</a:t>
                      </a:r>
                      <a:r>
                        <a:rPr kumimoji="0" lang="en-US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Sign/Magnitude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(2</a:t>
                      </a:r>
                      <a:r>
                        <a:rPr kumimoji="0" lang="en-US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1), 2</a:t>
                      </a:r>
                      <a:r>
                        <a:rPr kumimoji="0" lang="en-US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Two’s Complement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2</a:t>
                      </a:r>
                      <a:r>
                        <a:rPr kumimoji="0" lang="en-US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78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5800" name="Text Box 10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29718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For example, 4-bit representation: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Number System Comparison</a:t>
            </a:r>
          </a:p>
        </p:txBody>
      </p:sp>
    </p:spTree>
    <p:extLst>
      <p:ext uri="{BB962C8B-B14F-4D97-AF65-F5344CB8AC3E}">
        <p14:creationId xmlns:p14="http://schemas.microsoft.com/office/powerpoint/2010/main" val="2825154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8229600" cy="4525963"/>
          </a:xfrm>
        </p:spPr>
        <p:txBody>
          <a:bodyPr/>
          <a:lstStyle/>
          <a:p>
            <a:pPr lvl="0"/>
            <a:r>
              <a:rPr lang="en-US" sz="2000" dirty="0"/>
              <a:t>Start from the fundamentals so you understand why, not just how.</a:t>
            </a:r>
          </a:p>
          <a:p>
            <a:pPr lvl="1"/>
            <a:r>
              <a:rPr lang="en-US" sz="2000" dirty="0"/>
              <a:t>What makes the system tick on the inside?</a:t>
            </a:r>
          </a:p>
          <a:p>
            <a:pPr lvl="0"/>
            <a:r>
              <a:rPr lang="en-US" sz="2000" dirty="0"/>
              <a:t>Some of you will become computer engineers.</a:t>
            </a:r>
          </a:p>
          <a:p>
            <a:pPr lvl="1"/>
            <a:r>
              <a:rPr lang="en-US" sz="2000" dirty="0"/>
              <a:t>This material is the foundation of your career.</a:t>
            </a:r>
          </a:p>
          <a:p>
            <a:r>
              <a:rPr lang="en-US" sz="2000" dirty="0"/>
              <a:t>Most of you will pursue other paths.</a:t>
            </a:r>
          </a:p>
          <a:p>
            <a:pPr lvl="1"/>
            <a:r>
              <a:rPr lang="en-US" sz="2000" dirty="0"/>
              <a:t>Digital systems are a tremendously valuable tool in your toolbox.</a:t>
            </a:r>
          </a:p>
          <a:p>
            <a:pPr lvl="1"/>
            <a:r>
              <a:rPr lang="en-US" sz="2000" dirty="0"/>
              <a:t>This course will get you to the point you can be dangerous!</a:t>
            </a:r>
          </a:p>
          <a:p>
            <a:pPr lvl="1"/>
            <a:r>
              <a:rPr lang="en-US" sz="2000" dirty="0"/>
              <a:t>Skills about managing complexity, designing nontrivial systems, debugging carry over to other fields.</a:t>
            </a:r>
          </a:p>
          <a:p>
            <a:pPr lvl="1"/>
            <a:r>
              <a:rPr lang="en-US" sz="2000" dirty="0"/>
              <a:t>Programmable microprocessors are one of humanities great ideas.</a:t>
            </a:r>
          </a:p>
          <a:p>
            <a:pPr lvl="1"/>
            <a:r>
              <a:rPr lang="en-US" sz="2000" dirty="0"/>
              <a:t>Computing has fundamentally changed the world we live in.</a:t>
            </a:r>
          </a:p>
          <a:p>
            <a:r>
              <a:rPr lang="en-US" sz="2000" dirty="0"/>
              <a:t>If you like this course, take E155 next Fall.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248447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C2AA8-86AE-6846-8438-E824A8C76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725" y="1066800"/>
            <a:ext cx="5365750" cy="4719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340351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Mondays: Labs (30%) </a:t>
            </a:r>
          </a:p>
          <a:p>
            <a:pPr lvl="1"/>
            <a:r>
              <a:rPr lang="en-US" dirty="0"/>
              <a:t>Must complete Lab 11 to pass the class</a:t>
            </a:r>
          </a:p>
          <a:p>
            <a:pPr lvl="1"/>
            <a:r>
              <a:rPr lang="en-US" dirty="0"/>
              <a:t>Digital Lab Tutoring Sat 12-2, Sun 12-6</a:t>
            </a:r>
          </a:p>
          <a:p>
            <a:pPr lvl="0"/>
            <a:r>
              <a:rPr lang="en-US" dirty="0"/>
              <a:t>Wednesdays: Problem Sets (20%)</a:t>
            </a:r>
          </a:p>
          <a:p>
            <a:pPr lvl="1"/>
            <a:r>
              <a:rPr lang="en-US" dirty="0"/>
              <a:t>TBP Tutoring Sunday 8-9, Monday 7-9 Platt</a:t>
            </a:r>
          </a:p>
          <a:p>
            <a:pPr lvl="0"/>
            <a:r>
              <a:rPr lang="en-US" dirty="0"/>
              <a:t>Midterm &amp; Final (50%)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You can have a 1-week extension on one assignment</a:t>
            </a:r>
          </a:p>
          <a:p>
            <a:pPr lvl="1"/>
            <a:r>
              <a:rPr lang="en-US" dirty="0"/>
              <a:t>Just turn it in with your assignment next week</a:t>
            </a:r>
          </a:p>
          <a:p>
            <a:r>
              <a:rPr lang="en-US" dirty="0"/>
              <a:t>Your lowest lab and problem set score will be dropped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Assignments</a:t>
            </a:r>
          </a:p>
        </p:txBody>
      </p:sp>
    </p:spTree>
    <p:extLst>
      <p:ext uri="{BB962C8B-B14F-4D97-AF65-F5344CB8AC3E}">
        <p14:creationId xmlns:p14="http://schemas.microsoft.com/office/powerpoint/2010/main" val="309927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Speak with other students, instructor, tutors AFTER you have made an effort by yourself.</a:t>
            </a:r>
          </a:p>
          <a:p>
            <a:pPr lvl="1"/>
            <a:r>
              <a:rPr lang="en-US" dirty="0"/>
              <a:t>Ask about tool issues in the lab!</a:t>
            </a:r>
          </a:p>
          <a:p>
            <a:pPr lvl="0"/>
            <a:r>
              <a:rPr lang="en-US" dirty="0"/>
              <a:t>Turn in your own work.  Not identical to others.</a:t>
            </a:r>
          </a:p>
          <a:p>
            <a:pPr lvl="1"/>
            <a:r>
              <a:rPr lang="en-US" dirty="0"/>
              <a:t>Don’t sit at adjacent computers and work in lockstep.</a:t>
            </a:r>
          </a:p>
          <a:p>
            <a:pPr lvl="1"/>
            <a:r>
              <a:rPr lang="en-US" dirty="0"/>
              <a:t>Pair programming prohibited.</a:t>
            </a:r>
          </a:p>
          <a:p>
            <a:r>
              <a:rPr lang="en-US" dirty="0"/>
              <a:t>Credit classmates with whom you discussed ideas.</a:t>
            </a:r>
          </a:p>
          <a:p>
            <a:r>
              <a:rPr lang="en-US" dirty="0"/>
              <a:t>Don’t refer to old solutions!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Collaboration Policy</a:t>
            </a:r>
          </a:p>
        </p:txBody>
      </p:sp>
    </p:spTree>
    <p:extLst>
      <p:ext uri="{BB962C8B-B14F-4D97-AF65-F5344CB8AC3E}">
        <p14:creationId xmlns:p14="http://schemas.microsoft.com/office/powerpoint/2010/main" val="376356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4419600" cy="4525963"/>
          </a:xfrm>
        </p:spPr>
        <p:txBody>
          <a:bodyPr/>
          <a:lstStyle/>
          <a:p>
            <a:pPr lvl="0"/>
            <a:r>
              <a:rPr lang="en-US" sz="2000" dirty="0"/>
              <a:t>Many students have found it enjoyable and useful</a:t>
            </a:r>
          </a:p>
          <a:p>
            <a:pPr lvl="1"/>
            <a:r>
              <a:rPr lang="en-US" sz="2000" dirty="0"/>
              <a:t>Suggest reading before class, come with questions</a:t>
            </a:r>
          </a:p>
          <a:p>
            <a:pPr lvl="1"/>
            <a:r>
              <a:rPr lang="en-US" sz="2000" dirty="0"/>
              <a:t>Reread key parts as you are doing the assignments</a:t>
            </a:r>
          </a:p>
          <a:p>
            <a:pPr lvl="0"/>
            <a:r>
              <a:rPr lang="en-US" sz="2000" dirty="0"/>
              <a:t>Not everything in the assignments is covered in lecture.</a:t>
            </a:r>
          </a:p>
          <a:p>
            <a:pPr lvl="0"/>
            <a:r>
              <a:rPr lang="en-US" sz="2000" dirty="0"/>
              <a:t>Copies available in the Eng. Lounge and Digital Lab.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Textbook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2B0C9-D928-9F45-8343-7C2458716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712" y="1189037"/>
            <a:ext cx="362681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76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17108</TotalTime>
  <Words>1746</Words>
  <Application>Microsoft Macintosh PowerPoint</Application>
  <PresentationFormat>On-screen Show (4:3)</PresentationFormat>
  <Paragraphs>484</Paragraphs>
  <Slides>49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ＭＳ Ｐゴシック</vt:lpstr>
      <vt:lpstr>Arial</vt:lpstr>
      <vt:lpstr>Arial Black</vt:lpstr>
      <vt:lpstr>Calibri</vt:lpstr>
      <vt:lpstr>Courier New</vt:lpstr>
      <vt:lpstr>Times New Roman</vt:lpstr>
      <vt:lpstr>Office Theme</vt:lpstr>
      <vt:lpstr>VISIO</vt:lpstr>
      <vt:lpstr>Lecture 0: 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108</cp:revision>
  <cp:lastPrinted>2018-01-16T16:40:17Z</cp:lastPrinted>
  <dcterms:created xsi:type="dcterms:W3CDTF">2012-08-07T04:56:47Z</dcterms:created>
  <dcterms:modified xsi:type="dcterms:W3CDTF">2019-09-16T14:55:43Z</dcterms:modified>
</cp:coreProperties>
</file>