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2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3.xml" ContentType="application/vnd.openxmlformats-officedocument.presentationml.notesSlide+xml"/>
  <Override PartName="/ppt/tags/tag115.xml" ContentType="application/vnd.openxmlformats-officedocument.presentationml.tags+xml"/>
  <Override PartName="/ppt/notesSlides/notesSlide34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0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42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3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4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5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6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7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48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49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50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5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5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6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57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5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1" r:id="rId3"/>
    <p:sldId id="363" r:id="rId4"/>
    <p:sldId id="364" r:id="rId5"/>
    <p:sldId id="419" r:id="rId6"/>
    <p:sldId id="365" r:id="rId7"/>
    <p:sldId id="366" r:id="rId8"/>
    <p:sldId id="414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415" r:id="rId25"/>
    <p:sldId id="416" r:id="rId26"/>
    <p:sldId id="417" r:id="rId27"/>
    <p:sldId id="418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420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421" r:id="rId47"/>
    <p:sldId id="399" r:id="rId48"/>
    <p:sldId id="400" r:id="rId49"/>
    <p:sldId id="401" r:id="rId50"/>
    <p:sldId id="413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3609" autoAdjust="0"/>
  </p:normalViewPr>
  <p:slideViewPr>
    <p:cSldViewPr>
      <p:cViewPr varScale="1">
        <p:scale>
          <a:sx n="122" d="100"/>
          <a:sy n="122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C5A17D-DB2B-2C43-8271-6517CDA746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18A50-2201-4946-B091-5E1BBE3CFD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9D993-C142-8D4E-8645-A25E2E5FAD9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AF0EC-0B33-FB48-97A1-CDEA33B91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773E-24C6-D74E-B71A-91078A758D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FE537-9E21-5E49-9353-E767FCA4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87D5F-7FE5-45E5-A8FB-6808BE355092}" type="slidenum">
              <a:rPr lang="en-US"/>
              <a:pPr/>
              <a:t>11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7091-273C-4757-B866-F1179922AF90}" type="slidenum">
              <a:rPr lang="en-US"/>
              <a:pPr/>
              <a:t>12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31FBF-D890-4227-94EA-B4D8E419F03F}" type="slidenum">
              <a:rPr lang="en-US"/>
              <a:pPr/>
              <a:t>13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EDE69-5253-42DB-B9B4-79D543DC169D}" type="slidenum">
              <a:rPr lang="en-US"/>
              <a:pPr/>
              <a:t>14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1DDD4-F300-491D-8CA3-50B27CA72482}" type="slidenum">
              <a:rPr lang="en-US"/>
              <a:pPr/>
              <a:t>15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AF869-D8B4-4E79-879D-680B6DFAF6DC}" type="slidenum">
              <a:rPr lang="en-US"/>
              <a:pPr/>
              <a:t>16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45B4F-6643-421D-A46C-C4ACF20FC24A}" type="slidenum">
              <a:rPr lang="en-US"/>
              <a:pPr/>
              <a:t>17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42354-CBC9-4772-AEDB-7FC95D5B9ADE}" type="slidenum">
              <a:rPr lang="en-US"/>
              <a:pPr/>
              <a:t>18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547C0-C3CD-4BAB-991D-80CB59DF265B}" type="slidenum">
              <a:rPr lang="en-US"/>
              <a:pPr/>
              <a:t>19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D624-DFAA-424B-A44F-0FA33AA0FFA8}" type="slidenum">
              <a:rPr lang="en-US"/>
              <a:pPr/>
              <a:t>20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698C1-AA24-4069-A84B-28DB67054A50}" type="slidenum">
              <a:rPr lang="en-US"/>
              <a:pPr/>
              <a:t>3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8EFA4-336A-4508-B907-322DAF99DE65}" type="slidenum">
              <a:rPr lang="en-US"/>
              <a:pPr/>
              <a:t>21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B15BA-A5AF-4666-A137-2A7BEE79A6FB}" type="slidenum">
              <a:rPr lang="en-US"/>
              <a:pPr/>
              <a:t>22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23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24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25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26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04D40-61B8-477E-AD67-F4EC390E63F1}" type="slidenum">
              <a:rPr lang="en-US"/>
              <a:pPr/>
              <a:t>27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65AA2-43F8-419C-ACF8-30CBBDD5BED0}" type="slidenum">
              <a:rPr lang="en-US"/>
              <a:pPr/>
              <a:t>28</a:t>
            </a:fld>
            <a:endParaRPr lang="en-U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0B0DC-77DF-415F-9F94-F6F4156B4EA3}" type="slidenum">
              <a:rPr lang="en-US"/>
              <a:pPr/>
              <a:t>29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E2DCB-4571-46A1-956F-95662E1595FE}" type="slidenum">
              <a:rPr lang="en-US"/>
              <a:pPr/>
              <a:t>30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430A-35D5-42FF-B152-2B38F4D2F3B0}" type="slidenum">
              <a:rPr lang="en-US"/>
              <a:pPr/>
              <a:t>4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CCFAA-1860-41F7-A390-23FA2CED6278}" type="slidenum">
              <a:rPr lang="en-US"/>
              <a:pPr/>
              <a:t>31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59647-4F11-467F-A331-45397E999E40}" type="slidenum">
              <a:rPr lang="en-US"/>
              <a:pPr/>
              <a:t>32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24EB4-DDA1-4BEE-AA58-0486B74B0B4D}" type="slidenum">
              <a:rPr lang="en-US"/>
              <a:pPr/>
              <a:t>33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704E-457B-42BF-918B-1C2936EBD3B4}" type="slidenum">
              <a:rPr lang="en-US"/>
              <a:pPr/>
              <a:t>34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4704E-457B-42BF-918B-1C2936EBD3B4}" type="slidenum">
              <a:rPr lang="en-US"/>
              <a:pPr/>
              <a:t>35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1A4EE-73C6-44A2-A5E9-C6FCE9A148AE}" type="slidenum">
              <a:rPr lang="en-US"/>
              <a:pPr/>
              <a:t>36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3023-23D1-4250-9895-2A09B20FA834}" type="slidenum">
              <a:rPr lang="en-US"/>
              <a:pPr/>
              <a:t>37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E7F7B-9493-4050-BFFB-27CFAD59287F}" type="slidenum">
              <a:rPr lang="en-US"/>
              <a:pPr/>
              <a:t>38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D2065-F47C-4D77-807C-83D8BB6B42FD}" type="slidenum">
              <a:rPr lang="en-US"/>
              <a:pPr/>
              <a:t>39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20B28-2A55-4754-B819-C0D12CB8782D}" type="slidenum">
              <a:rPr lang="en-US"/>
              <a:pPr/>
              <a:t>40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6430A-35D5-42FF-B152-2B38F4D2F3B0}" type="slidenum">
              <a:rPr lang="en-US"/>
              <a:pPr/>
              <a:t>5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25FD0-999E-443D-8858-1F9C8BC53C9A}" type="slidenum">
              <a:rPr lang="en-US"/>
              <a:pPr/>
              <a:t>41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3DE47-6ADE-4CC8-8D4C-F2046C047A3C}" type="slidenum">
              <a:rPr lang="en-US"/>
              <a:pPr/>
              <a:t>42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AAE14-0550-46DC-B297-AB0455709856}" type="slidenum">
              <a:rPr lang="en-US"/>
              <a:pPr/>
              <a:t>43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21DFA-67F7-45E6-B6E7-7B8C1EF0267E}" type="slidenum">
              <a:rPr lang="en-US"/>
              <a:pPr/>
              <a:t>44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6ED2-D093-44C3-956E-327CEAA9EF24}" type="slidenum">
              <a:rPr lang="en-US"/>
              <a:pPr/>
              <a:t>45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76ED2-D093-44C3-956E-327CEAA9EF24}" type="slidenum">
              <a:rPr lang="en-US"/>
              <a:pPr/>
              <a:t>46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2A046-B1C6-4E51-84E8-31C17C1425D4}" type="slidenum">
              <a:rPr lang="en-US"/>
              <a:pPr/>
              <a:t>47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59D57-0100-4082-A151-1D6514E46006}" type="slidenum">
              <a:rPr lang="en-US"/>
              <a:pPr/>
              <a:t>48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49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BBD8D-5805-4D73-BD92-61D2768ECA7A}" type="slidenum">
              <a:rPr lang="en-US"/>
              <a:pPr/>
              <a:t>50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17B21-DE23-49F8-9F81-B49F5D0F4A4E}" type="slidenum">
              <a:rPr lang="en-US"/>
              <a:pPr/>
              <a:t>6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A5738-752E-4EE2-B881-07E573FC4461}" type="slidenum">
              <a:rPr lang="en-US"/>
              <a:pPr/>
              <a:t>51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F177F-227E-40BB-B535-4FC8FE4C0B40}" type="slidenum">
              <a:rPr lang="en-US"/>
              <a:pPr/>
              <a:t>52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1B4EC-5E73-4E12-BB7E-8CC6037318BB}" type="slidenum">
              <a:rPr lang="en-US"/>
              <a:pPr/>
              <a:t>53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057D3-4D81-4693-B03B-C9FC3C7C9AC7}" type="slidenum">
              <a:rPr lang="en-US"/>
              <a:pPr/>
              <a:t>54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E92F6-DC1F-4224-8175-473390ED3B87}" type="slidenum">
              <a:rPr lang="en-US"/>
              <a:pPr/>
              <a:t>55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9EB63-ADF0-44B8-A43E-CCFE1FD16D5D}" type="slidenum">
              <a:rPr lang="en-US"/>
              <a:pPr/>
              <a:t>56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4D08D-CC22-4B6C-A876-AB23B632DB03}" type="slidenum">
              <a:rPr lang="en-US"/>
              <a:pPr/>
              <a:t>57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CC81-449C-445C-85F2-DA402502BE41}" type="slidenum">
              <a:rPr lang="en-US"/>
              <a:pPr/>
              <a:t>58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11AF2-C03F-43BF-9687-E6C2C87CA51D}" type="slidenum">
              <a:rPr lang="en-US"/>
              <a:pPr/>
              <a:t>59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2C90-415D-4F6A-A711-8658D1B49D82}" type="slidenum">
              <a:rPr lang="en-US"/>
              <a:pPr/>
              <a:t>60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5630-84D0-4BFD-9099-7C0B5668D29A}" type="slidenum">
              <a:rPr lang="en-US"/>
              <a:pPr/>
              <a:t>7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A5630-84D0-4BFD-9099-7C0B5668D29A}" type="slidenum">
              <a:rPr lang="en-US"/>
              <a:pPr/>
              <a:t>8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1DA1A-5CFF-4F10-8FD1-81BACB967AD4}" type="slidenum">
              <a:rPr lang="en-US"/>
              <a:pPr/>
              <a:t>9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7676E-B0BB-46AB-8E1E-3F0297F87583}" type="slidenum">
              <a:rPr lang="en-US"/>
              <a:pPr/>
              <a:t>10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4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4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tags" Target="../tags/tag27.xml"/><Relationship Id="rId11" Type="http://schemas.openxmlformats.org/officeDocument/2006/relationships/image" Target="../media/image7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5.xml"/><Relationship Id="rId9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tags" Target="../tags/tag50.xml"/><Relationship Id="rId11" Type="http://schemas.openxmlformats.org/officeDocument/2006/relationships/image" Target="../media/image11.emf"/><Relationship Id="rId5" Type="http://schemas.openxmlformats.org/officeDocument/2006/relationships/tags" Target="../tags/tag49.xml"/><Relationship Id="rId10" Type="http://schemas.openxmlformats.org/officeDocument/2006/relationships/oleObject" Target="../embeddings/oleObject3.bin"/><Relationship Id="rId4" Type="http://schemas.openxmlformats.org/officeDocument/2006/relationships/tags" Target="../tags/tag48.xml"/><Relationship Id="rId9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.v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12.wmf"/><Relationship Id="rId4" Type="http://schemas.openxmlformats.org/officeDocument/2006/relationships/tags" Target="../tags/tag65.xml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.v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13.wmf"/><Relationship Id="rId4" Type="http://schemas.openxmlformats.org/officeDocument/2006/relationships/tags" Target="../tags/tag70.xml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77.xml"/><Relationship Id="rId7" Type="http://schemas.openxmlformats.org/officeDocument/2006/relationships/oleObject" Target="../embeddings/oleObject6.bin"/><Relationship Id="rId2" Type="http://schemas.openxmlformats.org/officeDocument/2006/relationships/tags" Target="../tags/tag76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80.xml"/><Relationship Id="rId7" Type="http://schemas.openxmlformats.org/officeDocument/2006/relationships/oleObject" Target="../embeddings/oleObject7.bin"/><Relationship Id="rId2" Type="http://schemas.openxmlformats.org/officeDocument/2006/relationships/tags" Target="../tags/tag79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83.xml"/><Relationship Id="rId7" Type="http://schemas.openxmlformats.org/officeDocument/2006/relationships/oleObject" Target="../embeddings/oleObject8.bin"/><Relationship Id="rId2" Type="http://schemas.openxmlformats.org/officeDocument/2006/relationships/tags" Target="../tags/tag82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86.xml"/><Relationship Id="rId7" Type="http://schemas.openxmlformats.org/officeDocument/2006/relationships/oleObject" Target="../embeddings/oleObject9.bin"/><Relationship Id="rId2" Type="http://schemas.openxmlformats.org/officeDocument/2006/relationships/tags" Target="../tags/tag85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8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88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01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05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19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113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21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30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36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35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139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38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4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41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notesSlide" Target="../notesSlides/notesSlide48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6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66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4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.xml"/><Relationship Id="rId7" Type="http://schemas.openxmlformats.org/officeDocument/2006/relationships/oleObject" Target="../embeddings/oleObject1.bin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notesSlide" Target="../notesSlides/notesSlide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/>
              <a:t>Digital Design and Computer Architecture</a:t>
            </a:r>
            <a:r>
              <a:rPr lang="en-US" sz="2600" b="1" dirty="0"/>
              <a:t>: ARM® Edition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Sarah L. Harris and David Money Harris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9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9622" name="Object 6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6466759"/>
              </p:ext>
            </p:extLst>
          </p:nvPr>
        </p:nvGraphicFramePr>
        <p:xfrm>
          <a:off x="2590800" y="3683000"/>
          <a:ext cx="47244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73" name="VISIO" r:id="rId10" imgW="2545385" imgH="1374038" progId="Visio.Drawing.6">
                  <p:embed/>
                </p:oleObj>
              </mc:Choice>
              <mc:Fallback>
                <p:oleObj name="VISIO" r:id="rId10" imgW="2545385" imgH="137403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83000"/>
                        <a:ext cx="47244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HDL Synthesis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logic a,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logic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084181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22457415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4953000"/>
          </a:xfrm>
        </p:spPr>
        <p:txBody>
          <a:bodyPr/>
          <a:lstStyle/>
          <a:p>
            <a:r>
              <a:rPr lang="en-US" dirty="0"/>
              <a:t>Case sensitive</a:t>
            </a:r>
          </a:p>
          <a:p>
            <a:pPr lvl="1"/>
            <a:r>
              <a:rPr lang="en-US" sz="2400" b="1" dirty="0">
                <a:latin typeface="+mj-lt"/>
              </a:rPr>
              <a:t>Example: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en-US" sz="2400" dirty="0">
                <a:latin typeface="Courier New" pitchFamily="49" charset="0"/>
              </a:rPr>
              <a:t>reset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</a:rPr>
              <a:t>Reset</a:t>
            </a:r>
            <a:r>
              <a:rPr lang="en-US" sz="2400" dirty="0"/>
              <a:t> are not the same signal.</a:t>
            </a:r>
          </a:p>
          <a:p>
            <a:r>
              <a:rPr lang="en-US" dirty="0"/>
              <a:t>No names that start with numbers </a:t>
            </a:r>
          </a:p>
          <a:p>
            <a:pPr lvl="1"/>
            <a:r>
              <a:rPr lang="en-US" sz="2400" b="1" dirty="0"/>
              <a:t>Example: </a:t>
            </a:r>
            <a:r>
              <a:rPr lang="en-US" sz="2400" dirty="0">
                <a:latin typeface="Courier New" pitchFamily="49" charset="0"/>
              </a:rPr>
              <a:t>2mux</a:t>
            </a:r>
            <a:r>
              <a:rPr lang="en-US" sz="2400" dirty="0"/>
              <a:t> is an invalid name</a:t>
            </a:r>
          </a:p>
          <a:p>
            <a:r>
              <a:rPr lang="en-US" dirty="0"/>
              <a:t>Whitespace ignored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// single line comment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/* multiline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comment */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Syntax</a:t>
            </a:r>
          </a:p>
        </p:txBody>
      </p:sp>
    </p:spTree>
    <p:extLst>
      <p:ext uri="{BB962C8B-B14F-4D97-AF65-F5344CB8AC3E}">
        <p14:creationId xmlns:p14="http://schemas.microsoft.com/office/powerpoint/2010/main" val="163782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064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14400"/>
            <a:ext cx="8458200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700" dirty="0">
                <a:latin typeface="Courier New" pitchFamily="49" charset="0"/>
              </a:rPr>
              <a:t>module and3(input  logic a, b, c,</a:t>
            </a:r>
          </a:p>
          <a:p>
            <a:r>
              <a:rPr lang="en-US" sz="1700" dirty="0">
                <a:latin typeface="Courier New" pitchFamily="49" charset="0"/>
              </a:rPr>
              <a:t>            output logic y);</a:t>
            </a:r>
          </a:p>
          <a:p>
            <a:r>
              <a:rPr lang="en-US" sz="1700" dirty="0">
                <a:latin typeface="Courier New" pitchFamily="49" charset="0"/>
              </a:rPr>
              <a:t>  assign y = a &amp; b &amp; c;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(input  logic a,</a:t>
            </a:r>
          </a:p>
          <a:p>
            <a:r>
              <a:rPr lang="en-US" sz="1700" dirty="0">
                <a:latin typeface="Courier New" pitchFamily="49" charset="0"/>
              </a:rPr>
              <a:t>           output logic y);</a:t>
            </a:r>
          </a:p>
          <a:p>
            <a:r>
              <a:rPr lang="en-US" sz="1700" dirty="0">
                <a:latin typeface="Courier New" pitchFamily="49" charset="0"/>
              </a:rPr>
              <a:t>  assign y = ~a;</a:t>
            </a: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module nand3(input  logic a, b, c</a:t>
            </a:r>
          </a:p>
          <a:p>
            <a:r>
              <a:rPr lang="en-US" sz="1700" dirty="0">
                <a:latin typeface="Courier New" pitchFamily="49" charset="0"/>
              </a:rPr>
              <a:t>             output logic y);</a:t>
            </a:r>
          </a:p>
          <a:p>
            <a:r>
              <a:rPr lang="en-US" sz="1700" dirty="0">
                <a:latin typeface="Courier New" pitchFamily="49" charset="0"/>
              </a:rPr>
              <a:t>  logic n1;                 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internal signal</a:t>
            </a: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and3 </a:t>
            </a:r>
            <a:r>
              <a:rPr lang="en-US" sz="1700" dirty="0" err="1">
                <a:latin typeface="Courier New" pitchFamily="49" charset="0"/>
              </a:rPr>
              <a:t>andgate</a:t>
            </a:r>
            <a:r>
              <a:rPr lang="en-US" sz="1700" dirty="0">
                <a:latin typeface="Courier New" pitchFamily="49" charset="0"/>
              </a:rPr>
              <a:t>(a, b, c, n1);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instance of and3</a:t>
            </a:r>
          </a:p>
          <a:p>
            <a:r>
              <a:rPr lang="en-US" sz="17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inv</a:t>
            </a:r>
            <a:r>
              <a:rPr lang="en-US" sz="1700" dirty="0">
                <a:latin typeface="Courier New" pitchFamily="49" charset="0"/>
              </a:rPr>
              <a:t>  inverter(n1, y);      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instance of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inv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Structural Modeling - Hierarchy</a:t>
            </a:r>
          </a:p>
        </p:txBody>
      </p:sp>
    </p:spTree>
    <p:extLst>
      <p:ext uri="{BB962C8B-B14F-4D97-AF65-F5344CB8AC3E}">
        <p14:creationId xmlns:p14="http://schemas.microsoft.com/office/powerpoint/2010/main" val="19293397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1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logic [3:0]  a, b,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</a:t>
            </a:r>
            <a:r>
              <a:rPr lang="en-US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/* Five different two-input logic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gates acting on 4 bit busses */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US" sz="2400" dirty="0">
                <a:cs typeface="Arial" charset="0"/>
              </a:rPr>
              <a:t>          single line comment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/*…*/</a:t>
            </a:r>
            <a:r>
              <a:rPr lang="en-US" sz="2400" dirty="0">
                <a:cs typeface="Arial" charset="0"/>
              </a:rPr>
              <a:t>    multiline comment </a:t>
            </a:r>
          </a:p>
        </p:txBody>
      </p:sp>
      <p:pic>
        <p:nvPicPr>
          <p:cNvPr id="88166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200400" cy="24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Bitwise Operators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20060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4177371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26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19212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and8(input  logic [7:0] a,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logic      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&amp;a;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&amp;a is much easier to write than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assign y = a[7] &amp; a[6] &amp; a[5] &amp; a[4] &amp;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//            a[3] &amp; a[2] &amp; a[1] &amp; a[0];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pic>
        <p:nvPicPr>
          <p:cNvPr id="88269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5814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Reduction Operators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344486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863025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34432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371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mux2(input  </a:t>
            </a:r>
            <a:r>
              <a:rPr lang="en-US" sz="1800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input  </a:t>
            </a:r>
            <a:r>
              <a:rPr lang="en-US" sz="1800" dirty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>
                <a:latin typeface="Courier New" pitchFamily="49" charset="0"/>
              </a:rPr>
              <a:t>       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output </a:t>
            </a:r>
            <a:r>
              <a:rPr lang="en-US" sz="1800" dirty="0">
                <a:latin typeface="Courier New" pitchFamily="49" charset="0"/>
                <a:cs typeface="Arial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? :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      </a:t>
            </a:r>
            <a:r>
              <a:rPr lang="en-US" sz="2400" dirty="0">
                <a:latin typeface="Arial" charset="0"/>
              </a:rPr>
              <a:t>is also called a </a:t>
            </a:r>
            <a:r>
              <a:rPr lang="en-US" sz="2400" i="1" dirty="0">
                <a:latin typeface="Arial" charset="0"/>
              </a:rPr>
              <a:t>ternary operator</a:t>
            </a:r>
            <a:r>
              <a:rPr lang="en-US" sz="2400" dirty="0">
                <a:latin typeface="Arial" charset="0"/>
              </a:rPr>
              <a:t> because it  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            operates on 3 inputs: </a:t>
            </a:r>
            <a:r>
              <a:rPr lang="en-US" sz="2400" dirty="0">
                <a:latin typeface="Courier New" pitchFamily="49" charset="0"/>
              </a:rPr>
              <a:t>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>
                <a:latin typeface="Courier New" pitchFamily="49" charset="0"/>
              </a:rPr>
              <a:t>d1</a:t>
            </a:r>
            <a:r>
              <a:rPr lang="en-US" sz="2400" dirty="0">
                <a:latin typeface="Arial" charset="0"/>
              </a:rPr>
              <a:t>, and </a:t>
            </a:r>
            <a:r>
              <a:rPr lang="en-US" sz="2400" dirty="0">
                <a:latin typeface="Courier New" pitchFamily="49" charset="0"/>
              </a:rPr>
              <a:t>d0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pic>
        <p:nvPicPr>
          <p:cNvPr id="88371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01" y="3124200"/>
            <a:ext cx="39872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Conditional Assignment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26156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838200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01119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4740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533400" y="13414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fulladder</a:t>
            </a:r>
            <a:r>
              <a:rPr lang="en-US" sz="1800" dirty="0">
                <a:latin typeface="Courier New" pitchFamily="49" charset="0"/>
              </a:rPr>
              <a:t>(input  logic a, b,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           output logic s,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logic p, g;   // internal nodes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p = a ^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g = a &amp; b;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s = p ^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</a:t>
            </a:r>
            <a:r>
              <a:rPr lang="en-US" sz="1800" dirty="0" err="1">
                <a:latin typeface="Courier New" pitchFamily="49" charset="0"/>
              </a:rPr>
              <a:t>cout</a:t>
            </a:r>
            <a:r>
              <a:rPr lang="en-US" sz="1800" dirty="0">
                <a:latin typeface="Courier New" pitchFamily="49" charset="0"/>
              </a:rPr>
              <a:t> = g | (p &amp; </a:t>
            </a:r>
            <a:r>
              <a:rPr lang="en-US" sz="1800" dirty="0" err="1">
                <a:latin typeface="Courier New" pitchFamily="49" charset="0"/>
              </a:rPr>
              <a:t>cin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847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4742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52465122"/>
              </p:ext>
            </p:extLst>
          </p:nvPr>
        </p:nvGraphicFramePr>
        <p:xfrm>
          <a:off x="4343400" y="3733801"/>
          <a:ext cx="467892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9" name="VISIO" r:id="rId10" imgW="3604320" imgH="1526040" progId="Visio.Drawing.6">
                  <p:embed/>
                </p:oleObj>
              </mc:Choice>
              <mc:Fallback>
                <p:oleObj name="VISIO" r:id="rId10" imgW="3604320" imgH="1526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1"/>
                        <a:ext cx="4678924" cy="198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Internal Variables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863025"/>
            <a:ext cx="297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10200" y="3072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5727649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5813" name="Group 53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51709"/>
              </p:ext>
            </p:extLst>
          </p:nvPr>
        </p:nvGraphicFramePr>
        <p:xfrm>
          <a:off x="2819400" y="1088898"/>
          <a:ext cx="4876800" cy="4684717"/>
        </p:xfrm>
        <a:graphic>
          <a:graphicData uri="http://schemas.openxmlformats.org/drawingml/2006/table">
            <a:tbl>
              <a:tblPr/>
              <a:tblGrid>
                <a:gridCol w="206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~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*, /,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mult, div, mod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+,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add,sub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&lt;&lt;, 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&lt;&lt;&lt;, &gt;&gt;&gt;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arithmetic 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&lt;, &lt;=, &gt;, &gt;=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comparison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==, !=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equal, not equal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&amp;, ~&amp;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AND, NAND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^, ~^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XOR, XNOR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|, ~|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OR, 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?: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ternary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857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5811" name="Text Box 5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3131" y="10668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Highest</a:t>
            </a:r>
          </a:p>
        </p:txBody>
      </p:sp>
      <p:sp>
        <p:nvSpPr>
          <p:cNvPr id="885812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5345668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Lowest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Precedence</a:t>
            </a:r>
          </a:p>
        </p:txBody>
      </p:sp>
    </p:spTree>
    <p:extLst>
      <p:ext uri="{BB962C8B-B14F-4D97-AF65-F5344CB8AC3E}">
        <p14:creationId xmlns:p14="http://schemas.microsoft.com/office/powerpoint/2010/main" val="37431877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838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6868" name="Group 84"/>
          <p:cNvGraphicFramePr>
            <a:graphicFrameLocks noGrp="1"/>
          </p:cNvGraphicFramePr>
          <p:nvPr>
            <p:ph type="tbl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7011839"/>
              </p:ext>
            </p:extLst>
          </p:nvPr>
        </p:nvGraphicFramePr>
        <p:xfrm>
          <a:off x="990600" y="2209800"/>
          <a:ext cx="7162800" cy="362807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# Bits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Stored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unsized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b1010_1011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Courier New" pitchFamily="49" charset="0"/>
                        </a:rPr>
                        <a:t>'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hexadecimal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00…0101010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867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6860" name="Rectangle 7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914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Format: </a:t>
            </a:r>
            <a:r>
              <a:rPr lang="en-US" sz="2600" b="1" dirty="0" err="1">
                <a:solidFill>
                  <a:srgbClr val="0070C0"/>
                </a:solidFill>
                <a:latin typeface="+mj-lt"/>
                <a:cs typeface="Arial" charset="0"/>
              </a:rPr>
              <a:t>N</a:t>
            </a:r>
            <a:r>
              <a:rPr lang="en-US" sz="2600" b="1" dirty="0" err="1">
                <a:solidFill>
                  <a:srgbClr val="0070C0"/>
                </a:solidFill>
                <a:latin typeface="+mj-lt"/>
                <a:cs typeface="Courier New" pitchFamily="49" charset="0"/>
              </a:rPr>
              <a:t>'Bvalue</a:t>
            </a:r>
            <a:endParaRPr lang="en-US" sz="2600" b="1" dirty="0">
              <a:solidFill>
                <a:srgbClr val="0070C0"/>
              </a:solidFill>
              <a:latin typeface="+mj-lt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000" dirty="0">
                <a:latin typeface="+mj-lt"/>
                <a:cs typeface="Courier New" pitchFamily="49" charset="0"/>
              </a:rPr>
              <a:t> = number of bits,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B</a:t>
            </a:r>
            <a:r>
              <a:rPr lang="en-US" sz="2000" dirty="0">
                <a:latin typeface="+mj-lt"/>
                <a:cs typeface="Courier New" pitchFamily="49" charset="0"/>
              </a:rPr>
              <a:t> = base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+mj-lt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N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'B</a:t>
            </a:r>
            <a:r>
              <a:rPr lang="en-US" sz="2000" dirty="0">
                <a:latin typeface="+mj-lt"/>
                <a:cs typeface="Courier New" pitchFamily="49" charset="0"/>
              </a:rPr>
              <a:t> is optional but recommended (default is decimal)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11023580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78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assign y = {a[2:1], {3{b[0]}}, a[0], 6</a:t>
            </a:r>
            <a:r>
              <a:rPr lang="en-US" b="1" dirty="0">
                <a:latin typeface="Times New Roman" pitchFamily="18" charset="0"/>
                <a:cs typeface="Courier New" pitchFamily="49" charset="0"/>
              </a:rPr>
              <a:t>'</a:t>
            </a:r>
            <a:r>
              <a:rPr lang="en-US" sz="1800" dirty="0">
                <a:latin typeface="Courier New" pitchFamily="49" charset="0"/>
                <a:cs typeface="Arial" charset="0"/>
              </a:rPr>
              <a:t>b100_010};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b="1" dirty="0">
                <a:latin typeface="Courier New" pitchFamily="49" charset="0"/>
                <a:cs typeface="Arial" charset="0"/>
              </a:rPr>
              <a:t>// if y is a 12-bit signal, the above statement produces: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y = a[2] a[1] b[0] b[0] b[0] a[0] 1 0 0 0 1 0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underscores (_) are used for formatting only to make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// </a:t>
            </a:r>
            <a:r>
              <a:rPr lang="en-US" sz="1800" dirty="0">
                <a:latin typeface="Courier New" pitchFamily="49" charset="0"/>
                <a:cs typeface="Arial" charset="0"/>
              </a:rPr>
              <a:t>it easier to read.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SystemVerilog</a:t>
            </a:r>
            <a:r>
              <a:rPr lang="en-US" sz="1800" dirty="0">
                <a:latin typeface="Courier New" pitchFamily="49" charset="0"/>
                <a:cs typeface="Arial" charset="0"/>
              </a:rPr>
              <a:t> ignores them.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Bit Manipulations: Example 1</a:t>
            </a:r>
          </a:p>
        </p:txBody>
      </p:sp>
    </p:spTree>
    <p:extLst>
      <p:ext uri="{BB962C8B-B14F-4D97-AF65-F5344CB8AC3E}">
        <p14:creationId xmlns:p14="http://schemas.microsoft.com/office/powerpoint/2010/main" val="7420848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4 :: Topics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Combinational Logic</a:t>
            </a:r>
            <a:endParaRPr lang="en-US" dirty="0"/>
          </a:p>
          <a:p>
            <a:r>
              <a:rPr lang="en-US" b="1" dirty="0"/>
              <a:t>Structural Modeling</a:t>
            </a:r>
            <a:endParaRPr lang="en-US" dirty="0"/>
          </a:p>
          <a:p>
            <a:r>
              <a:rPr lang="en-US" b="1" dirty="0"/>
              <a:t>Sequential Logic</a:t>
            </a:r>
            <a:endParaRPr lang="en-US" dirty="0"/>
          </a:p>
          <a:p>
            <a:r>
              <a:rPr lang="en-US" b="1" dirty="0"/>
              <a:t>More Combinational Logic</a:t>
            </a:r>
            <a:endParaRPr lang="en-US" dirty="0"/>
          </a:p>
          <a:p>
            <a:r>
              <a:rPr lang="en-US" b="1" dirty="0"/>
              <a:t>Finite State Machines</a:t>
            </a:r>
            <a:endParaRPr lang="en-US" dirty="0"/>
          </a:p>
          <a:p>
            <a:r>
              <a:rPr lang="en-US" b="1" dirty="0"/>
              <a:t>Parameterized Modules</a:t>
            </a:r>
            <a:endParaRPr lang="en-US" dirty="0"/>
          </a:p>
          <a:p>
            <a:r>
              <a:rPr lang="en-US" b="1" dirty="0" err="1"/>
              <a:t>Testbenches</a:t>
            </a:r>
            <a:endParaRPr lang="en-US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2999"/>
            <a:ext cx="1704173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888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457200" y="976313"/>
            <a:ext cx="76962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mux2_8(input  logic [7:0] d0, d1,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input  logic       s,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output logic [7:0] y);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lsbmux</a:t>
            </a:r>
            <a:r>
              <a:rPr lang="en-US" sz="1600" dirty="0">
                <a:latin typeface="Courier New" pitchFamily="49" charset="0"/>
              </a:rPr>
              <a:t>(d0[3:0], d1[3:0], s, y[3:0]);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mux2 </a:t>
            </a:r>
            <a:r>
              <a:rPr lang="en-US" sz="1600" dirty="0" err="1">
                <a:latin typeface="Courier New" pitchFamily="49" charset="0"/>
              </a:rPr>
              <a:t>msbmux</a:t>
            </a:r>
            <a:r>
              <a:rPr lang="en-US" sz="1600" dirty="0">
                <a:latin typeface="Courier New" pitchFamily="49" charset="0"/>
              </a:rPr>
              <a:t>(d0[7:4], d1[7:4], s, y[7:4]);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graphicFrame>
        <p:nvGraphicFramePr>
          <p:cNvPr id="8888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39405215"/>
              </p:ext>
            </p:extLst>
          </p:nvPr>
        </p:nvGraphicFramePr>
        <p:xfrm>
          <a:off x="4778375" y="2859087"/>
          <a:ext cx="4137025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22" name="VISIO" r:id="rId9" imgW="2332800" imgH="1695600" progId="Visio.Drawing.6">
                  <p:embed/>
                </p:oleObj>
              </mc:Choice>
              <mc:Fallback>
                <p:oleObj name="VISIO" r:id="rId9" imgW="2332800" imgH="1695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2859087"/>
                        <a:ext cx="4137025" cy="30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Bit Manipulations: Example 2</a:t>
            </a: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83820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21336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4394838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89863" name="Object 7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1309837"/>
              </p:ext>
            </p:extLst>
          </p:nvPr>
        </p:nvGraphicFramePr>
        <p:xfrm>
          <a:off x="2057400" y="4290646"/>
          <a:ext cx="5638800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7" name="VISIO" r:id="rId9" imgW="2332800" imgH="576360" progId="Visio.Drawing.6">
                  <p:embed/>
                </p:oleObj>
              </mc:Choice>
              <mc:Fallback>
                <p:oleObj name="VISIO" r:id="rId9" imgW="2332800" imgH="576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90646"/>
                        <a:ext cx="5638800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tristate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 </a:t>
            </a:r>
            <a:r>
              <a:rPr lang="en-US" dirty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input  </a:t>
            </a:r>
            <a:r>
              <a:rPr lang="en-US" dirty="0">
                <a:latin typeface="Courier New" pitchFamily="49" charset="0"/>
              </a:rPr>
              <a:t>logic</a:t>
            </a:r>
            <a:r>
              <a:rPr lang="en-US" sz="1800" dirty="0">
                <a:latin typeface="Courier New" pitchFamily="49" charset="0"/>
                <a:cs typeface="Arial" charset="0"/>
              </a:rPr>
              <a:t>       en,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output </a:t>
            </a:r>
            <a:r>
              <a:rPr lang="en-US" dirty="0">
                <a:latin typeface="Courier New" pitchFamily="49" charset="0"/>
              </a:rPr>
              <a:t>tri   </a:t>
            </a:r>
            <a:r>
              <a:rPr lang="en-US" sz="1800" dirty="0">
                <a:latin typeface="Courier New" pitchFamily="49" charset="0"/>
                <a:cs typeface="Arial" charset="0"/>
              </a:rPr>
              <a:t>[3:0]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assign y = en ? a : 4'bz;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Z: Floating Output</a:t>
            </a: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5200" y="3776554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42603849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08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92015" y="9144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pic>
        <p:nvPicPr>
          <p:cNvPr id="8908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001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</p:spTree>
    <p:extLst>
      <p:ext uri="{BB962C8B-B14F-4D97-AF65-F5344CB8AC3E}">
        <p14:creationId xmlns:p14="http://schemas.microsoft.com/office/powerpoint/2010/main" val="27659247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533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43268950"/>
              </p:ext>
            </p:extLst>
          </p:nvPr>
        </p:nvGraphicFramePr>
        <p:xfrm>
          <a:off x="5638800" y="1232694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0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32694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</p:spTree>
    <p:extLst>
      <p:ext uri="{BB962C8B-B14F-4D97-AF65-F5344CB8AC3E}">
        <p14:creationId xmlns:p14="http://schemas.microsoft.com/office/powerpoint/2010/main" val="427193299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838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533400" y="12192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assign #1 {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, bb,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cb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12549094"/>
              </p:ext>
            </p:extLst>
          </p:nvPr>
        </p:nvGraphicFramePr>
        <p:xfrm>
          <a:off x="5373688" y="1246188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6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1246188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364288" y="990600"/>
            <a:ext cx="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135688" y="1143000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38802" y="83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67457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#2 n2 = a </a:t>
            </a:r>
            <a:r>
              <a:rPr lang="en-US" sz="1600" dirty="0">
                <a:latin typeface="Courier New" pitchFamily="49" charset="0"/>
              </a:rPr>
              <a:t>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#2 n3 = a </a:t>
            </a:r>
            <a:r>
              <a:rPr lang="en-US" sz="1600" dirty="0">
                <a:latin typeface="Courier New" pitchFamily="49" charset="0"/>
              </a:rPr>
              <a:t>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71956896"/>
              </p:ext>
            </p:extLst>
          </p:nvPr>
        </p:nvGraphicFramePr>
        <p:xfrm>
          <a:off x="5602288" y="1398588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0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1398588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45288" y="1143000"/>
            <a:ext cx="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364288" y="12954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3602" y="99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446169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assign #2 n1 =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ab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&amp; bb &amp;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cb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#4 y = n1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40630950"/>
              </p:ext>
            </p:extLst>
          </p:nvPr>
        </p:nvGraphicFramePr>
        <p:xfrm>
          <a:off x="5602288" y="1295400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2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8" y="1295400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73888" y="2297112"/>
            <a:ext cx="0" cy="125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592888" y="326128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72202" y="2956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160626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181100"/>
            <a:ext cx="464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example(input  logic a, b, c,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output logic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, n1, n2, n3;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#1 {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, bb,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} =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~{a, b, c};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n1 = </a:t>
            </a:r>
            <a:r>
              <a:rPr lang="en-US" sz="1600" dirty="0" err="1">
                <a:latin typeface="Courier New" pitchFamily="49" charset="0"/>
              </a:rPr>
              <a:t>ab</a:t>
            </a:r>
            <a:r>
              <a:rPr lang="en-US" sz="1600" dirty="0">
                <a:latin typeface="Courier New" pitchFamily="49" charset="0"/>
              </a:rPr>
              <a:t>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n2 = a &amp; bb &amp; </a:t>
            </a:r>
            <a:r>
              <a:rPr lang="en-US" sz="1600" dirty="0" err="1">
                <a:latin typeface="Courier New" pitchFamily="49" charset="0"/>
              </a:rPr>
              <a:t>cb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assign #2 n3 = a &amp; bb &amp; c;</a:t>
            </a:r>
          </a:p>
          <a:p>
            <a:pPr>
              <a:buFontTx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  assign #4 y = n1</a:t>
            </a:r>
            <a:r>
              <a:rPr lang="en-US" sz="1600" dirty="0">
                <a:latin typeface="Courier New" pitchFamily="49" charset="0"/>
              </a:rPr>
              <a:t> | n2 | n3;</a:t>
            </a: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endmodule</a:t>
            </a:r>
            <a:r>
              <a:rPr lang="en-US" sz="1600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891909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73226640"/>
              </p:ext>
            </p:extLst>
          </p:nvPr>
        </p:nvGraphicFramePr>
        <p:xfrm>
          <a:off x="5678488" y="1219200"/>
          <a:ext cx="285591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6" name="Visio" r:id="rId7" imgW="2856281" imgH="4593946" progId="Visio.Drawing.11">
                  <p:embed/>
                </p:oleObj>
              </mc:Choice>
              <mc:Fallback>
                <p:oleObj name="Visio" r:id="rId7" imgW="2856281" imgH="45939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1219200"/>
                        <a:ext cx="285591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Delays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812088" y="3059112"/>
            <a:ext cx="0" cy="1257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973888" y="3173412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58002" y="2868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25466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11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76581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+mj-lt"/>
                <a:cs typeface="Arial" charset="0"/>
              </a:rPr>
              <a:t>SystemVerilog</a:t>
            </a:r>
            <a:r>
              <a:rPr lang="en-US" sz="3200" dirty="0">
                <a:latin typeface="+mj-lt"/>
                <a:cs typeface="Arial" charset="0"/>
              </a:rPr>
              <a:t> uses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idioms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to describe latches, flip-flops and FSMs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Other coding styles may simulate correctly but produce incorrect hardware</a:t>
            </a:r>
          </a:p>
        </p:txBody>
      </p:sp>
      <p:sp>
        <p:nvSpPr>
          <p:cNvPr id="8611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Sequential Logic</a:t>
            </a:r>
          </a:p>
        </p:txBody>
      </p:sp>
    </p:spTree>
    <p:extLst>
      <p:ext uri="{BB962C8B-B14F-4D97-AF65-F5344CB8AC3E}">
        <p14:creationId xmlns:p14="http://schemas.microsoft.com/office/powerpoint/2010/main" val="100196121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6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General Structure: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</a:t>
            </a:r>
            <a:r>
              <a:rPr lang="en-US" sz="2600" dirty="0">
                <a:latin typeface="Courier New" pitchFamily="49" charset="0"/>
                <a:cs typeface="Arial" charset="0"/>
              </a:rPr>
              <a:t>always @(sensitivity list)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Courier New" pitchFamily="49" charset="0"/>
                <a:cs typeface="Arial" charset="0"/>
              </a:rPr>
              <a:t>	  statement;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+mj-lt"/>
                <a:cs typeface="Arial" charset="0"/>
              </a:rPr>
              <a:t>Whenever the event in </a:t>
            </a:r>
            <a:r>
              <a:rPr lang="en-US" sz="2600" dirty="0">
                <a:latin typeface="Courier New" pitchFamily="49" charset="0"/>
                <a:cs typeface="Arial" charset="0"/>
              </a:rPr>
              <a:t>sensitivity list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occurs, </a:t>
            </a:r>
            <a:r>
              <a:rPr lang="en-US" sz="2600" dirty="0">
                <a:latin typeface="Courier New" pitchFamily="49" charset="0"/>
                <a:cs typeface="Arial" charset="0"/>
              </a:rPr>
              <a:t>statement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is executed</a:t>
            </a:r>
          </a:p>
        </p:txBody>
      </p:sp>
      <p:sp>
        <p:nvSpPr>
          <p:cNvPr id="896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always Statement</a:t>
            </a:r>
          </a:p>
        </p:txBody>
      </p:sp>
    </p:spTree>
    <p:extLst>
      <p:ext uri="{BB962C8B-B14F-4D97-AF65-F5344CB8AC3E}">
        <p14:creationId xmlns:p14="http://schemas.microsoft.com/office/powerpoint/2010/main" val="28291493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Hardware description language (HDL):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specifies logic function only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Computer-aided design (CAD) tool produces or </a:t>
            </a:r>
            <a:r>
              <a:rPr lang="en-US" i="1" dirty="0"/>
              <a:t>synthesizes </a:t>
            </a:r>
            <a:r>
              <a:rPr lang="en-US" dirty="0"/>
              <a:t>the optimized gates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Most commercial designs built using HDLs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Two leading HDLs: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</a:rPr>
              <a:t>SystemVerilog</a:t>
            </a:r>
            <a:endParaRPr lang="en-US" b="1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developed in 1984 by Gateway Design Automation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IEEE standard (1364) in 1995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Extended in 2005 (IEEE STD 1800-2009)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VHDL 2008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Developed in 1981 by the Department of Defense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IEEE standard (1076) in 1987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Updated in 2008 (IEEE STD 1076-2008)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9527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143000"/>
            <a:ext cx="7848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flop(input  </a:t>
            </a:r>
            <a:r>
              <a:rPr lang="en-US" dirty="0">
                <a:latin typeface="Courier New" pitchFamily="49" charset="0"/>
              </a:rPr>
              <a:t>logic</a:t>
            </a:r>
            <a:r>
              <a:rPr lang="en-US" sz="1800" dirty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input  </a:t>
            </a:r>
            <a:r>
              <a:rPr lang="en-US" dirty="0">
                <a:latin typeface="Courier New" pitchFamily="49" charset="0"/>
              </a:rPr>
              <a:t>logic</a:t>
            </a:r>
            <a:r>
              <a:rPr lang="en-US" sz="1800" dirty="0">
                <a:latin typeface="Courier New" pitchFamily="49" charset="0"/>
              </a:rPr>
              <a:t> [3:0] d, </a:t>
            </a:r>
          </a:p>
          <a:p>
            <a:r>
              <a:rPr lang="en-US" sz="1800" dirty="0">
                <a:latin typeface="Courier New" pitchFamily="49" charset="0"/>
              </a:rPr>
              <a:t>            output logic 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always_ff</a:t>
            </a:r>
            <a:r>
              <a:rPr lang="en-US" sz="1800" dirty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q &lt;= d;                // pronounced “q gets d”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pic>
        <p:nvPicPr>
          <p:cNvPr id="86221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68775"/>
            <a:ext cx="480853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Flip-Flop</a:t>
            </a: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36824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177660694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154112"/>
            <a:ext cx="8458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 logic       reset, </a:t>
            </a:r>
          </a:p>
          <a:p>
            <a:r>
              <a:rPr lang="en-US" sz="1800" dirty="0">
                <a:latin typeface="Courier New" pitchFamily="49" charset="0"/>
              </a:rPr>
              <a:t>             input  logic [3:0]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logic [3:0] q);</a:t>
            </a:r>
          </a:p>
          <a:p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always_ff</a:t>
            </a:r>
            <a:r>
              <a:rPr lang="en-US" sz="1800" dirty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323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19684199"/>
              </p:ext>
            </p:extLst>
          </p:nvPr>
        </p:nvGraphicFramePr>
        <p:xfrm>
          <a:off x="1905000" y="4343400"/>
          <a:ext cx="64008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5" name="VISIO" r:id="rId8" imgW="2332800" imgH="560520" progId="Visio.Drawing.6">
                  <p:embed/>
                </p:oleObj>
              </mc:Choice>
              <mc:Fallback>
                <p:oleObj name="VISIO" r:id="rId8" imgW="2332800" imgH="560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64008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32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Resettable D Flip-Flop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834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9090949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108075"/>
            <a:ext cx="8458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</a:t>
            </a:r>
            <a:r>
              <a:rPr lang="en-US" sz="1800" dirty="0">
                <a:latin typeface="Courier New" pitchFamily="49" charset="0"/>
              </a:rPr>
              <a:t>(input  logic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input  logic       reset, </a:t>
            </a:r>
          </a:p>
          <a:p>
            <a:r>
              <a:rPr lang="en-US" sz="1800" dirty="0">
                <a:latin typeface="Courier New" pitchFamily="49" charset="0"/>
              </a:rPr>
              <a:t>             input  logic [3:0]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logic [3:0] q);</a:t>
            </a:r>
          </a:p>
          <a:p>
            <a:r>
              <a:rPr lang="en-US" sz="1800" dirty="0">
                <a:latin typeface="Courier New" pitchFamily="49" charset="0"/>
              </a:rPr>
              <a:t>   </a:t>
            </a:r>
          </a:p>
          <a:p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asynchronous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always_ff</a:t>
            </a:r>
            <a:r>
              <a:rPr lang="en-US" sz="1800" dirty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  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426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1009656"/>
              </p:ext>
            </p:extLst>
          </p:nvPr>
        </p:nvGraphicFramePr>
        <p:xfrm>
          <a:off x="1600200" y="4267200"/>
          <a:ext cx="62484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19" name="VISIO" r:id="rId8" imgW="2332800" imgH="653040" progId="Visio.Drawing.6">
                  <p:embed/>
                </p:oleObj>
              </mc:Choice>
              <mc:Fallback>
                <p:oleObj name="VISIO" r:id="rId8" imgW="2332800" imgH="653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267200"/>
                        <a:ext cx="62484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2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Resettable D Flip-Flop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38348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76801915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</a:t>
            </a:r>
            <a:r>
              <a:rPr lang="en-US" sz="1800" dirty="0" err="1">
                <a:latin typeface="Courier New" pitchFamily="49" charset="0"/>
              </a:rPr>
              <a:t>flopren</a:t>
            </a:r>
            <a:r>
              <a:rPr lang="en-US" sz="1800" dirty="0">
                <a:latin typeface="Courier New" pitchFamily="49" charset="0"/>
              </a:rPr>
              <a:t>(input </a:t>
            </a:r>
            <a:r>
              <a:rPr lang="en-US" dirty="0">
                <a:latin typeface="Courier New" pitchFamily="49" charset="0"/>
              </a:rPr>
              <a:t> logic</a:t>
            </a:r>
            <a:r>
              <a:rPr lang="en-US" sz="1800" dirty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</a:t>
            </a:r>
          </a:p>
          <a:p>
            <a:r>
              <a:rPr lang="en-US" sz="1800" dirty="0">
                <a:latin typeface="Courier New" pitchFamily="49" charset="0"/>
              </a:rPr>
              <a:t>               input  logic       reset, </a:t>
            </a:r>
          </a:p>
          <a:p>
            <a:r>
              <a:rPr lang="en-US" sz="1800" dirty="0">
                <a:latin typeface="Courier New" pitchFamily="49" charset="0"/>
              </a:rPr>
              <a:t>               input  logic       en, </a:t>
            </a:r>
          </a:p>
          <a:p>
            <a:r>
              <a:rPr lang="en-US" sz="1800" dirty="0">
                <a:latin typeface="Courier New" pitchFamily="49" charset="0"/>
              </a:rPr>
              <a:t>               input  logic [3:0] d, </a:t>
            </a:r>
          </a:p>
          <a:p>
            <a:r>
              <a:rPr lang="en-US" sz="1800" dirty="0">
                <a:latin typeface="Courier New" pitchFamily="49" charset="0"/>
              </a:rPr>
              <a:t>               output logic 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enable and asynchronous reset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always_ff</a:t>
            </a:r>
            <a:r>
              <a:rPr lang="en-US" sz="1800" dirty="0">
                <a:latin typeface="Courier New" pitchFamily="49" charset="0"/>
              </a:rPr>
              <a:t>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reset)</a:t>
            </a:r>
          </a:p>
          <a:p>
            <a:r>
              <a:rPr lang="en-US" sz="1800" dirty="0">
                <a:latin typeface="Courier New" pitchFamily="49" charset="0"/>
              </a:rPr>
              <a:t>    if      (reset) q &lt;= 4'b0;</a:t>
            </a:r>
          </a:p>
          <a:p>
            <a:r>
              <a:rPr lang="en-US" sz="1800" dirty="0">
                <a:latin typeface="Courier New" pitchFamily="49" charset="0"/>
              </a:rPr>
              <a:t>    else if (en)   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8652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86528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88" y="4038600"/>
            <a:ext cx="6095312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 Flip-Flop with Enable</a:t>
            </a: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0" y="36062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16140584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4582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module latch(input  </a:t>
            </a:r>
            <a:r>
              <a:rPr lang="en-US" dirty="0">
                <a:latin typeface="Courier New" pitchFamily="49" charset="0"/>
              </a:rPr>
              <a:t>logic</a:t>
            </a:r>
            <a:r>
              <a:rPr lang="en-US" sz="1800" dirty="0">
                <a:latin typeface="Courier New" pitchFamily="49" charset="0"/>
              </a:rPr>
              <a:t>      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, </a:t>
            </a:r>
          </a:p>
          <a:p>
            <a:r>
              <a:rPr lang="en-US" sz="1800" dirty="0">
                <a:latin typeface="Courier New" pitchFamily="49" charset="0"/>
              </a:rPr>
              <a:t>             input  </a:t>
            </a:r>
            <a:r>
              <a:rPr lang="en-US" dirty="0">
                <a:latin typeface="Courier New" pitchFamily="49" charset="0"/>
              </a:rPr>
              <a:t>logic </a:t>
            </a:r>
            <a:r>
              <a:rPr lang="en-US" sz="1800" dirty="0">
                <a:latin typeface="Courier New" pitchFamily="49" charset="0"/>
              </a:rPr>
              <a:t>[3:0] d, </a:t>
            </a:r>
          </a:p>
          <a:p>
            <a:r>
              <a:rPr lang="en-US" sz="1800" dirty="0">
                <a:latin typeface="Courier New" pitchFamily="49" charset="0"/>
              </a:rPr>
              <a:t>             output logic [3:0] q);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always_latch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if (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 q &lt;= d;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endmodule</a:t>
            </a:r>
            <a:endParaRPr lang="en-US" sz="2000" dirty="0">
              <a:latin typeface="Times New Roman" pitchFamily="18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j-lt"/>
              </a:rPr>
              <a:t>Warning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000" dirty="0">
                <a:latin typeface="+mj-lt"/>
              </a:rPr>
              <a:t>We don’t use latches in this text. But you might write code that inadvertently implies a latch. Check synthesized hardware – if it has latches</a:t>
            </a:r>
          </a:p>
          <a:p>
            <a:r>
              <a:rPr lang="en-US" sz="2000" dirty="0">
                <a:latin typeface="+mj-lt"/>
              </a:rPr>
              <a:t>in it, there’s an error.</a:t>
            </a:r>
          </a:p>
          <a:p>
            <a:endParaRPr lang="en-US" sz="1800" dirty="0">
              <a:latin typeface="Courier New" pitchFamily="49" charset="0"/>
            </a:endParaRPr>
          </a:p>
        </p:txBody>
      </p:sp>
      <p:graphicFrame>
        <p:nvGraphicFramePr>
          <p:cNvPr id="866308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21783821"/>
              </p:ext>
            </p:extLst>
          </p:nvPr>
        </p:nvGraphicFramePr>
        <p:xfrm>
          <a:off x="3254375" y="3048000"/>
          <a:ext cx="5432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4" name="VISIO" r:id="rId7" imgW="2332800" imgH="648360" progId="Visio.Drawing.6">
                  <p:embed/>
                </p:oleObj>
              </mc:Choice>
              <mc:Fallback>
                <p:oleObj name="VISIO" r:id="rId7" imgW="2332800" imgH="648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3048000"/>
                        <a:ext cx="5432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Latch</a:t>
            </a: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25394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15936271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General Structure: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</a:t>
            </a:r>
            <a:r>
              <a:rPr lang="en-US" sz="2600" dirty="0">
                <a:latin typeface="Courier New" pitchFamily="49" charset="0"/>
                <a:cs typeface="Arial" charset="0"/>
              </a:rPr>
              <a:t>always @(sensitivity list)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dirty="0">
                <a:latin typeface="Courier New" pitchFamily="49" charset="0"/>
                <a:cs typeface="Arial" charset="0"/>
              </a:rPr>
              <a:t>	  statement;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Flip-flop: 	</a:t>
            </a:r>
            <a:r>
              <a:rPr lang="en-US" sz="2600" dirty="0">
                <a:latin typeface="+mj-lt"/>
                <a:cs typeface="Arial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always_ff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Latch:</a:t>
            </a:r>
            <a:r>
              <a:rPr lang="en-US" sz="2600" dirty="0">
                <a:latin typeface="+mj-lt"/>
                <a:cs typeface="Arial" charset="0"/>
              </a:rPr>
              <a:t>	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always_latch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(don’t use)</a:t>
            </a:r>
          </a:p>
        </p:txBody>
      </p:sp>
    </p:spTree>
    <p:extLst>
      <p:ext uri="{BB962C8B-B14F-4D97-AF65-F5344CB8AC3E}">
        <p14:creationId xmlns:p14="http://schemas.microsoft.com/office/powerpoint/2010/main" val="26920137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7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Statements that must be inside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Courier New" pitchFamily="49" charset="0"/>
                <a:cs typeface="Arial" charset="0"/>
              </a:rPr>
              <a:t>always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statements: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if</a:t>
            </a:r>
            <a:r>
              <a:rPr lang="en-US" sz="2600" dirty="0">
                <a:latin typeface="Times New Roman" pitchFamily="18" charset="0"/>
                <a:cs typeface="Arial" charset="0"/>
              </a:rPr>
              <a:t> / </a:t>
            </a:r>
            <a:r>
              <a:rPr lang="en-US" sz="2600" dirty="0">
                <a:latin typeface="Courier New" pitchFamily="49" charset="0"/>
                <a:cs typeface="Arial" charset="0"/>
              </a:rPr>
              <a:t>else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case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casez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Other Behavioral Statements</a:t>
            </a:r>
          </a:p>
        </p:txBody>
      </p:sp>
    </p:spTree>
    <p:extLst>
      <p:ext uri="{BB962C8B-B14F-4D97-AF65-F5344CB8AC3E}">
        <p14:creationId xmlns:p14="http://schemas.microsoft.com/office/powerpoint/2010/main" val="12903704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83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combinational logic using an always statement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gates(input  logic [3:0] a, b,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output logic [3:0] y1, y2, y3, y4, y5);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always_comb</a:t>
            </a:r>
            <a:r>
              <a:rPr lang="en-US" sz="1800" dirty="0">
                <a:latin typeface="Courier New" pitchFamily="49" charset="0"/>
                <a:cs typeface="Arial" charset="0"/>
              </a:rPr>
              <a:t>        // need begin/end because there is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begin            // more than one statement in always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y1 = a &amp; b;    //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y2 = a | b;    // 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y3 = a ^ b;    // XOR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y4 = ~(a &amp; b); // NAND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y5 = ~(a | b); // NOR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end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indent="-342900"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This hardware could be described with assign statements using fewer lines of code, so it’s better to use assign statements in this case.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using always</a:t>
            </a:r>
          </a:p>
        </p:txBody>
      </p:sp>
    </p:spTree>
    <p:extLst>
      <p:ext uri="{BB962C8B-B14F-4D97-AF65-F5344CB8AC3E}">
        <p14:creationId xmlns:p14="http://schemas.microsoft.com/office/powerpoint/2010/main" val="208715911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module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sevenseg</a:t>
            </a:r>
            <a:r>
              <a:rPr lang="en-US" sz="1500" dirty="0">
                <a:latin typeface="Courier New" pitchFamily="49" charset="0"/>
                <a:cs typeface="Arial" charset="0"/>
              </a:rPr>
              <a:t>(input  logic [3:0] data,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          output logic [6:0] segments);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always_comb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case (data)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//                  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abc_defg</a:t>
            </a:r>
            <a:r>
              <a:rPr lang="en-US" sz="1500" dirty="0">
                <a:latin typeface="Courier New" pitchFamily="49" charset="0"/>
                <a:cs typeface="Arial" charset="0"/>
              </a:rPr>
              <a:t>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0: segments =       7'b111_1110;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1: segments =       7'b011_0000;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2: segments =       7'b110_1101;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3: segments =       7'b111_1001;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4: segments =       7'b011_0011;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5: segments =       7'b101_1011;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6: segments =       7'b101_1111;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7: segments =       7'b111_0000;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8: segments =       7'b111_1111;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9: segments =       7'b111_0011;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  default: segments = 7'b000_0000; </a:t>
            </a:r>
            <a:r>
              <a:rPr lang="en-US" sz="15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 required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endcase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using case</a:t>
            </a:r>
          </a:p>
        </p:txBody>
      </p:sp>
    </p:spTree>
    <p:extLst>
      <p:ext uri="{BB962C8B-B14F-4D97-AF65-F5344CB8AC3E}">
        <p14:creationId xmlns:p14="http://schemas.microsoft.com/office/powerpoint/2010/main" val="34981110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70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itchFamily="49" charset="0"/>
                <a:cs typeface="Arial" charset="0"/>
              </a:rPr>
              <a:t>case </a:t>
            </a:r>
            <a:r>
              <a:rPr lang="en-US" sz="2800" dirty="0">
                <a:latin typeface="+mj-lt"/>
                <a:cs typeface="Arial" charset="0"/>
              </a:rPr>
              <a:t>statement  implies combinational logic </a:t>
            </a:r>
            <a:r>
              <a:rPr lang="en-US" sz="2800" b="1" dirty="0">
                <a:latin typeface="+mj-lt"/>
                <a:cs typeface="Arial" charset="0"/>
              </a:rPr>
              <a:t>only if</a:t>
            </a:r>
            <a:r>
              <a:rPr lang="en-US" sz="2800" dirty="0">
                <a:latin typeface="+mj-lt"/>
                <a:cs typeface="Arial" charset="0"/>
              </a:rPr>
              <a:t> all possible input combinations described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charset="0"/>
              </a:rPr>
              <a:t>Remember to use 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default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statement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using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22209329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Simulation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Inputs applied to circuit</a:t>
            </a:r>
            <a:endParaRPr lang="en-US" sz="2400" i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Outputs checked for correctness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Millions of dollars saved by debugging in simulation instead of hardware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Transforms HDL code into a </a:t>
            </a:r>
            <a:r>
              <a:rPr lang="en-US" sz="2400" i="1" dirty="0" err="1">
                <a:latin typeface="+mj-lt"/>
                <a:cs typeface="Arial" charset="0"/>
              </a:rPr>
              <a:t>netlist</a:t>
            </a:r>
            <a:r>
              <a:rPr lang="en-US" sz="2400" dirty="0">
                <a:latin typeface="+mj-lt"/>
                <a:cs typeface="Arial" charset="0"/>
              </a:rPr>
              <a:t> describing the hardware (i.e., a list of gates and the wires connecting them)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HDL to Gates</a:t>
            </a:r>
          </a:p>
        </p:txBody>
      </p:sp>
    </p:spTree>
    <p:extLst>
      <p:ext uri="{BB962C8B-B14F-4D97-AF65-F5344CB8AC3E}">
        <p14:creationId xmlns:p14="http://schemas.microsoft.com/office/powerpoint/2010/main" val="391439400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0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priority_casez</a:t>
            </a:r>
            <a:r>
              <a:rPr lang="en-US" sz="1800" dirty="0">
                <a:latin typeface="Courier New" pitchFamily="49" charset="0"/>
                <a:cs typeface="Arial" charset="0"/>
              </a:rPr>
              <a:t>(input  </a:t>
            </a:r>
            <a:r>
              <a:rPr lang="en-US" dirty="0">
                <a:latin typeface="Courier New" pitchFamily="49" charset="0"/>
                <a:cs typeface="Arial" charset="0"/>
              </a:rPr>
              <a:t>logic</a:t>
            </a:r>
            <a:r>
              <a:rPr lang="en-US" sz="1800" dirty="0">
                <a:latin typeface="Courier New" pitchFamily="49" charset="0"/>
                <a:cs typeface="Arial" charset="0"/>
              </a:rPr>
              <a:t> [3:0] a,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     output logic [3:0]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always_comb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casez</a:t>
            </a:r>
            <a:r>
              <a:rPr lang="en-US" sz="1800" dirty="0">
                <a:latin typeface="Courier New" pitchFamily="49" charset="0"/>
                <a:cs typeface="Arial" charset="0"/>
              </a:rPr>
              <a:t>(a)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4'b1???: y = 4'b1000;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// ?=don’t care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4'b01??: y = 4'b0100;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4'b001?: y = 4'b0010;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4'b0001: y = 4'b0001;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default: y = 4'b0000;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endcase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</p:txBody>
      </p:sp>
      <p:pic>
        <p:nvPicPr>
          <p:cNvPr id="87040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209800"/>
            <a:ext cx="26352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Logic using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casez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81800" y="17526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Synthesis:</a:t>
            </a:r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/>
              <a:t>&lt;= is </a:t>
            </a:r>
            <a:r>
              <a:rPr lang="en-US" sz="3000" b="1" dirty="0" err="1">
                <a:solidFill>
                  <a:srgbClr val="0070C0"/>
                </a:solidFill>
              </a:rPr>
              <a:t>nonblocking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assignment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Occurs simultaneously with others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= is </a:t>
            </a:r>
            <a:r>
              <a:rPr lang="en-US" sz="3000" b="1" dirty="0">
                <a:solidFill>
                  <a:srgbClr val="0070C0"/>
                </a:solidFill>
              </a:rPr>
              <a:t>blocking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assignment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Occurs in order it appears in file</a:t>
            </a:r>
          </a:p>
        </p:txBody>
      </p:sp>
      <p:pic>
        <p:nvPicPr>
          <p:cNvPr id="9707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2" y="4953000"/>
            <a:ext cx="23320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5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90800"/>
            <a:ext cx="3733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Good synchronizer using 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r>
              <a:rPr lang="en-US" sz="1400" dirty="0">
                <a:latin typeface="Courier New"/>
                <a:cs typeface="Courier New"/>
              </a:rPr>
              <a:t> assignments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module </a:t>
            </a:r>
            <a:r>
              <a:rPr lang="en-US" sz="1400" dirty="0" err="1">
                <a:latin typeface="Courier New"/>
                <a:cs typeface="Courier New"/>
              </a:rPr>
              <a:t>syncgood</a:t>
            </a:r>
            <a:r>
              <a:rPr lang="en-US" sz="1400" dirty="0">
                <a:latin typeface="Courier New"/>
                <a:cs typeface="Courier New"/>
              </a:rPr>
              <a:t>(input  logic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 input  logic d,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 output logic q);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logic n1;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always_ff</a:t>
            </a:r>
            <a:r>
              <a:rPr lang="en-US" sz="1400" dirty="0">
                <a:latin typeface="Courier New"/>
                <a:cs typeface="Courier New"/>
              </a:rPr>
              <a:t> @(</a:t>
            </a:r>
            <a:r>
              <a:rPr lang="en-US" sz="1400" dirty="0" err="1">
                <a:latin typeface="Courier New"/>
                <a:cs typeface="Courier New"/>
              </a:rPr>
              <a:t>posedge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n1 &lt;= d;  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endParaRPr lang="en-US" sz="1400" dirty="0">
              <a:latin typeface="Courier New"/>
              <a:cs typeface="Courier New"/>
            </a:endParaRP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q  &lt;= n1; // </a:t>
            </a:r>
            <a:r>
              <a:rPr lang="en-US" sz="1400" dirty="0" err="1">
                <a:latin typeface="Courier New"/>
                <a:cs typeface="Courier New"/>
              </a:rPr>
              <a:t>nonblocking</a:t>
            </a:r>
            <a:endParaRPr lang="en-US" sz="1400" dirty="0">
              <a:latin typeface="Courier New"/>
              <a:cs typeface="Courier New"/>
            </a:endParaRP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 New"/>
                <a:cs typeface="Courier New"/>
              </a:rPr>
              <a:t>endmodule</a:t>
            </a:r>
            <a:endParaRPr lang="en-US" sz="1800" dirty="0">
              <a:latin typeface="Courier New"/>
              <a:cs typeface="Courier New"/>
            </a:endParaRPr>
          </a:p>
        </p:txBody>
      </p:sp>
      <p:pic>
        <p:nvPicPr>
          <p:cNvPr id="97075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2" y="4876800"/>
            <a:ext cx="2408238" cy="8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6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25908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Bad synchronizer using 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// blocking assignments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module </a:t>
            </a:r>
            <a:r>
              <a:rPr lang="en-US" sz="1400" dirty="0" err="1">
                <a:latin typeface="Courier New"/>
                <a:cs typeface="Courier New"/>
              </a:rPr>
              <a:t>syncbad</a:t>
            </a:r>
            <a:r>
              <a:rPr lang="en-US" sz="1400" dirty="0">
                <a:latin typeface="Courier New"/>
                <a:cs typeface="Courier New"/>
              </a:rPr>
              <a:t>(input logic 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input  logic d,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         output logic q);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logic n1;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always_ff</a:t>
            </a:r>
            <a:r>
              <a:rPr lang="en-US" sz="1400" dirty="0">
                <a:latin typeface="Courier New"/>
                <a:cs typeface="Courier New"/>
              </a:rPr>
              <a:t> @(</a:t>
            </a:r>
            <a:r>
              <a:rPr lang="en-US" sz="1400" dirty="0" err="1">
                <a:latin typeface="Courier New"/>
                <a:cs typeface="Courier New"/>
              </a:rPr>
              <a:t>posedge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clk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begin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n1 = d;  // blocking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  q  = n1; // blocking</a:t>
            </a:r>
          </a:p>
          <a:p>
            <a:pPr marL="342900" indent="-342900"/>
            <a:r>
              <a:rPr lang="en-US" sz="1400" dirty="0">
                <a:latin typeface="Courier New"/>
                <a:cs typeface="Courier New"/>
              </a:rPr>
              <a:t>    end</a:t>
            </a:r>
          </a:p>
          <a:p>
            <a:pPr marL="342900" indent="-342900"/>
            <a:r>
              <a:rPr lang="en-US" sz="1400" dirty="0" err="1">
                <a:latin typeface="Courier New"/>
                <a:cs typeface="Courier New"/>
              </a:rPr>
              <a:t>endmodule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Blocking vs.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Nonblocking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Assignment</a:t>
            </a:r>
          </a:p>
        </p:txBody>
      </p:sp>
    </p:spTree>
    <p:extLst>
      <p:ext uri="{BB962C8B-B14F-4D97-AF65-F5344CB8AC3E}">
        <p14:creationId xmlns:p14="http://schemas.microsoft.com/office/powerpoint/2010/main" val="2873186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14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Synchronous sequential logic:</a:t>
            </a:r>
            <a:r>
              <a:rPr lang="en-US" sz="2400" dirty="0">
                <a:latin typeface="+mj-lt"/>
                <a:cs typeface="Arial" charset="0"/>
              </a:rPr>
              <a:t> use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always_ff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@(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dirty="0">
                <a:latin typeface="+mj-lt"/>
                <a:cs typeface="Arial" charset="0"/>
              </a:rPr>
              <a:t>and </a:t>
            </a:r>
            <a:r>
              <a:rPr lang="en-US" sz="2400" dirty="0" err="1">
                <a:latin typeface="+mj-lt"/>
                <a:cs typeface="Arial" charset="0"/>
              </a:rPr>
              <a:t>nonblocking</a:t>
            </a:r>
            <a:r>
              <a:rPr lang="en-US" sz="2400" dirty="0">
                <a:latin typeface="+mj-lt"/>
                <a:cs typeface="Arial" charset="0"/>
              </a:rPr>
              <a:t> assignments</a:t>
            </a:r>
            <a:r>
              <a:rPr lang="en-US" sz="2400" dirty="0">
                <a:latin typeface="Times New Roman" pitchFamily="18" charset="0"/>
                <a:cs typeface="Arial" charset="0"/>
              </a:rPr>
              <a:t>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always_ff</a:t>
            </a:r>
            <a:r>
              <a:rPr lang="en-US" sz="1800" dirty="0">
                <a:latin typeface="Courier New" pitchFamily="49" charset="0"/>
                <a:cs typeface="Arial" charset="0"/>
              </a:rPr>
              <a:t> @(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posedge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clk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		   q &lt;= d; //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nonblocking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Simple combinational logic:</a:t>
            </a:r>
            <a:r>
              <a:rPr lang="en-US" sz="2400" dirty="0">
                <a:latin typeface="+mj-lt"/>
                <a:cs typeface="Arial" charset="0"/>
              </a:rPr>
              <a:t> use continuous assignments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assign…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           </a:t>
            </a:r>
            <a:r>
              <a:rPr lang="en-US" sz="1800" dirty="0">
                <a:latin typeface="Courier New" pitchFamily="49" charset="0"/>
                <a:cs typeface="Arial" charset="0"/>
              </a:rPr>
              <a:t> assign y = a &amp; b; </a:t>
            </a:r>
          </a:p>
          <a:p>
            <a:pPr marL="342900" indent="-342900"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More complicated combinational logic: </a:t>
            </a:r>
            <a:r>
              <a:rPr lang="en-US" sz="2400" dirty="0">
                <a:latin typeface="+mj-lt"/>
                <a:cs typeface="Arial" charset="0"/>
              </a:rPr>
              <a:t>use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always_comb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and blocking assignments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US" sz="2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Assign a signal in </a:t>
            </a:r>
            <a:r>
              <a:rPr lang="en-US" sz="2400" b="1" dirty="0">
                <a:latin typeface="+mj-lt"/>
                <a:cs typeface="Arial" charset="0"/>
              </a:rPr>
              <a:t>only one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always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statement or continuous assignment statement.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Rules for Signal Assignment</a:t>
            </a:r>
          </a:p>
        </p:txBody>
      </p:sp>
    </p:spTree>
    <p:extLst>
      <p:ext uri="{BB962C8B-B14F-4D97-AF65-F5344CB8AC3E}">
        <p14:creationId xmlns:p14="http://schemas.microsoft.com/office/powerpoint/2010/main" val="331173311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2452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3196340"/>
              </p:ext>
            </p:extLst>
          </p:nvPr>
        </p:nvGraphicFramePr>
        <p:xfrm>
          <a:off x="1066800" y="3505200"/>
          <a:ext cx="77724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7" name="VISIO" r:id="rId7" imgW="2606760" imgH="574560" progId="Visio.Drawing.11">
                  <p:embed/>
                </p:oleObj>
              </mc:Choice>
              <mc:Fallback>
                <p:oleObj name="VISIO" r:id="rId7" imgW="2606760" imgH="574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77724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24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6269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Three blocks: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next state logic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state register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output logic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Finite State Machines (FSMs)</a:t>
            </a:r>
          </a:p>
        </p:txBody>
      </p:sp>
    </p:spTree>
    <p:extLst>
      <p:ext uri="{BB962C8B-B14F-4D97-AF65-F5344CB8AC3E}">
        <p14:creationId xmlns:p14="http://schemas.microsoft.com/office/powerpoint/2010/main" val="156766553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144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The double circle indicates the reset state</a:t>
            </a:r>
          </a:p>
        </p:txBody>
      </p:sp>
      <p:sp>
        <p:nvSpPr>
          <p:cNvPr id="8734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3476" name="Object 4"/>
          <p:cNvGraphicFramePr>
            <a:graphicFrameLocks noGrp="1" noChangeAspect="1"/>
          </p:cNvGraphicFramePr>
          <p:nvPr>
            <p:ph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93187924"/>
              </p:ext>
            </p:extLst>
          </p:nvPr>
        </p:nvGraphicFramePr>
        <p:xfrm>
          <a:off x="2120900" y="949569"/>
          <a:ext cx="39878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89" name="VISIO" r:id="rId7" imgW="1072440" imgH="1189800" progId="Visio.Drawing.6">
                  <p:embed/>
                </p:oleObj>
              </mc:Choice>
              <mc:Fallback>
                <p:oleObj name="VISIO" r:id="rId7" imgW="1072440" imgH="118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949569"/>
                        <a:ext cx="3987800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FSM Example: Divide by 3</a:t>
            </a:r>
          </a:p>
        </p:txBody>
      </p:sp>
    </p:spTree>
    <p:extLst>
      <p:ext uri="{BB962C8B-B14F-4D97-AF65-F5344CB8AC3E}">
        <p14:creationId xmlns:p14="http://schemas.microsoft.com/office/powerpoint/2010/main" val="291431090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4500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533400" y="990600"/>
            <a:ext cx="5257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module divideby3FSM(input  logic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 input  logic reset,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 output logic q);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typedef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enum</a:t>
            </a:r>
            <a:r>
              <a:rPr lang="en-US" sz="1200" dirty="0">
                <a:latin typeface="Courier New"/>
                <a:cs typeface="Courier New"/>
              </a:rPr>
              <a:t> logic [1:0] {S0, S1, S2}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 state,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state register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always_ff</a:t>
            </a:r>
            <a:r>
              <a:rPr lang="en-US" sz="1200" dirty="0">
                <a:latin typeface="Courier New"/>
                <a:cs typeface="Courier New"/>
              </a:rPr>
              <a:t> @(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reset)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if (reset) state &lt;=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else       state &lt;=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next state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always_comb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case (state)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S0: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S1;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S1: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S2: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default: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endcase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output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assign q = (state == S0);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err="1">
                <a:latin typeface="Courier New"/>
                <a:cs typeface="Courier New"/>
              </a:rPr>
              <a:t>endmodule</a:t>
            </a:r>
            <a:r>
              <a:rPr lang="en-US" sz="1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FSM in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04689906"/>
              </p:ext>
            </p:extLst>
          </p:nvPr>
        </p:nvGraphicFramePr>
        <p:xfrm>
          <a:off x="4343400" y="2895600"/>
          <a:ext cx="4648200" cy="102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0" name="VISIO" r:id="rId7" imgW="2607338" imgH="573981" progId="Visio.Drawing.11">
                  <p:embed/>
                </p:oleObj>
              </mc:Choice>
              <mc:Fallback>
                <p:oleObj name="VISIO" r:id="rId7" imgW="2607338" imgH="573981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95600"/>
                        <a:ext cx="4648200" cy="102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07502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45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33400" y="914400"/>
            <a:ext cx="5257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module </a:t>
            </a:r>
            <a:r>
              <a:rPr lang="en-US" sz="1200" dirty="0" err="1">
                <a:latin typeface="Courier New"/>
                <a:cs typeface="Courier New"/>
              </a:rPr>
              <a:t>fsmWithInputs</a:t>
            </a:r>
            <a:r>
              <a:rPr lang="en-US" sz="1200" dirty="0">
                <a:latin typeface="Courier New"/>
                <a:cs typeface="Courier New"/>
              </a:rPr>
              <a:t>(input  logic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 input  logic reset,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			input  logic a,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  output logic q);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typedef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enum</a:t>
            </a:r>
            <a:r>
              <a:rPr lang="en-US" sz="1200" dirty="0">
                <a:latin typeface="Courier New"/>
                <a:cs typeface="Courier New"/>
              </a:rPr>
              <a:t> logic [1:0] {S0, S1, S2}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statetype</a:t>
            </a:r>
            <a:r>
              <a:rPr lang="en-US" sz="1200" dirty="0">
                <a:latin typeface="Courier New"/>
                <a:cs typeface="Courier New"/>
              </a:rPr>
              <a:t> state,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state register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always_ff</a:t>
            </a:r>
            <a:r>
              <a:rPr lang="en-US" sz="1200" dirty="0">
                <a:latin typeface="Courier New"/>
                <a:cs typeface="Courier New"/>
              </a:rPr>
              <a:t> @(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clk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err="1">
                <a:latin typeface="Courier New"/>
                <a:cs typeface="Courier New"/>
              </a:rPr>
              <a:t>posedge</a:t>
            </a:r>
            <a:r>
              <a:rPr lang="en-US" sz="1200" dirty="0">
                <a:latin typeface="Courier New"/>
                <a:cs typeface="Courier New"/>
              </a:rPr>
              <a:t> reset)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if (reset) state &lt;=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else       state &lt;=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next state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</a:t>
            </a:r>
            <a:r>
              <a:rPr lang="en-US" sz="1200" dirty="0" err="1">
                <a:latin typeface="Courier New"/>
                <a:cs typeface="Courier New"/>
              </a:rPr>
              <a:t>always_comb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case (state)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S0:      if (a)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S1;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else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S1:       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S2:      if (a)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S2;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         else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   default:        </a:t>
            </a:r>
            <a:r>
              <a:rPr lang="en-US" sz="1200" dirty="0" err="1">
                <a:latin typeface="Courier New"/>
                <a:cs typeface="Courier New"/>
              </a:rPr>
              <a:t>nextstate</a:t>
            </a:r>
            <a:r>
              <a:rPr lang="en-US" sz="1200" dirty="0">
                <a:latin typeface="Courier New"/>
                <a:cs typeface="Courier New"/>
              </a:rPr>
              <a:t> = S0;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endcase</a:t>
            </a:r>
            <a:endParaRPr lang="en-US" sz="1200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200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accent2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>
                <a:solidFill>
                  <a:srgbClr val="0070C0"/>
                </a:solidFill>
                <a:latin typeface="Courier New"/>
                <a:cs typeface="Courier New"/>
              </a:rPr>
              <a:t>// output logic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>
                <a:latin typeface="Courier New"/>
                <a:cs typeface="Courier New"/>
              </a:rPr>
              <a:t>   assign q = (state == S2);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err="1">
                <a:latin typeface="Courier New"/>
                <a:cs typeface="Courier New"/>
              </a:rPr>
              <a:t>endmodule</a:t>
            </a:r>
            <a:r>
              <a:rPr lang="en-US" sz="1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FSM with Inputs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71800"/>
            <a:ext cx="4419600" cy="16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636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55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533400" y="1066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2:1 mux: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module mux2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#(parameter width = 8)  // name and default value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(input  logic [width-1:0] d0, d1,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input  logic             s,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output logic [width-1:0] y);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assign y = s ? d1 : d0; 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Instance with 8-bit bus width (uses default):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mux2 </a:t>
            </a:r>
            <a:r>
              <a:rPr lang="en-US" sz="1800" dirty="0" err="1">
                <a:latin typeface="Courier New" pitchFamily="49" charset="0"/>
              </a:rPr>
              <a:t>myMux</a:t>
            </a:r>
            <a:r>
              <a:rPr lang="en-US" sz="1800" dirty="0">
                <a:latin typeface="Courier New" pitchFamily="49" charset="0"/>
              </a:rPr>
              <a:t>(d0, d1, s, out);</a:t>
            </a:r>
            <a:endParaRPr lang="en-US" dirty="0"/>
          </a:p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Instance with 12-bit bus width: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mux2 #(12) </a:t>
            </a:r>
            <a:r>
              <a:rPr lang="en-US" sz="1800" dirty="0" err="1">
                <a:latin typeface="Courier New" pitchFamily="49" charset="0"/>
              </a:rPr>
              <a:t>lowmux</a:t>
            </a:r>
            <a:r>
              <a:rPr lang="en-US" sz="1800" dirty="0">
                <a:latin typeface="Courier New" pitchFamily="49" charset="0"/>
              </a:rPr>
              <a:t>(d0, d1, s, out);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Parameterized Modules</a:t>
            </a:r>
          </a:p>
        </p:txBody>
      </p:sp>
    </p:spTree>
    <p:extLst>
      <p:ext uri="{BB962C8B-B14F-4D97-AF65-F5344CB8AC3E}">
        <p14:creationId xmlns:p14="http://schemas.microsoft.com/office/powerpoint/2010/main" val="358373965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907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19200"/>
            <a:ext cx="7772400" cy="5181600"/>
          </a:xfrm>
        </p:spPr>
        <p:txBody>
          <a:bodyPr/>
          <a:lstStyle/>
          <a:p>
            <a:r>
              <a:rPr lang="en-US" dirty="0"/>
              <a:t>HDL that tests another module: </a:t>
            </a:r>
            <a:r>
              <a:rPr lang="en-US" i="1" dirty="0"/>
              <a:t>device under test</a:t>
            </a:r>
            <a:r>
              <a:rPr lang="en-US" dirty="0"/>
              <a:t> (</a:t>
            </a:r>
            <a:r>
              <a:rPr lang="en-US" dirty="0" err="1"/>
              <a:t>dut</a:t>
            </a:r>
            <a:r>
              <a:rPr lang="en-US" dirty="0"/>
              <a:t>)</a:t>
            </a:r>
          </a:p>
          <a:p>
            <a:r>
              <a:rPr lang="en-US" dirty="0"/>
              <a:t>Not </a:t>
            </a:r>
            <a:r>
              <a:rPr lang="en-US" dirty="0" err="1"/>
              <a:t>synthesizeable</a:t>
            </a:r>
            <a:endParaRPr lang="en-US" dirty="0"/>
          </a:p>
          <a:p>
            <a:r>
              <a:rPr lang="en-US" dirty="0"/>
              <a:t>Uses different features of </a:t>
            </a:r>
            <a:r>
              <a:rPr lang="en-US"/>
              <a:t>SystemVerilog</a:t>
            </a:r>
            <a:endParaRPr lang="en-US" dirty="0"/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Self-checking</a:t>
            </a:r>
          </a:p>
          <a:p>
            <a:pPr lvl="1"/>
            <a:r>
              <a:rPr lang="en-US" dirty="0"/>
              <a:t>Self-checking with </a:t>
            </a:r>
            <a:r>
              <a:rPr lang="en-US" dirty="0" err="1"/>
              <a:t>testvectors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833160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dirty="0" err="1"/>
              <a:t>SystemVerilog</a:t>
            </a:r>
            <a:r>
              <a:rPr lang="en-US" dirty="0"/>
              <a:t> code to implement the following function in hardware: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r>
              <a:rPr lang="en-US" dirty="0"/>
              <a:t>Name the module </a:t>
            </a:r>
            <a:r>
              <a:rPr lang="en-US" dirty="0" err="1">
                <a:latin typeface="Courier New" pitchFamily="49" charset="0"/>
              </a:rPr>
              <a:t>sillyfunction</a:t>
            </a:r>
            <a:endParaRPr lang="en-US" dirty="0"/>
          </a:p>
        </p:txBody>
      </p:sp>
      <p:sp>
        <p:nvSpPr>
          <p:cNvPr id="89805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76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8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15143482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Simulation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Inputs applied to circuit</a:t>
            </a:r>
            <a:endParaRPr lang="en-US" sz="2400" i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Outputs checked for correctness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Millions of dollars saved by debugging in simulation instead of hardware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Synthesis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Transforms HDL code into a </a:t>
            </a:r>
            <a:r>
              <a:rPr lang="en-US" sz="2400" i="1" dirty="0" err="1">
                <a:latin typeface="+mj-lt"/>
                <a:cs typeface="Arial" charset="0"/>
              </a:rPr>
              <a:t>netlist</a:t>
            </a:r>
            <a:r>
              <a:rPr lang="en-US" sz="2400" dirty="0">
                <a:latin typeface="+mj-lt"/>
                <a:cs typeface="Arial" charset="0"/>
              </a:rPr>
              <a:t> describing the hardware (i.e., a list of gates and the wires connecting them)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05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Arial" charset="0"/>
              </a:rPr>
              <a:t>IMPORTANT: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When using an HDL, think of the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Arial" charset="0"/>
              </a:rPr>
              <a:t>hardware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 the HDL should implies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HDL to Gates</a:t>
            </a:r>
          </a:p>
        </p:txBody>
      </p:sp>
    </p:spTree>
    <p:extLst>
      <p:ext uri="{BB962C8B-B14F-4D97-AF65-F5344CB8AC3E}">
        <p14:creationId xmlns:p14="http://schemas.microsoft.com/office/powerpoint/2010/main" val="315061687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6096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Write </a:t>
            </a:r>
            <a:r>
              <a:rPr lang="en-US" dirty="0" err="1"/>
              <a:t>SystemVerilog</a:t>
            </a:r>
            <a:r>
              <a:rPr lang="en-US" dirty="0"/>
              <a:t> code to implement the following function in hardware: </a:t>
            </a:r>
          </a:p>
          <a:p>
            <a:pPr>
              <a:buFontTx/>
              <a:buNone/>
            </a:pPr>
            <a:r>
              <a:rPr lang="en-US" dirty="0"/>
              <a:t>			</a:t>
            </a:r>
            <a:r>
              <a:rPr lang="en-US" sz="2600" dirty="0">
                <a:latin typeface="Courier New" pitchFamily="49" charset="0"/>
              </a:rPr>
              <a:t>y = </a:t>
            </a:r>
            <a:r>
              <a:rPr lang="en-US" sz="2600" dirty="0" err="1">
                <a:latin typeface="Courier New" pitchFamily="49" charset="0"/>
              </a:rPr>
              <a:t>bc</a:t>
            </a:r>
            <a:r>
              <a:rPr lang="en-US" sz="2600" dirty="0">
                <a:latin typeface="Courier New" pitchFamily="49" charset="0"/>
              </a:rPr>
              <a:t> + </a:t>
            </a:r>
            <a:r>
              <a:rPr lang="en-US" sz="2600" dirty="0" err="1">
                <a:latin typeface="Courier New" pitchFamily="49" charset="0"/>
              </a:rPr>
              <a:t>ab</a:t>
            </a:r>
            <a:endParaRPr lang="en-US" sz="26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module </a:t>
            </a:r>
            <a:r>
              <a:rPr lang="en-US" sz="2200" dirty="0" err="1">
                <a:latin typeface="Courier New" pitchFamily="49" charset="0"/>
              </a:rPr>
              <a:t>sillyfunction</a:t>
            </a:r>
            <a:r>
              <a:rPr lang="en-US" sz="2200" dirty="0">
                <a:latin typeface="Courier New" pitchFamily="49" charset="0"/>
              </a:rPr>
              <a:t>(input  logic a, b, c, 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                   output logic y);</a:t>
            </a:r>
          </a:p>
          <a:p>
            <a:pPr>
              <a:buFontTx/>
              <a:buNone/>
            </a:pPr>
            <a:r>
              <a:rPr lang="en-US" sz="2200" dirty="0">
                <a:latin typeface="Courier New" pitchFamily="49" charset="0"/>
              </a:rPr>
              <a:t>  assign y = ~b &amp; ~c | a &amp; ~b;</a:t>
            </a:r>
          </a:p>
          <a:p>
            <a:pPr>
              <a:buFontTx/>
              <a:buNone/>
            </a:pPr>
            <a:r>
              <a:rPr lang="en-US" sz="2200" dirty="0" err="1">
                <a:latin typeface="Courier New" pitchFamily="49" charset="0"/>
              </a:rPr>
              <a:t>endmodule</a:t>
            </a:r>
            <a:endParaRPr lang="en-US" sz="2200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Example</a:t>
            </a:r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76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81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015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010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371600" y="1072662"/>
            <a:ext cx="54864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module testbench1();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logic a, b, c;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logic y;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instantiate device under test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sillyfunction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dut</a:t>
            </a:r>
            <a:r>
              <a:rPr lang="en-US" sz="1800" dirty="0">
                <a:latin typeface="Courier New" pitchFamily="49" charset="0"/>
              </a:rPr>
              <a:t>(a, b, c, y);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apply inputs one at a time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initial begin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a = 0;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a = 1;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  end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err="1">
                <a:latin typeface="Courier New" pitchFamily="49" charset="0"/>
              </a:rPr>
              <a:t>endmodule</a:t>
            </a:r>
            <a:r>
              <a:rPr lang="en-US" sz="1800" dirty="0">
                <a:latin typeface="Courier New" pitchFamily="49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Simple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08019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1676400" y="990600"/>
            <a:ext cx="65532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module testbench2();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logic  a, b, c;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logic y;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</a:t>
            </a:r>
            <a:r>
              <a:rPr lang="en-US" sz="1300" dirty="0" err="1">
                <a:latin typeface="Courier New" pitchFamily="49" charset="0"/>
              </a:rPr>
              <a:t>sillyfunction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dut</a:t>
            </a:r>
            <a:r>
              <a:rPr lang="en-US" sz="1300" dirty="0">
                <a:latin typeface="Courier New" pitchFamily="49" charset="0"/>
              </a:rPr>
              <a:t>(a, b, c, y);  </a:t>
            </a:r>
            <a:r>
              <a:rPr lang="en-US" sz="1300" b="1" dirty="0">
                <a:solidFill>
                  <a:srgbClr val="0070C0"/>
                </a:solidFill>
                <a:latin typeface="Courier New" pitchFamily="49" charset="0"/>
              </a:rPr>
              <a:t>// instantiate </a:t>
            </a:r>
            <a:r>
              <a:rPr lang="en-US" sz="1300" b="1" dirty="0" err="1">
                <a:solidFill>
                  <a:srgbClr val="0070C0"/>
                </a:solidFill>
                <a:latin typeface="Courier New" pitchFamily="49" charset="0"/>
              </a:rPr>
              <a:t>dut</a:t>
            </a:r>
            <a:endParaRPr lang="en-US" sz="13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initial begin </a:t>
            </a:r>
            <a:r>
              <a:rPr lang="en-US" sz="1300" b="1" dirty="0">
                <a:solidFill>
                  <a:srgbClr val="0070C0"/>
                </a:solidFill>
                <a:latin typeface="Courier New" pitchFamily="49" charset="0"/>
              </a:rPr>
              <a:t>// apply inputs, check results one at a time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a = 0;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$display("000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$display("001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$display("010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$display("011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a = 1; b = 0;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$display("100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1) $display("101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b = 1; c = 0;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$display("110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c = 1; #10;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  if (y !== 0) $display("111 failed.");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>
                <a:latin typeface="Courier New" pitchFamily="49" charset="0"/>
              </a:rPr>
              <a:t>  end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300" dirty="0" err="1">
                <a:latin typeface="Courier New" pitchFamily="49" charset="0"/>
              </a:rPr>
              <a:t>endmodule</a:t>
            </a:r>
            <a:r>
              <a:rPr lang="en-US" sz="13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Self-checking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5585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317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pPr marL="533400" indent="-533400"/>
            <a:r>
              <a:rPr lang="en-US" dirty="0" err="1"/>
              <a:t>Testvector</a:t>
            </a:r>
            <a:r>
              <a:rPr lang="en-US" dirty="0"/>
              <a:t> file: inputs and expected outputs</a:t>
            </a:r>
          </a:p>
          <a:p>
            <a:pPr marL="533400" indent="-533400"/>
            <a:r>
              <a:rPr lang="en-US" dirty="0" err="1"/>
              <a:t>Testbench</a:t>
            </a:r>
            <a:r>
              <a:rPr lang="en-US" dirty="0"/>
              <a:t>: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Generate clock for assigning inputs, reading outputs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Read </a:t>
            </a:r>
            <a:r>
              <a:rPr lang="en-US" sz="2600" dirty="0" err="1"/>
              <a:t>testvectors</a:t>
            </a:r>
            <a:r>
              <a:rPr lang="en-US" sz="2600" dirty="0"/>
              <a:t> file into array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Assign inputs, expected outputs</a:t>
            </a:r>
          </a:p>
          <a:p>
            <a:pPr marL="914400" lvl="1" indent="-457200">
              <a:buFontTx/>
              <a:buAutoNum type="arabicPeriod"/>
            </a:pPr>
            <a:r>
              <a:rPr lang="en-US" sz="2600" dirty="0"/>
              <a:t>Compare outputs with expected outputs and report errors</a:t>
            </a:r>
          </a:p>
          <a:p>
            <a:pPr marL="533400" indent="-533400">
              <a:buFontTx/>
              <a:buNone/>
            </a:pPr>
            <a:endParaRPr lang="en-US" dirty="0"/>
          </a:p>
          <a:p>
            <a:pPr marL="533400" indent="-533400"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Testvectors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37976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4436" name="Rectangle 4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609600" y="1181100"/>
            <a:ext cx="7543800" cy="4953000"/>
          </a:xfrm>
        </p:spPr>
        <p:txBody>
          <a:bodyPr/>
          <a:lstStyle/>
          <a:p>
            <a:pPr marL="533400" indent="-533400"/>
            <a:r>
              <a:rPr lang="en-US" dirty="0" err="1"/>
              <a:t>Testbench</a:t>
            </a:r>
            <a:r>
              <a:rPr lang="en-US" dirty="0"/>
              <a:t> clock: </a:t>
            </a:r>
          </a:p>
          <a:p>
            <a:pPr marL="933450" lvl="1" indent="-533400"/>
            <a:r>
              <a:rPr lang="en-US" sz="2400" dirty="0"/>
              <a:t>assign inputs (on rising edge)</a:t>
            </a:r>
          </a:p>
          <a:p>
            <a:pPr marL="933450" lvl="1" indent="-533400"/>
            <a:r>
              <a:rPr lang="en-US" sz="2400" dirty="0"/>
              <a:t>compare outputs with expected outputs (on falling edge).</a:t>
            </a:r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533400" indent="-533400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533400" indent="-533400"/>
            <a:r>
              <a:rPr lang="en-US" sz="2400" dirty="0" err="1"/>
              <a:t>Testbench</a:t>
            </a:r>
            <a:r>
              <a:rPr lang="en-US" sz="2400" dirty="0"/>
              <a:t> clock also used as clock for synchronous sequential circuits</a:t>
            </a:r>
          </a:p>
        </p:txBody>
      </p:sp>
      <p:graphicFrame>
        <p:nvGraphicFramePr>
          <p:cNvPr id="914437" name="Object 5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93917114"/>
              </p:ext>
            </p:extLst>
          </p:nvPr>
        </p:nvGraphicFramePr>
        <p:xfrm>
          <a:off x="1905000" y="2914650"/>
          <a:ext cx="48768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3" name="VISIO" r:id="rId7" imgW="2437920" imgH="905040" progId="Visio.Drawing.6">
                  <p:embed/>
                </p:oleObj>
              </mc:Choice>
              <mc:Fallback>
                <p:oleObj name="VISIO" r:id="rId7" imgW="2437920" imgH="905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4650"/>
                        <a:ext cx="48768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Testbench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with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Testvectors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64954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4196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r>
              <a:rPr lang="en-US" dirty="0"/>
              <a:t>File: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2600" dirty="0">
                <a:latin typeface="Courier New" pitchFamily="49" charset="0"/>
              </a:rPr>
              <a:t>example.tv </a:t>
            </a:r>
          </a:p>
          <a:p>
            <a:r>
              <a:rPr lang="en-US" dirty="0">
                <a:latin typeface="+mj-lt"/>
              </a:rPr>
              <a:t>contains vectors of </a:t>
            </a:r>
            <a:r>
              <a:rPr lang="en-US" dirty="0" err="1">
                <a:latin typeface="+mj-lt"/>
              </a:rPr>
              <a:t>abc_yexpected</a:t>
            </a:r>
            <a:endParaRPr lang="en-US" dirty="0">
              <a:latin typeface="+mj-lt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001_0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011_0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100_1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101_1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110_0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111_0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Testvectors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90684538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5220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5344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module testbench3();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      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, reset;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       a, b, c, </a:t>
            </a:r>
            <a:r>
              <a:rPr lang="en-US" sz="1600" dirty="0" err="1">
                <a:latin typeface="Courier New" pitchFamily="49" charset="0"/>
              </a:rPr>
              <a:t>yexpected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      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[31:0] </a:t>
            </a:r>
            <a:r>
              <a:rPr lang="en-US" sz="1600" dirty="0" err="1">
                <a:latin typeface="Courier New" pitchFamily="49" charset="0"/>
              </a:rPr>
              <a:t>vectornum</a:t>
            </a:r>
            <a:r>
              <a:rPr lang="en-US" sz="1600" dirty="0">
                <a:latin typeface="Courier New" pitchFamily="49" charset="0"/>
              </a:rPr>
              <a:t>, errors;    // bookkeeping variables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logic [3:0] 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r>
              <a:rPr lang="en-US" sz="1600" dirty="0">
                <a:latin typeface="Courier New" pitchFamily="49" charset="0"/>
              </a:rPr>
              <a:t>[10000:0]; // array of </a:t>
            </a:r>
            <a:r>
              <a:rPr lang="en-US" sz="1600" dirty="0" err="1">
                <a:latin typeface="Courier New" pitchFamily="49" charset="0"/>
              </a:rPr>
              <a:t>testvectors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</a:rPr>
              <a:t>// instantiate device under test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sillyfunction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dut</a:t>
            </a:r>
            <a:r>
              <a:rPr lang="en-US" sz="1600" dirty="0">
                <a:latin typeface="Courier New" pitchFamily="49" charset="0"/>
              </a:rPr>
              <a:t>(a, b, c, y);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</a:rPr>
              <a:t>// generate clock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always     // no sensitivity list, so it always executes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1; #5; </a:t>
            </a:r>
            <a:r>
              <a:rPr lang="en-US" sz="1600" dirty="0" err="1">
                <a:latin typeface="Courier New" pitchFamily="49" charset="0"/>
              </a:rPr>
              <a:t>clk</a:t>
            </a:r>
            <a:r>
              <a:rPr lang="en-US" sz="1600" dirty="0">
                <a:latin typeface="Courier New" pitchFamily="49" charset="0"/>
              </a:rPr>
              <a:t> = 0; #5;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1. Generate Clock</a:t>
            </a:r>
          </a:p>
        </p:txBody>
      </p:sp>
    </p:spTree>
    <p:extLst>
      <p:ext uri="{BB962C8B-B14F-4D97-AF65-F5344CB8AC3E}">
        <p14:creationId xmlns:p14="http://schemas.microsoft.com/office/powerpoint/2010/main" val="238723449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624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// at start of test, load vectors and pulse reset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initial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$</a:t>
            </a:r>
            <a:r>
              <a:rPr lang="en-US" sz="1800" dirty="0" err="1">
                <a:latin typeface="Courier New" pitchFamily="49" charset="0"/>
              </a:rPr>
              <a:t>readmemb</a:t>
            </a:r>
            <a:r>
              <a:rPr lang="en-US" sz="1800" dirty="0">
                <a:latin typeface="Courier New" pitchFamily="49" charset="0"/>
              </a:rPr>
              <a:t>("example.tv",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 = 0; errors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reset = 1; #27; reset = 0;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Note: </a:t>
            </a:r>
            <a:r>
              <a:rPr lang="en-US" sz="1800" dirty="0">
                <a:latin typeface="Courier New" pitchFamily="49" charset="0"/>
              </a:rPr>
              <a:t>$</a:t>
            </a:r>
            <a:r>
              <a:rPr lang="en-US" sz="1800" dirty="0" err="1">
                <a:latin typeface="Courier New" pitchFamily="49" charset="0"/>
              </a:rPr>
              <a:t>readmemh</a:t>
            </a:r>
            <a:r>
              <a:rPr lang="en-US" sz="1800" dirty="0">
                <a:latin typeface="Courier New" pitchFamily="49" charset="0"/>
              </a:rPr>
              <a:t> reads </a:t>
            </a:r>
            <a:r>
              <a:rPr lang="en-US" sz="1800" dirty="0" err="1">
                <a:latin typeface="Courier New" pitchFamily="49" charset="0"/>
              </a:rPr>
              <a:t>testvector</a:t>
            </a:r>
            <a:r>
              <a:rPr lang="en-US" sz="1800" dirty="0">
                <a:latin typeface="Courier New" pitchFamily="49" charset="0"/>
              </a:rPr>
              <a:t> files written 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// hexadecimal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2. Read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Testvectors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into Array</a:t>
            </a:r>
          </a:p>
        </p:txBody>
      </p:sp>
    </p:spTree>
    <p:extLst>
      <p:ext uri="{BB962C8B-B14F-4D97-AF65-F5344CB8AC3E}">
        <p14:creationId xmlns:p14="http://schemas.microsoft.com/office/powerpoint/2010/main" val="89863019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7268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8001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  // apply test vectors on rising edge of </a:t>
            </a:r>
            <a:r>
              <a:rPr lang="en-US" sz="1800" b="1" dirty="0" err="1">
                <a:solidFill>
                  <a:srgbClr val="0070C0"/>
                </a:solidFill>
                <a:latin typeface="Courier New" pitchFamily="49" charset="0"/>
              </a:rPr>
              <a:t>clk</a:t>
            </a:r>
            <a:endParaRPr lang="en-US" sz="18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always @(</a:t>
            </a:r>
            <a:r>
              <a:rPr lang="en-US" sz="1800" dirty="0" err="1">
                <a:latin typeface="Courier New" pitchFamily="49" charset="0"/>
              </a:rPr>
              <a:t>posedge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clk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begin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  #1; {a, b, c, </a:t>
            </a:r>
            <a:r>
              <a:rPr lang="en-US" sz="1800" dirty="0" err="1">
                <a:latin typeface="Courier New" pitchFamily="49" charset="0"/>
              </a:rPr>
              <a:t>yexpected</a:t>
            </a:r>
            <a:r>
              <a:rPr lang="en-US" sz="1800" dirty="0">
                <a:latin typeface="Courier New" pitchFamily="49" charset="0"/>
              </a:rPr>
              <a:t>} = </a:t>
            </a:r>
            <a:r>
              <a:rPr lang="en-US" sz="1800" dirty="0" err="1">
                <a:latin typeface="Courier New" pitchFamily="49" charset="0"/>
              </a:rPr>
              <a:t>testvectors</a:t>
            </a:r>
            <a:r>
              <a:rPr lang="en-US" sz="1800" dirty="0">
                <a:latin typeface="Courier New" pitchFamily="49" charset="0"/>
              </a:rPr>
              <a:t>[</a:t>
            </a:r>
            <a:r>
              <a:rPr lang="en-US" sz="1800" dirty="0" err="1">
                <a:latin typeface="Courier New" pitchFamily="49" charset="0"/>
              </a:rPr>
              <a:t>vectornum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3. Assign Inputs &amp; Expected Outputs</a:t>
            </a:r>
          </a:p>
        </p:txBody>
      </p:sp>
    </p:spTree>
    <p:extLst>
      <p:ext uri="{BB962C8B-B14F-4D97-AF65-F5344CB8AC3E}">
        <p14:creationId xmlns:p14="http://schemas.microsoft.com/office/powerpoint/2010/main" val="171148064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08292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295400"/>
            <a:ext cx="8153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check results on falling edge of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clk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always @(</a:t>
            </a:r>
            <a:r>
              <a:rPr lang="en-US" sz="1700" dirty="0" err="1">
                <a:latin typeface="Courier New" pitchFamily="49" charset="0"/>
              </a:rPr>
              <a:t>negedge</a:t>
            </a: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clk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if (~reset) begin // skip during reset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(y !== </a:t>
            </a:r>
            <a:r>
              <a:rPr lang="en-US" sz="1700" dirty="0" err="1">
                <a:latin typeface="Courier New" pitchFamily="49" charset="0"/>
              </a:rPr>
              <a:t>yexpected</a:t>
            </a:r>
            <a:r>
              <a:rPr lang="en-US" sz="1700" dirty="0">
                <a:latin typeface="Courier New" pitchFamily="49" charset="0"/>
              </a:rPr>
              <a:t>) begin 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$display("Error: inputs = %b", {a, b, c});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$display("  outputs = %b (%b expected)",</a:t>
            </a:r>
            <a:r>
              <a:rPr lang="en-US" sz="1700" dirty="0" err="1">
                <a:latin typeface="Courier New" pitchFamily="49" charset="0"/>
              </a:rPr>
              <a:t>y,yexpected</a:t>
            </a:r>
            <a:r>
              <a:rPr lang="en-US" sz="1700" dirty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errors = errors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Note:</a:t>
            </a:r>
            <a:r>
              <a:rPr lang="en-US" sz="1700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to print in hexadecimal, use %h. For example,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      $display(“Error: inputs = %h”, {a, b, c});</a:t>
            </a:r>
          </a:p>
          <a:p>
            <a:pPr>
              <a:buFontTx/>
              <a:buNone/>
            </a:pPr>
            <a:r>
              <a:rPr lang="en-US" sz="1700" dirty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4. Compare with Expected Outputs</a:t>
            </a:r>
          </a:p>
        </p:txBody>
      </p:sp>
    </p:spTree>
    <p:extLst>
      <p:ext uri="{BB962C8B-B14F-4D97-AF65-F5344CB8AC3E}">
        <p14:creationId xmlns:p14="http://schemas.microsoft.com/office/powerpoint/2010/main" val="38291348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6120492"/>
              </p:ext>
            </p:extLst>
          </p:nvPr>
        </p:nvGraphicFramePr>
        <p:xfrm>
          <a:off x="2122488" y="1371600"/>
          <a:ext cx="447357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9" name="Visio" r:id="rId7" imgW="1272500" imgH="480114" progId="Visio.Drawing.11">
                  <p:embed/>
                </p:oleObj>
              </mc:Choice>
              <mc:Fallback>
                <p:oleObj name="Visio" r:id="rId7" imgW="1272500" imgH="4801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1371600"/>
                        <a:ext cx="4473575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75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6108" y="3637085"/>
            <a:ext cx="762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Two types of Modules: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Behavioral:</a:t>
            </a:r>
            <a:r>
              <a:rPr lang="en-US" sz="2600" b="1" dirty="0"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describe what a module does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Structural: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describe how it is built from simpler modules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Modules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1676400"/>
            <a:ext cx="2209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SystemVerilog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365550168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13716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// increment array index and read next </a:t>
            </a:r>
            <a:r>
              <a:rPr lang="en-US" sz="1700" b="1" dirty="0" err="1">
                <a:solidFill>
                  <a:srgbClr val="0070C0"/>
                </a:solidFill>
                <a:latin typeface="Courier New" pitchFamily="49" charset="0"/>
              </a:rPr>
              <a:t>testvector</a:t>
            </a:r>
            <a:endParaRPr lang="en-US" sz="1700" b="1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=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 + 1;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if (</a:t>
            </a:r>
            <a:r>
              <a:rPr lang="en-US" sz="1700" dirty="0" err="1">
                <a:latin typeface="Courier New" pitchFamily="49" charset="0"/>
              </a:rPr>
              <a:t>testvectors</a:t>
            </a:r>
            <a:r>
              <a:rPr lang="en-US" sz="1700" dirty="0">
                <a:latin typeface="Courier New" pitchFamily="49" charset="0"/>
              </a:rPr>
              <a:t>[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] === 4'bx) begin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$display("%d tests completed with %d errors", 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        </a:t>
            </a:r>
            <a:r>
              <a:rPr lang="en-US" sz="1700" dirty="0" err="1">
                <a:latin typeface="Courier New" pitchFamily="49" charset="0"/>
              </a:rPr>
              <a:t>vectornum</a:t>
            </a:r>
            <a:r>
              <a:rPr lang="en-US" sz="1700" dirty="0">
                <a:latin typeface="Courier New" pitchFamily="49" charset="0"/>
              </a:rPr>
              <a:t>, errors);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  $stop;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  end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   end</a:t>
            </a:r>
          </a:p>
          <a:p>
            <a:pPr>
              <a:buFontTx/>
              <a:buNone/>
            </a:pPr>
            <a:r>
              <a:rPr lang="en-US" sz="1700" dirty="0" err="1">
                <a:latin typeface="Courier New" pitchFamily="49" charset="0"/>
              </a:rPr>
              <a:t>endmodule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endParaRPr lang="en-US" sz="1700" dirty="0"/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//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===</a:t>
            </a:r>
            <a:r>
              <a:rPr lang="en-US" sz="1700" dirty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and </a:t>
            </a:r>
            <a:r>
              <a:rPr lang="en-US" sz="1700" b="1" dirty="0">
                <a:solidFill>
                  <a:srgbClr val="0070C0"/>
                </a:solidFill>
                <a:latin typeface="Courier New" pitchFamily="49" charset="0"/>
              </a:rPr>
              <a:t>!==</a:t>
            </a:r>
            <a:r>
              <a:rPr lang="en-US" sz="1700" dirty="0">
                <a:latin typeface="Courier New" pitchFamily="49" charset="0"/>
              </a:rPr>
              <a:t> can compare values that are 1, 0, x, or 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4. Compare with Expected Outputs</a:t>
            </a:r>
          </a:p>
        </p:txBody>
      </p:sp>
    </p:spTree>
    <p:extLst>
      <p:ext uri="{BB962C8B-B14F-4D97-AF65-F5344CB8AC3E}">
        <p14:creationId xmlns:p14="http://schemas.microsoft.com/office/powerpoint/2010/main" val="28116533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8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logic a,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logic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78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85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Behavioral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5650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785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logic a,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logic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7859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859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Behavioral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474010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module/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r>
              <a:rPr lang="en-US" sz="2200" dirty="0"/>
              <a:t>:  required to begin/end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example</a:t>
            </a:r>
            <a:r>
              <a:rPr lang="en-US" sz="2200" dirty="0"/>
              <a:t>:  name of the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Operators: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2200" dirty="0"/>
              <a:t>:  NOT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200" dirty="0"/>
              <a:t>:  AND</a:t>
            </a:r>
          </a:p>
          <a:p>
            <a:pPr lvl="1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200" dirty="0"/>
              <a:t>:  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64640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4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498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65532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HDL Simulation</a:t>
            </a: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600200"/>
            <a:ext cx="8305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module example(input  logic a, b, c,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output logic y);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assign y = ~a &amp; ~b &amp; ~c | a &amp; ~b &amp; ~c | a &amp; ~b &amp;  c;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endmodule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81087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</a:rPr>
              <a:t>SystemVerilog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81592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13503</TotalTime>
  <Words>3989</Words>
  <Application>Microsoft Macintosh PowerPoint</Application>
  <PresentationFormat>On-screen Show (4:3)</PresentationFormat>
  <Paragraphs>862</Paragraphs>
  <Slides>60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Courier New</vt:lpstr>
      <vt:lpstr>Times</vt:lpstr>
      <vt:lpstr>Times New Roman</vt:lpstr>
      <vt:lpstr>Office Theme</vt:lpstr>
      <vt:lpstr>Visio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131</cp:revision>
  <cp:lastPrinted>2018-01-21T21:57:41Z</cp:lastPrinted>
  <dcterms:created xsi:type="dcterms:W3CDTF">2012-08-07T04:56:47Z</dcterms:created>
  <dcterms:modified xsi:type="dcterms:W3CDTF">2018-01-21T22:33:15Z</dcterms:modified>
</cp:coreProperties>
</file>