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58" r:id="rId6"/>
    <p:sldId id="261" r:id="rId7"/>
    <p:sldId id="275" r:id="rId8"/>
    <p:sldId id="262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2CD9-309C-4DC5-AC38-19A693ADD53C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9757-16F3-4314-BD37-10C6E2430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0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cleanin</a:t>
            </a:r>
            <a:r>
              <a:rPr lang="en-US" baseline="0" dirty="0" smtClean="0"/>
              <a:t>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7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Shoes that give protection,</a:t>
            </a:r>
            <a:r>
              <a:rPr lang="en-US" baseline="0" dirty="0" smtClean="0"/>
              <a:t> not just cloth </a:t>
            </a:r>
            <a:r>
              <a:rPr lang="en-US" baseline="0" dirty="0" err="1" smtClean="0"/>
              <a:t>keds</a:t>
            </a:r>
            <a:r>
              <a:rPr lang="en-US" baseline="0" dirty="0" smtClean="0"/>
              <a:t>/toe shoes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phone &gt; bad shop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39757-16F3-4314-BD37-10C6E2430D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BE1510-6656-4C9F-B16E-78F014EE1699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FA5001-BDE9-4C3D-821F-6D3F063A83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Harvey </a:t>
            </a:r>
            <a:r>
              <a:rPr lang="en-US" dirty="0" err="1" smtClean="0"/>
              <a:t>Mudd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Johnson and Vincent</a:t>
            </a:r>
            <a:endParaRPr lang="en-US" dirty="0" smtClean="0"/>
          </a:p>
          <a:p>
            <a:r>
              <a:rPr lang="en-US" dirty="0" smtClean="0"/>
              <a:t>HMC Head Shop Proctors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92175"/>
            <a:ext cx="8534400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the Machine 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718048" cy="4572000"/>
          </a:xfrm>
        </p:spPr>
        <p:txBody>
          <a:bodyPr/>
          <a:lstStyle/>
          <a:p>
            <a:r>
              <a:rPr lang="en-US" dirty="0" smtClean="0"/>
              <a:t>Report all injuries to the shop proctor on duty</a:t>
            </a:r>
          </a:p>
          <a:p>
            <a:pPr lvl="1"/>
            <a:r>
              <a:rPr lang="en-US" dirty="0" smtClean="0"/>
              <a:t>There are first aid kits in each </a:t>
            </a:r>
            <a:r>
              <a:rPr lang="en-US" dirty="0" smtClean="0"/>
              <a:t>shop, above the sink</a:t>
            </a:r>
            <a:endParaRPr lang="en-US" dirty="0" smtClean="0"/>
          </a:p>
          <a:p>
            <a:r>
              <a:rPr lang="en-US" dirty="0" smtClean="0"/>
              <a:t>In case of an emergency, dial campus safety </a:t>
            </a:r>
          </a:p>
          <a:p>
            <a:pPr lvl="1"/>
            <a:r>
              <a:rPr lang="en-US" dirty="0"/>
              <a:t>The red phone in the shop is a direct line</a:t>
            </a:r>
          </a:p>
          <a:p>
            <a:pPr lvl="1"/>
            <a:r>
              <a:rPr lang="en-US" dirty="0" smtClean="0"/>
              <a:t>72000 </a:t>
            </a:r>
            <a:r>
              <a:rPr lang="en-US" dirty="0" smtClean="0"/>
              <a:t>on a school phone</a:t>
            </a:r>
          </a:p>
          <a:p>
            <a:pPr lvl="1"/>
            <a:r>
              <a:rPr lang="en-US" dirty="0" smtClean="0"/>
              <a:t>909-607-2000 on any </a:t>
            </a:r>
            <a:r>
              <a:rPr lang="en-US" dirty="0" smtClean="0"/>
              <a:t>phone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876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Plan shop visits into your regular schedule</a:t>
            </a:r>
          </a:p>
          <a:p>
            <a:r>
              <a:rPr lang="en-US" dirty="0" smtClean="0"/>
              <a:t>Come prepared to start machining</a:t>
            </a:r>
          </a:p>
          <a:p>
            <a:pPr lvl="1"/>
            <a:r>
              <a:rPr lang="en-US" dirty="0" smtClean="0"/>
              <a:t>Watch the videos and read your process router!</a:t>
            </a:r>
          </a:p>
          <a:p>
            <a:pPr lvl="1"/>
            <a:r>
              <a:rPr lang="en-US" dirty="0" smtClean="0"/>
              <a:t>http://www.eng.hmc.edu/E8/Videos.htm</a:t>
            </a:r>
          </a:p>
          <a:p>
            <a:r>
              <a:rPr lang="en-US" dirty="0" smtClean="0"/>
              <a:t>You can always cut it smaller, but you can never cut it bigger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Always clean up: pay it forward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In-Shop </a:t>
            </a:r>
            <a:r>
              <a:rPr lang="en-US" dirty="0" smtClean="0"/>
              <a:t>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33600"/>
            <a:ext cx="8503920" cy="3508248"/>
          </a:xfrm>
        </p:spPr>
        <p:txBody>
          <a:bodyPr numCol="2">
            <a:normAutofit/>
          </a:bodyPr>
          <a:lstStyle/>
          <a:p>
            <a:pPr lvl="1"/>
            <a:r>
              <a:rPr lang="en-US" dirty="0" smtClean="0"/>
              <a:t>Mill</a:t>
            </a:r>
            <a:endParaRPr lang="en-US" dirty="0" smtClean="0"/>
          </a:p>
          <a:p>
            <a:pPr lvl="1"/>
            <a:r>
              <a:rPr lang="en-US" dirty="0" smtClean="0"/>
              <a:t>Sheet Metal Shop</a:t>
            </a:r>
          </a:p>
          <a:p>
            <a:pPr lvl="2"/>
            <a:r>
              <a:rPr lang="en-US" dirty="0" smtClean="0"/>
              <a:t>Hole puncher</a:t>
            </a:r>
            <a:endParaRPr lang="en-US" dirty="0" smtClean="0"/>
          </a:p>
          <a:p>
            <a:pPr lvl="2"/>
            <a:r>
              <a:rPr lang="en-US" dirty="0" smtClean="0"/>
              <a:t>Bender</a:t>
            </a:r>
          </a:p>
          <a:p>
            <a:pPr lvl="2"/>
            <a:r>
              <a:rPr lang="en-US" dirty="0" smtClean="0"/>
              <a:t>Band Saw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Wood </a:t>
            </a:r>
            <a:r>
              <a:rPr lang="en-US" dirty="0" smtClean="0"/>
              <a:t>Shop</a:t>
            </a:r>
          </a:p>
          <a:p>
            <a:pPr lvl="2"/>
            <a:r>
              <a:rPr lang="en-US" dirty="0" smtClean="0"/>
              <a:t>Band Saw</a:t>
            </a:r>
          </a:p>
          <a:p>
            <a:pPr lvl="2"/>
            <a:r>
              <a:rPr lang="en-US" dirty="0" smtClean="0"/>
              <a:t>Belt </a:t>
            </a:r>
            <a:r>
              <a:rPr lang="en-US" dirty="0" smtClean="0"/>
              <a:t>Sander</a:t>
            </a:r>
          </a:p>
          <a:p>
            <a:pPr lvl="2"/>
            <a:r>
              <a:rPr lang="en-US" dirty="0" smtClean="0"/>
              <a:t>Drill Press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5280" y="1524000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safety information and tips for each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t="2260" r="2509"/>
          <a:stretch>
            <a:fillRect/>
          </a:stretch>
        </p:blipFill>
        <p:spPr bwMode="auto">
          <a:xfrm>
            <a:off x="381000" y="1447800"/>
            <a:ext cx="392364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http://www.mfg.mtu.edu/cyberman/machining/trad/milling/mill_typ1.gif"/>
          <p:cNvPicPr>
            <a:picLocks noChangeAspect="1" noChangeArrowheads="1"/>
          </p:cNvPicPr>
          <p:nvPr/>
        </p:nvPicPr>
        <p:blipFill>
          <a:blip r:embed="rId3" cstate="print"/>
          <a:srcRect l="32990"/>
          <a:stretch>
            <a:fillRect/>
          </a:stretch>
        </p:blipFill>
        <p:spPr bwMode="auto">
          <a:xfrm>
            <a:off x="4495800" y="2884195"/>
            <a:ext cx="4191000" cy="2373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Saw &amp; Belt Sander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236" y="1600200"/>
            <a:ext cx="3622964" cy="465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3211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Bender &amp; </a:t>
            </a:r>
            <a:r>
              <a:rPr lang="en-US" dirty="0" smtClean="0"/>
              <a:t>Drill Press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278381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286375" cy="438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2770" name="Picture 2" descr="File:TurnedChessPieces.jpg"/>
          <p:cNvPicPr>
            <a:picLocks noChangeAspect="1" noChangeArrowheads="1"/>
          </p:cNvPicPr>
          <p:nvPr/>
        </p:nvPicPr>
        <p:blipFill>
          <a:blip r:embed="rId2" cstate="print"/>
          <a:srcRect t="21333"/>
          <a:stretch>
            <a:fillRect/>
          </a:stretch>
        </p:blipFill>
        <p:spPr bwMode="auto">
          <a:xfrm>
            <a:off x="762000" y="1642687"/>
            <a:ext cx="7667625" cy="468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</a:p>
          <a:p>
            <a:r>
              <a:rPr lang="en-US" dirty="0" smtClean="0"/>
              <a:t>Shop Safety</a:t>
            </a:r>
          </a:p>
          <a:p>
            <a:r>
              <a:rPr lang="en-US" dirty="0" smtClean="0"/>
              <a:t>Advice</a:t>
            </a:r>
          </a:p>
          <a:p>
            <a:r>
              <a:rPr lang="en-US" dirty="0" smtClean="0"/>
              <a:t>Preview </a:t>
            </a:r>
            <a:r>
              <a:rPr lang="en-US" dirty="0" smtClean="0"/>
              <a:t>of </a:t>
            </a:r>
            <a:r>
              <a:rPr lang="en-US" dirty="0" smtClean="0"/>
              <a:t>the </a:t>
            </a:r>
            <a:r>
              <a:rPr lang="en-US" dirty="0" smtClean="0"/>
              <a:t>Tours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training – 4 parts</a:t>
            </a:r>
          </a:p>
          <a:p>
            <a:pPr lvl="1"/>
            <a:r>
              <a:rPr lang="en-US" dirty="0" smtClean="0"/>
              <a:t>This presentation</a:t>
            </a:r>
          </a:p>
          <a:p>
            <a:pPr lvl="1"/>
            <a:r>
              <a:rPr lang="en-US" dirty="0" smtClean="0"/>
              <a:t>In-Shop </a:t>
            </a:r>
            <a:r>
              <a:rPr lang="en-US" dirty="0" smtClean="0"/>
              <a:t>tours </a:t>
            </a:r>
            <a:endParaRPr lang="en-US" dirty="0" smtClean="0"/>
          </a:p>
          <a:p>
            <a:pPr lvl="1"/>
            <a:r>
              <a:rPr lang="en-US" dirty="0" smtClean="0"/>
              <a:t>Shop </a:t>
            </a:r>
            <a:r>
              <a:rPr lang="en-US" dirty="0" smtClean="0"/>
              <a:t>videos </a:t>
            </a:r>
            <a:endParaRPr lang="en-US" dirty="0" smtClean="0"/>
          </a:p>
          <a:p>
            <a:pPr lvl="1"/>
            <a:r>
              <a:rPr lang="en-US" dirty="0" smtClean="0"/>
              <a:t>Safety </a:t>
            </a:r>
            <a:r>
              <a:rPr lang="en-US" dirty="0" smtClean="0"/>
              <a:t>quiz (due by Feb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machines require additional training</a:t>
            </a:r>
          </a:p>
          <a:p>
            <a:pPr lvl="1"/>
            <a:r>
              <a:rPr lang="en-US" dirty="0" smtClean="0"/>
              <a:t>Table saw</a:t>
            </a:r>
          </a:p>
          <a:p>
            <a:pPr lvl="1"/>
            <a:r>
              <a:rPr lang="en-US" dirty="0" smtClean="0"/>
              <a:t>Miter saw</a:t>
            </a:r>
          </a:p>
          <a:p>
            <a:pPr lvl="1"/>
            <a:r>
              <a:rPr lang="en-US" dirty="0" smtClean="0"/>
              <a:t>and others</a:t>
            </a:r>
          </a:p>
          <a:p>
            <a:pPr lvl="1"/>
            <a:r>
              <a:rPr lang="en-US" dirty="0" smtClean="0"/>
              <a:t>Contact Paul or either of us to arrange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Buddy System</a:t>
            </a:r>
          </a:p>
          <a:p>
            <a:pPr lvl="1"/>
            <a:r>
              <a:rPr lang="en-US" dirty="0" smtClean="0"/>
              <a:t>A shop proctor </a:t>
            </a:r>
            <a:r>
              <a:rPr lang="en-US" b="1" dirty="0" smtClean="0"/>
              <a:t>must</a:t>
            </a:r>
            <a:r>
              <a:rPr lang="en-US" dirty="0" smtClean="0"/>
              <a:t> be present for anyone to work in the shop.</a:t>
            </a:r>
          </a:p>
          <a:p>
            <a:pPr lvl="1"/>
            <a:r>
              <a:rPr lang="en-US" dirty="0" smtClean="0"/>
              <a:t>In extreme cases, Paul can substitute for a proctor.</a:t>
            </a:r>
          </a:p>
          <a:p>
            <a:r>
              <a:rPr lang="en-US" dirty="0" smtClean="0"/>
              <a:t>ID-card checkout system</a:t>
            </a:r>
          </a:p>
          <a:p>
            <a:pPr lvl="1"/>
            <a:r>
              <a:rPr lang="en-US" dirty="0" smtClean="0"/>
              <a:t>All equipment in the main shop must be checked out</a:t>
            </a:r>
          </a:p>
          <a:p>
            <a:r>
              <a:rPr lang="en-US" dirty="0" smtClean="0"/>
              <a:t>Check in with the proctor on duty if you are working in one of the other shops</a:t>
            </a:r>
          </a:p>
          <a:p>
            <a:r>
              <a:rPr lang="en-US" dirty="0" smtClean="0"/>
              <a:t>Leave time to clean up before you leave</a:t>
            </a:r>
          </a:p>
          <a:p>
            <a:r>
              <a:rPr lang="en-US" dirty="0" smtClean="0"/>
              <a:t>You can ask the shop proctor about anything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50392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 goggles</a:t>
            </a:r>
          </a:p>
          <a:p>
            <a:pPr lvl="1"/>
            <a:r>
              <a:rPr lang="en-US" dirty="0" smtClean="0"/>
              <a:t>Must be worn at all times when in the shop.</a:t>
            </a:r>
          </a:p>
          <a:p>
            <a:pPr lvl="1"/>
            <a:r>
              <a:rPr lang="en-US" dirty="0" smtClean="0"/>
              <a:t>Must have side guards.</a:t>
            </a:r>
          </a:p>
          <a:p>
            <a:pPr lvl="1"/>
            <a:r>
              <a:rPr lang="en-US" dirty="0" smtClean="0"/>
              <a:t>Must </a:t>
            </a:r>
            <a:r>
              <a:rPr lang="en-US" dirty="0" smtClean="0"/>
              <a:t>have safety rating of Z87.1-1989</a:t>
            </a:r>
          </a:p>
          <a:p>
            <a:pPr lvl="1"/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89095"/>
            <a:ext cx="4114800" cy="32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ndrey\Documents\My Dropbox\shopstuff 001.JPG"/>
          <p:cNvPicPr>
            <a:picLocks noChangeAspect="1" noChangeArrowheads="1"/>
          </p:cNvPicPr>
          <p:nvPr/>
        </p:nvPicPr>
        <p:blipFill>
          <a:blip r:embed="rId4" cstate="print"/>
          <a:srcRect l="19761" t="15931" r="28770" b="15445"/>
          <a:stretch>
            <a:fillRect/>
          </a:stretch>
        </p:blipFill>
        <p:spPr bwMode="auto">
          <a:xfrm>
            <a:off x="5334000" y="3048000"/>
            <a:ext cx="3581400" cy="3581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715000" y="4267200"/>
            <a:ext cx="5334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971800" y="4876800"/>
            <a:ext cx="6096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Shop Attire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 up long sleeves</a:t>
            </a:r>
          </a:p>
          <a:p>
            <a:r>
              <a:rPr lang="en-US" dirty="0" smtClean="0"/>
              <a:t>Remove </a:t>
            </a:r>
            <a:r>
              <a:rPr lang="en-US" dirty="0" smtClean="0"/>
              <a:t>loose jewelry, such as rings &amp; watches</a:t>
            </a:r>
          </a:p>
          <a:p>
            <a:r>
              <a:rPr lang="en-US" dirty="0" smtClean="0"/>
              <a:t>No dangling earphones</a:t>
            </a:r>
          </a:p>
          <a:p>
            <a:r>
              <a:rPr lang="en-US" dirty="0" smtClean="0"/>
              <a:t>Don’t wear gloves when working with moving parts</a:t>
            </a:r>
          </a:p>
          <a:p>
            <a:r>
              <a:rPr lang="en-US" dirty="0" smtClean="0"/>
              <a:t>Protective </a:t>
            </a:r>
            <a:r>
              <a:rPr lang="en-US" dirty="0" smtClean="0"/>
              <a:t>shoes</a:t>
            </a:r>
          </a:p>
          <a:p>
            <a:r>
              <a:rPr lang="en-US" dirty="0" smtClean="0"/>
              <a:t>Long pants are preferable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Incident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Tie back long hair</a:t>
            </a:r>
          </a:p>
          <a:p>
            <a:r>
              <a:rPr lang="en-US" dirty="0" smtClean="0"/>
              <a:t>NEVER work alone (there should always be at least 1 other person there)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Shop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Never:</a:t>
            </a:r>
          </a:p>
          <a:p>
            <a:pPr lvl="1"/>
            <a:r>
              <a:rPr lang="en-US" dirty="0" smtClean="0"/>
              <a:t>Get close to a moving part</a:t>
            </a:r>
          </a:p>
          <a:p>
            <a:pPr lvl="1"/>
            <a:r>
              <a:rPr lang="en-US" dirty="0" smtClean="0"/>
              <a:t>Reach where you can’t see</a:t>
            </a:r>
          </a:p>
          <a:p>
            <a:pPr lvl="1"/>
            <a:r>
              <a:rPr lang="en-US" dirty="0" smtClean="0"/>
              <a:t>Leave your machine unattended</a:t>
            </a:r>
          </a:p>
          <a:p>
            <a:pPr lvl="1"/>
            <a:r>
              <a:rPr lang="en-US" dirty="0" smtClean="0"/>
              <a:t>Distract someone who’s working on a machine</a:t>
            </a:r>
          </a:p>
          <a:p>
            <a:r>
              <a:rPr lang="en-US" dirty="0" smtClean="0"/>
              <a:t>Always:</a:t>
            </a:r>
          </a:p>
          <a:p>
            <a:pPr lvl="1"/>
            <a:r>
              <a:rPr lang="en-US" dirty="0" smtClean="0"/>
              <a:t>Mind the point of operation</a:t>
            </a:r>
          </a:p>
          <a:p>
            <a:pPr lvl="1"/>
            <a:r>
              <a:rPr lang="en-US" dirty="0" smtClean="0"/>
              <a:t>Think ahead</a:t>
            </a:r>
          </a:p>
          <a:p>
            <a:pPr lvl="1"/>
            <a:r>
              <a:rPr lang="en-US" dirty="0" smtClean="0"/>
              <a:t>Pay attention to a machine when it’s turned on</a:t>
            </a:r>
          </a:p>
          <a:p>
            <a:pPr lvl="1"/>
            <a:r>
              <a:rPr lang="en-US" dirty="0" smtClean="0"/>
              <a:t>Work with a proctor on duty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a Machine is like Driving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must be focused on the task at hand</a:t>
            </a:r>
          </a:p>
          <a:p>
            <a:r>
              <a:rPr lang="en-US" dirty="0" smtClean="0"/>
              <a:t>The shop is full of powerful machines that can kill you if misused</a:t>
            </a:r>
          </a:p>
          <a:p>
            <a:r>
              <a:rPr lang="en-US" dirty="0" smtClean="0"/>
              <a:t>Only machine when you are alert and focused</a:t>
            </a:r>
          </a:p>
          <a:p>
            <a:r>
              <a:rPr lang="en-US" dirty="0" smtClean="0"/>
              <a:t>Set your phone to silent (</a:t>
            </a:r>
            <a:r>
              <a:rPr lang="en-US" b="1" dirty="0" smtClean="0"/>
              <a:t>do not </a:t>
            </a:r>
            <a:r>
              <a:rPr lang="en-US" dirty="0" smtClean="0"/>
              <a:t>call or text anyone while machining)</a:t>
            </a:r>
          </a:p>
          <a:p>
            <a:r>
              <a:rPr lang="en-US" dirty="0" smtClean="0"/>
              <a:t>Do not come to the shop if you are under the influence</a:t>
            </a:r>
          </a:p>
          <a:p>
            <a:r>
              <a:rPr lang="en-US" dirty="0" smtClean="0"/>
              <a:t>Shop proctors have the power to kick you out of the shop if you don’t follow the appropriate safety guidelines!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231</TotalTime>
  <Words>522</Words>
  <Application>Microsoft Office PowerPoint</Application>
  <PresentationFormat>On-screen Show (4:3)</PresentationFormat>
  <Paragraphs>104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Introduction to the Machine Shop</vt:lpstr>
      <vt:lpstr>Outline</vt:lpstr>
      <vt:lpstr>Logistics</vt:lpstr>
      <vt:lpstr>More on Logistics</vt:lpstr>
      <vt:lpstr>Shop Safety</vt:lpstr>
      <vt:lpstr>Proper Shop Attire</vt:lpstr>
      <vt:lpstr>Yale Incident</vt:lpstr>
      <vt:lpstr>More Shop Safety</vt:lpstr>
      <vt:lpstr>Working on a Machine is like Driving</vt:lpstr>
      <vt:lpstr>How to Deal with Injuries</vt:lpstr>
      <vt:lpstr>Advice</vt:lpstr>
      <vt:lpstr>In-Shop Tours</vt:lpstr>
      <vt:lpstr>Mill</vt:lpstr>
      <vt:lpstr>Band Saw &amp; Belt Sander</vt:lpstr>
      <vt:lpstr>Bender &amp; Drill Press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Machine Shop</dc:title>
  <dc:creator>Andrey</dc:creator>
  <cp:lastModifiedBy>Vincent H Pai</cp:lastModifiedBy>
  <cp:revision>27</cp:revision>
  <dcterms:created xsi:type="dcterms:W3CDTF">2011-01-19T05:58:52Z</dcterms:created>
  <dcterms:modified xsi:type="dcterms:W3CDTF">2011-08-30T02:04:12Z</dcterms:modified>
</cp:coreProperties>
</file>